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1"/>
  </p:notesMasterIdLst>
  <p:sldIdLst>
    <p:sldId id="269" r:id="rId2"/>
    <p:sldId id="256" r:id="rId3"/>
    <p:sldId id="257" r:id="rId4"/>
    <p:sldId id="271" r:id="rId5"/>
    <p:sldId id="273" r:id="rId6"/>
    <p:sldId id="274" r:id="rId7"/>
    <p:sldId id="275" r:id="rId8"/>
    <p:sldId id="270" r:id="rId9"/>
    <p:sldId id="260" r:id="rId10"/>
    <p:sldId id="261" r:id="rId11"/>
    <p:sldId id="258" r:id="rId12"/>
    <p:sldId id="259" r:id="rId13"/>
    <p:sldId id="262" r:id="rId14"/>
    <p:sldId id="263" r:id="rId15"/>
    <p:sldId id="264" r:id="rId16"/>
    <p:sldId id="265"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DEF5D5-E703-439A-8332-818EEB7565A6}">
          <p14:sldIdLst>
            <p14:sldId id="269"/>
            <p14:sldId id="256"/>
            <p14:sldId id="257"/>
            <p14:sldId id="271"/>
            <p14:sldId id="273"/>
            <p14:sldId id="274"/>
            <p14:sldId id="275"/>
            <p14:sldId id="270"/>
            <p14:sldId id="260"/>
            <p14:sldId id="261"/>
            <p14:sldId id="258"/>
            <p14:sldId id="259"/>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78" autoAdjust="0"/>
    <p:restoredTop sz="94660"/>
  </p:normalViewPr>
  <p:slideViewPr>
    <p:cSldViewPr snapToGrid="0">
      <p:cViewPr varScale="1">
        <p:scale>
          <a:sx n="80" d="100"/>
          <a:sy n="80" d="100"/>
        </p:scale>
        <p:origin x="53"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9686C-DBF8-44F7-ABAD-ED224F84189F}"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3DD48-FCD0-43DF-8E10-45DA0564A321}" type="slidenum">
              <a:rPr lang="en-US" smtClean="0"/>
              <a:t>‹#›</a:t>
            </a:fld>
            <a:endParaRPr lang="en-US"/>
          </a:p>
        </p:txBody>
      </p:sp>
    </p:spTree>
    <p:extLst>
      <p:ext uri="{BB962C8B-B14F-4D97-AF65-F5344CB8AC3E}">
        <p14:creationId xmlns:p14="http://schemas.microsoft.com/office/powerpoint/2010/main" val="428832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sz="1800" dirty="0">
              <a:latin typeface="Arial" pitchFamily="34" charset="0"/>
              <a:cs typeface="Arial" pitchFamily="34" charset="0"/>
            </a:endParaRPr>
          </a:p>
        </p:txBody>
      </p:sp>
      <p:sp>
        <p:nvSpPr>
          <p:cNvPr id="22" name="Rectangle 21"/>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4" name="Rectangle 23"/>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6" name="Picture 25" descr="BITS_university_logo_whitevert.png"/>
          <p:cNvPicPr>
            <a:picLocks noChangeAspect="1"/>
          </p:cNvPicPr>
          <p:nvPr/>
        </p:nvPicPr>
        <p:blipFill rotWithShape="1">
          <a:blip r:embed="rId2">
            <a:extLst>
              <a:ext uri="{28A0092B-C50C-407E-A947-70E740481C1C}">
                <a14:useLocalDpi xmlns:a14="http://schemas.microsoft.com/office/drawing/2010/main" val="0"/>
              </a:ext>
            </a:extLst>
          </a:blip>
          <a:srcRect t="2" b="28592"/>
          <a:stretch/>
        </p:blipFill>
        <p:spPr>
          <a:xfrm>
            <a:off x="101600" y="3352800"/>
            <a:ext cx="2743200" cy="1980000"/>
          </a:xfrm>
          <a:prstGeom prst="rect">
            <a:avLst/>
          </a:prstGeom>
        </p:spPr>
      </p:pic>
      <p:sp>
        <p:nvSpPr>
          <p:cNvPr id="30" name="TextBox 29"/>
          <p:cNvSpPr txBox="1"/>
          <p:nvPr/>
        </p:nvSpPr>
        <p:spPr>
          <a:xfrm>
            <a:off x="-101600" y="5257800"/>
            <a:ext cx="29464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p:nvSpPr>
        <p:spPr>
          <a:xfrm>
            <a:off x="203200" y="5666602"/>
            <a:ext cx="2540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p:ph type="title" hasCustomPrompt="1"/>
          </p:nvPr>
        </p:nvSpPr>
        <p:spPr>
          <a:xfrm>
            <a:off x="3352800" y="3810000"/>
            <a:ext cx="80264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extLst>
      <p:ext uri="{BB962C8B-B14F-4D97-AF65-F5344CB8AC3E}">
        <p14:creationId xmlns:p14="http://schemas.microsoft.com/office/powerpoint/2010/main" val="358314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p:nvGrpSpPr>
        <p:grpSpPr>
          <a:xfrm>
            <a:off x="0" y="1295401"/>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25" name="Group 24"/>
          <p:cNvGrpSpPr/>
          <p:nvPr/>
        </p:nvGrpSpPr>
        <p:grpSpPr>
          <a:xfrm>
            <a:off x="2844800" y="6553201"/>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Rectangle 27"/>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29" name="Picture 28"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sp>
        <p:nvSpPr>
          <p:cNvPr id="31" name="TextBox 30"/>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124182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8191500" y="2552700"/>
            <a:ext cx="5867400" cy="1524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p:nvGrpSpPr>
        <p:grpSpPr>
          <a:xfrm rot="5400000">
            <a:off x="7538720" y="2560321"/>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 name="Rectangle 10"/>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7" name="Picture 16" descr="Picture 7.png"/>
          <p:cNvPicPr>
            <a:picLocks noChangeAspect="1"/>
          </p:cNvPicPr>
          <p:nvPr/>
        </p:nvPicPr>
        <p:blipFill>
          <a:blip r:embed="rId2" cstate="print"/>
          <a:srcRect l="1923" b="5336"/>
          <a:stretch>
            <a:fillRect/>
          </a:stretch>
        </p:blipFill>
        <p:spPr>
          <a:xfrm rot="5400000">
            <a:off x="-646087" y="1015799"/>
            <a:ext cx="2193193" cy="923596"/>
          </a:xfrm>
          <a:prstGeom prst="rect">
            <a:avLst/>
          </a:prstGeom>
        </p:spPr>
      </p:pic>
      <p:sp>
        <p:nvSpPr>
          <p:cNvPr id="18" name="TextBox 17"/>
          <p:cNvSpPr txBox="1"/>
          <p:nvPr/>
        </p:nvSpPr>
        <p:spPr>
          <a:xfrm rot="5400000">
            <a:off x="-2748004"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extLst>
      <p:ext uri="{BB962C8B-B14F-4D97-AF65-F5344CB8AC3E}">
        <p14:creationId xmlns:p14="http://schemas.microsoft.com/office/powerpoint/2010/main" val="251423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ACAF-8ED4-D454-5281-47503285E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137A71-C0C7-BCC7-4F72-C7306BE36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E18F36-623A-21EB-F7B1-EE8FBC2E728C}"/>
              </a:ext>
            </a:extLst>
          </p:cNvPr>
          <p:cNvSpPr>
            <a:spLocks noGrp="1"/>
          </p:cNvSpPr>
          <p:nvPr>
            <p:ph type="dt" sz="half" idx="10"/>
          </p:nvPr>
        </p:nvSpPr>
        <p:spPr/>
        <p:txBody>
          <a:bodyPr/>
          <a:lstStyle/>
          <a:p>
            <a:fld id="{9BC9845C-90A0-4235-BCD2-EC0D254BEE8D}" type="datetime1">
              <a:rPr lang="en-US" smtClean="0"/>
              <a:t>11/8/2022</a:t>
            </a:fld>
            <a:endParaRPr lang="en-US"/>
          </a:p>
        </p:txBody>
      </p:sp>
      <p:sp>
        <p:nvSpPr>
          <p:cNvPr id="5" name="Footer Placeholder 4">
            <a:extLst>
              <a:ext uri="{FF2B5EF4-FFF2-40B4-BE49-F238E27FC236}">
                <a16:creationId xmlns:a16="http://schemas.microsoft.com/office/drawing/2014/main" id="{8546245F-1445-8112-A6DD-2D98F87A7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00AD7-5C61-6C86-3BB4-F96C7350BFE9}"/>
              </a:ext>
            </a:extLst>
          </p:cNvPr>
          <p:cNvSpPr>
            <a:spLocks noGrp="1"/>
          </p:cNvSpPr>
          <p:nvPr>
            <p:ph type="sldNum" sz="quarter" idx="12"/>
          </p:nvPr>
        </p:nvSpPr>
        <p:spPr/>
        <p:txBody>
          <a:bodyPr/>
          <a:lstStyle/>
          <a:p>
            <a:fld id="{EFF4CAC2-F878-4BB7-95BB-60B620E29982}" type="slidenum">
              <a:rPr lang="en-US" smtClean="0"/>
              <a:t>‹#›</a:t>
            </a:fld>
            <a:endParaRPr lang="en-US"/>
          </a:p>
        </p:txBody>
      </p:sp>
    </p:spTree>
    <p:extLst>
      <p:ext uri="{BB962C8B-B14F-4D97-AF65-F5344CB8AC3E}">
        <p14:creationId xmlns:p14="http://schemas.microsoft.com/office/powerpoint/2010/main" val="17316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Content Placeholder 6"/>
          <p:cNvSpPr>
            <a:spLocks noGrp="1"/>
          </p:cNvSpPr>
          <p:nvPr>
            <p:ph sz="quarter" idx="13" hasCustomPrompt="1"/>
          </p:nvPr>
        </p:nvSpPr>
        <p:spPr>
          <a:xfrm>
            <a:off x="3352800"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3352800" y="3810000"/>
            <a:ext cx="80264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p:nvPicPr>
        <p:blipFill rotWithShape="1">
          <a:blip r:embed="rId2">
            <a:extLst>
              <a:ext uri="{28A0092B-C50C-407E-A947-70E740481C1C}">
                <a14:useLocalDpi xmlns:a14="http://schemas.microsoft.com/office/drawing/2010/main" val="0"/>
              </a:ext>
            </a:extLst>
          </a:blip>
          <a:srcRect t="2" b="28592"/>
          <a:stretch/>
        </p:blipFill>
        <p:spPr>
          <a:xfrm>
            <a:off x="101600" y="3352800"/>
            <a:ext cx="2743200" cy="1980000"/>
          </a:xfrm>
          <a:prstGeom prst="rect">
            <a:avLst/>
          </a:prstGeom>
        </p:spPr>
      </p:pic>
      <p:sp>
        <p:nvSpPr>
          <p:cNvPr id="14" name="TextBox 13"/>
          <p:cNvSpPr txBox="1"/>
          <p:nvPr/>
        </p:nvSpPr>
        <p:spPr>
          <a:xfrm>
            <a:off x="-101600" y="5257800"/>
            <a:ext cx="29464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p:nvSpPr>
        <p:spPr>
          <a:xfrm>
            <a:off x="203200" y="5666602"/>
            <a:ext cx="2540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1998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
        <p:nvSpPr>
          <p:cNvPr id="8" name="Rectangle 7"/>
          <p:cNvSpPr/>
          <p:nvPr/>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5" name="Picture 14" descr="Picture 7.png"/>
          <p:cNvPicPr>
            <a:picLocks noChangeAspect="1"/>
          </p:cNvPicPr>
          <p:nvPr/>
        </p:nvPicPr>
        <p:blipFill>
          <a:blip r:embed="rId3" cstate="print"/>
          <a:srcRect l="1923" b="5336"/>
          <a:stretch>
            <a:fillRect/>
          </a:stretch>
        </p:blipFill>
        <p:spPr>
          <a:xfrm>
            <a:off x="8839201" y="-1"/>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6" name="Rectangle 15"/>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 name="Rectangle 17"/>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TextBox 11"/>
          <p:cNvSpPr txBox="1"/>
          <p:nvPr/>
        </p:nvSpPr>
        <p:spPr>
          <a:xfrm>
            <a:off x="9144000" y="762000"/>
            <a:ext cx="29464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p:nvSpPr>
        <p:spPr>
          <a:xfrm>
            <a:off x="9448800" y="1170802"/>
            <a:ext cx="2540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300501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12" name="Group 11"/>
          <p:cNvGrpSpPr/>
          <p:nvPr/>
        </p:nvGrpSpPr>
        <p:grpSpPr>
          <a:xfrm>
            <a:off x="2778517" y="6550672"/>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6" name="Picture 15"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grpSp>
        <p:nvGrpSpPr>
          <p:cNvPr id="19" name="Group 18"/>
          <p:cNvGrpSpPr/>
          <p:nvPr/>
        </p:nvGrpSpPr>
        <p:grpSpPr>
          <a:xfrm>
            <a:off x="2844800" y="6553201"/>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Rectangle 21"/>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23" name="Group 22"/>
          <p:cNvGrpSpPr/>
          <p:nvPr/>
        </p:nvGrpSpPr>
        <p:grpSpPr>
          <a:xfrm>
            <a:off x="0" y="129540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6" name="Rectangle 25"/>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358066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sp>
        <p:nvSpPr>
          <p:cNvPr id="3" name="Content Placeholder 2"/>
          <p:cNvSpPr>
            <a:spLocks noGrp="1"/>
          </p:cNvSpPr>
          <p:nvPr>
            <p:ph sz="half" idx="1" hasCustomPrompt="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p:ph sz="half" idx="2" hasCustomPrompt="1"/>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p:nvGrpSpPr>
        <p:grpSpPr>
          <a:xfrm>
            <a:off x="0" y="1295401"/>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29" name="Group 28"/>
          <p:cNvGrpSpPr/>
          <p:nvPr/>
        </p:nvGrpSpPr>
        <p:grpSpPr>
          <a:xfrm>
            <a:off x="2844800" y="6553201"/>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2" name="Rectangle 31"/>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4" name="TextBox 33"/>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50860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p:nvGrpSpPr>
        <p:grpSpPr>
          <a:xfrm>
            <a:off x="0" y="129540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16" name="Group 15"/>
          <p:cNvGrpSpPr/>
          <p:nvPr/>
        </p:nvGrpSpPr>
        <p:grpSpPr>
          <a:xfrm>
            <a:off x="2844800" y="6553201"/>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 name="Rectangle 18"/>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20" name="Picture 19"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sp>
        <p:nvSpPr>
          <p:cNvPr id="21" name="TextBox 20"/>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extLst>
      <p:ext uri="{BB962C8B-B14F-4D97-AF65-F5344CB8AC3E}">
        <p14:creationId xmlns:p14="http://schemas.microsoft.com/office/powerpoint/2010/main" val="402539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p:nvGrpSpPr>
        <p:grpSpPr>
          <a:xfrm>
            <a:off x="0" y="1295401"/>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Rectangle 8"/>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11" name="Group 10"/>
          <p:cNvGrpSpPr/>
          <p:nvPr/>
        </p:nvGrpSpPr>
        <p:grpSpPr>
          <a:xfrm>
            <a:off x="2844800" y="655320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5" name="Picture 14"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sp>
        <p:nvSpPr>
          <p:cNvPr id="16" name="TextBox 15"/>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extLst>
      <p:ext uri="{BB962C8B-B14F-4D97-AF65-F5344CB8AC3E}">
        <p14:creationId xmlns:p14="http://schemas.microsoft.com/office/powerpoint/2010/main" val="78698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p:nvGrpSpPr>
        <p:grpSpPr>
          <a:xfrm>
            <a:off x="0" y="129540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Rectangle 11"/>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14" name="Group 13"/>
          <p:cNvGrpSpPr/>
          <p:nvPr/>
        </p:nvGrpSpPr>
        <p:grpSpPr>
          <a:xfrm>
            <a:off x="2844800" y="6553201"/>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Rectangle 16"/>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8" name="Picture 17"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sp>
        <p:nvSpPr>
          <p:cNvPr id="20" name="TextBox 19"/>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88245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p:nvGrpSpPr>
        <p:grpSpPr>
          <a:xfrm>
            <a:off x="0" y="1295401"/>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Rectangle 8"/>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11" name="Group 10"/>
          <p:cNvGrpSpPr/>
          <p:nvPr/>
        </p:nvGrpSpPr>
        <p:grpSpPr>
          <a:xfrm>
            <a:off x="2844800" y="655320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5" name="Picture 14" descr="Picture 7.png"/>
          <p:cNvPicPr>
            <a:picLocks noChangeAspect="1"/>
          </p:cNvPicPr>
          <p:nvPr/>
        </p:nvPicPr>
        <p:blipFill>
          <a:blip r:embed="rId2" cstate="print"/>
          <a:srcRect l="1923" b="5336"/>
          <a:stretch>
            <a:fillRect/>
          </a:stretch>
        </p:blipFill>
        <p:spPr>
          <a:xfrm>
            <a:off x="8839201" y="-1"/>
            <a:ext cx="2924257" cy="692697"/>
          </a:xfrm>
          <a:prstGeom prst="rect">
            <a:avLst/>
          </a:prstGeom>
        </p:spPr>
      </p:pic>
      <p:sp>
        <p:nvSpPr>
          <p:cNvPr id="17" name="TextBox 16"/>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22677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B7BD8C62-F78B-4138-AD58-24D0393299D7}" type="datetime1">
              <a:rPr lang="en-US" smtClean="0"/>
              <a:t>11/8/2022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EFF4CAC2-F878-4BB7-95BB-60B620E29982}" type="slidenum">
              <a:rPr lang="en-US" smtClean="0"/>
              <a:t>‹#›</a:t>
            </a:fld>
            <a:endParaRPr lang="en-US"/>
          </a:p>
        </p:txBody>
      </p:sp>
    </p:spTree>
    <p:extLst>
      <p:ext uri="{BB962C8B-B14F-4D97-AF65-F5344CB8AC3E}">
        <p14:creationId xmlns:p14="http://schemas.microsoft.com/office/powerpoint/2010/main" val="13966809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7000" b="-2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BC065C-8BBB-437B-B6B7-0179BC711496}"/>
              </a:ext>
            </a:extLst>
          </p:cNvPr>
          <p:cNvSpPr txBox="1"/>
          <p:nvPr/>
        </p:nvSpPr>
        <p:spPr>
          <a:xfrm>
            <a:off x="3890084" y="3528814"/>
            <a:ext cx="6929120" cy="646331"/>
          </a:xfrm>
          <a:prstGeom prst="rect">
            <a:avLst/>
          </a:prstGeom>
          <a:noFill/>
        </p:spPr>
        <p:txBody>
          <a:bodyPr wrap="square">
            <a:spAutoFit/>
          </a:bodyPr>
          <a:lstStyle/>
          <a:p>
            <a:r>
              <a:rPr lang="en-US" altLang="en-US" sz="3600" b="1" dirty="0">
                <a:solidFill>
                  <a:schemeClr val="bg1"/>
                </a:solidFill>
              </a:rPr>
              <a:t>Compatible Pair Problem</a:t>
            </a:r>
            <a:endParaRPr lang="en-US" sz="3600" b="1" dirty="0">
              <a:solidFill>
                <a:schemeClr val="bg1"/>
              </a:solidFill>
            </a:endParaRPr>
          </a:p>
        </p:txBody>
      </p:sp>
      <p:sp>
        <p:nvSpPr>
          <p:cNvPr id="5" name="TextBox 4">
            <a:extLst>
              <a:ext uri="{FF2B5EF4-FFF2-40B4-BE49-F238E27FC236}">
                <a16:creationId xmlns:a16="http://schemas.microsoft.com/office/drawing/2014/main" id="{AAAB78B6-E74E-3B18-07D1-59C0B4A5AF07}"/>
              </a:ext>
            </a:extLst>
          </p:cNvPr>
          <p:cNvSpPr txBox="1"/>
          <p:nvPr/>
        </p:nvSpPr>
        <p:spPr>
          <a:xfrm>
            <a:off x="2715112" y="4175145"/>
            <a:ext cx="7274560" cy="677108"/>
          </a:xfrm>
          <a:prstGeom prst="rect">
            <a:avLst/>
          </a:prstGeom>
          <a:noFill/>
        </p:spPr>
        <p:txBody>
          <a:bodyPr wrap="square" rtlCol="0">
            <a:spAutoFit/>
          </a:bodyPr>
          <a:lstStyle/>
          <a:p>
            <a:pPr algn="ctr"/>
            <a:r>
              <a:rPr lang="en-US" sz="2000" b="1" dirty="0">
                <a:solidFill>
                  <a:schemeClr val="bg1"/>
                </a:solidFill>
              </a:rPr>
              <a:t>Advanced Algorithm and Complexity Term project</a:t>
            </a:r>
          </a:p>
          <a:p>
            <a:pPr algn="ctr"/>
            <a:endParaRPr lang="en-US" dirty="0">
              <a:solidFill>
                <a:schemeClr val="bg1"/>
              </a:solidFill>
            </a:endParaRPr>
          </a:p>
        </p:txBody>
      </p:sp>
      <p:sp>
        <p:nvSpPr>
          <p:cNvPr id="6" name="TextBox 5">
            <a:extLst>
              <a:ext uri="{FF2B5EF4-FFF2-40B4-BE49-F238E27FC236}">
                <a16:creationId xmlns:a16="http://schemas.microsoft.com/office/drawing/2014/main" id="{D09AF0BB-84E0-6000-91A2-CF313915E05C}"/>
              </a:ext>
            </a:extLst>
          </p:cNvPr>
          <p:cNvSpPr txBox="1"/>
          <p:nvPr/>
        </p:nvSpPr>
        <p:spPr>
          <a:xfrm>
            <a:off x="5378824" y="5143043"/>
            <a:ext cx="6162936" cy="1200329"/>
          </a:xfrm>
          <a:prstGeom prst="rect">
            <a:avLst/>
          </a:prstGeom>
          <a:noFill/>
        </p:spPr>
        <p:txBody>
          <a:bodyPr wrap="square" rtlCol="0">
            <a:spAutoFit/>
          </a:bodyPr>
          <a:lstStyle/>
          <a:p>
            <a:pPr algn="r"/>
            <a:r>
              <a:rPr lang="en-US" dirty="0">
                <a:solidFill>
                  <a:schemeClr val="bg1"/>
                </a:solidFill>
              </a:rPr>
              <a:t>Kushal Chakraborty (2022H1030089H)</a:t>
            </a:r>
          </a:p>
          <a:p>
            <a:pPr algn="r"/>
            <a:r>
              <a:rPr lang="en-US" dirty="0">
                <a:solidFill>
                  <a:schemeClr val="bg1"/>
                </a:solidFill>
              </a:rPr>
              <a:t>Muhammed </a:t>
            </a:r>
            <a:r>
              <a:rPr lang="en-US" dirty="0" err="1">
                <a:solidFill>
                  <a:schemeClr val="bg1"/>
                </a:solidFill>
              </a:rPr>
              <a:t>Avesh</a:t>
            </a:r>
            <a:r>
              <a:rPr lang="en-US" dirty="0">
                <a:solidFill>
                  <a:schemeClr val="bg1"/>
                </a:solidFill>
              </a:rPr>
              <a:t> Husain (2022H1030090H)</a:t>
            </a:r>
          </a:p>
          <a:p>
            <a:pPr algn="r"/>
            <a:r>
              <a:rPr lang="en-US" dirty="0">
                <a:solidFill>
                  <a:schemeClr val="bg1"/>
                </a:solidFill>
              </a:rPr>
              <a:t>Aritra Kumar Dutta (2022H1030096H)</a:t>
            </a:r>
          </a:p>
          <a:p>
            <a:pPr algn="r"/>
            <a:endParaRPr lang="en-US" dirty="0">
              <a:solidFill>
                <a:schemeClr val="bg1"/>
              </a:solidFill>
            </a:endParaRPr>
          </a:p>
        </p:txBody>
      </p:sp>
    </p:spTree>
    <p:extLst>
      <p:ext uri="{BB962C8B-B14F-4D97-AF65-F5344CB8AC3E}">
        <p14:creationId xmlns:p14="http://schemas.microsoft.com/office/powerpoint/2010/main" val="14600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38E452-222C-AD83-B649-AD11D15E0A5C}"/>
              </a:ext>
            </a:extLst>
          </p:cNvPr>
          <p:cNvSpPr txBox="1"/>
          <p:nvPr/>
        </p:nvSpPr>
        <p:spPr>
          <a:xfrm>
            <a:off x="211822" y="545176"/>
            <a:ext cx="6902042" cy="707886"/>
          </a:xfrm>
          <a:prstGeom prst="rect">
            <a:avLst/>
          </a:prstGeom>
          <a:noFill/>
        </p:spPr>
        <p:txBody>
          <a:bodyPr wrap="square">
            <a:spAutoFit/>
          </a:bodyPr>
          <a:lstStyle/>
          <a:p>
            <a:r>
              <a:rPr lang="en-US" sz="4000" b="1" dirty="0">
                <a:latin typeface="Bahnschrift" panose="020B0502040204020203" pitchFamily="34" charset="0"/>
              </a:rPr>
              <a:t>Assumptions and Notations</a:t>
            </a:r>
          </a:p>
        </p:txBody>
      </p:sp>
      <p:sp>
        <p:nvSpPr>
          <p:cNvPr id="7" name="Oval 6">
            <a:extLst>
              <a:ext uri="{FF2B5EF4-FFF2-40B4-BE49-F238E27FC236}">
                <a16:creationId xmlns:a16="http://schemas.microsoft.com/office/drawing/2014/main" id="{873334B2-E269-9836-0D85-5082DA5E3EA8}"/>
              </a:ext>
            </a:extLst>
          </p:cNvPr>
          <p:cNvSpPr/>
          <p:nvPr/>
        </p:nvSpPr>
        <p:spPr>
          <a:xfrm>
            <a:off x="1157681" y="4488110"/>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t>i</a:t>
            </a:r>
            <a:endParaRPr lang="en-US" i="1" dirty="0"/>
          </a:p>
        </p:txBody>
      </p:sp>
      <p:sp>
        <p:nvSpPr>
          <p:cNvPr id="8" name="Oval 7">
            <a:extLst>
              <a:ext uri="{FF2B5EF4-FFF2-40B4-BE49-F238E27FC236}">
                <a16:creationId xmlns:a16="http://schemas.microsoft.com/office/drawing/2014/main" id="{E3BB84F0-3E30-C3C4-E881-31B6D740EC50}"/>
              </a:ext>
            </a:extLst>
          </p:cNvPr>
          <p:cNvSpPr/>
          <p:nvPr/>
        </p:nvSpPr>
        <p:spPr>
          <a:xfrm>
            <a:off x="1157681" y="5413450"/>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t>i</a:t>
            </a:r>
            <a:endParaRPr lang="en-US" i="1" dirty="0"/>
          </a:p>
        </p:txBody>
      </p:sp>
      <p:sp>
        <p:nvSpPr>
          <p:cNvPr id="9" name="Oval 8">
            <a:extLst>
              <a:ext uri="{FF2B5EF4-FFF2-40B4-BE49-F238E27FC236}">
                <a16:creationId xmlns:a16="http://schemas.microsoft.com/office/drawing/2014/main" id="{F2AE8314-4AB7-101F-6404-DD66F3D94F0E}"/>
              </a:ext>
            </a:extLst>
          </p:cNvPr>
          <p:cNvSpPr/>
          <p:nvPr/>
        </p:nvSpPr>
        <p:spPr>
          <a:xfrm>
            <a:off x="3373423" y="4488109"/>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j</a:t>
            </a:r>
          </a:p>
        </p:txBody>
      </p:sp>
      <p:sp>
        <p:nvSpPr>
          <p:cNvPr id="10" name="Oval 9">
            <a:extLst>
              <a:ext uri="{FF2B5EF4-FFF2-40B4-BE49-F238E27FC236}">
                <a16:creationId xmlns:a16="http://schemas.microsoft.com/office/drawing/2014/main" id="{6FB79AC5-AAB2-4B5A-29EE-AA962E013E4A}"/>
              </a:ext>
            </a:extLst>
          </p:cNvPr>
          <p:cNvSpPr/>
          <p:nvPr/>
        </p:nvSpPr>
        <p:spPr>
          <a:xfrm>
            <a:off x="3373423" y="5413449"/>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j</a:t>
            </a:r>
          </a:p>
        </p:txBody>
      </p:sp>
      <p:cxnSp>
        <p:nvCxnSpPr>
          <p:cNvPr id="11" name="Straight Arrow Connector 10">
            <a:extLst>
              <a:ext uri="{FF2B5EF4-FFF2-40B4-BE49-F238E27FC236}">
                <a16:creationId xmlns:a16="http://schemas.microsoft.com/office/drawing/2014/main" id="{014AF115-CDC4-AB7D-5F82-7C0E1D75813C}"/>
              </a:ext>
            </a:extLst>
          </p:cNvPr>
          <p:cNvCxnSpPr>
            <a:stCxn id="7" idx="6"/>
            <a:endCxn id="9" idx="2"/>
          </p:cNvCxnSpPr>
          <p:nvPr/>
        </p:nvCxnSpPr>
        <p:spPr>
          <a:xfrm flipV="1">
            <a:off x="1736521" y="4735585"/>
            <a:ext cx="163690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1D70D800-BE8F-2FEF-087D-E24D0410FEAB}"/>
              </a:ext>
            </a:extLst>
          </p:cNvPr>
          <p:cNvCxnSpPr>
            <a:stCxn id="10" idx="2"/>
            <a:endCxn id="8" idx="6"/>
          </p:cNvCxnSpPr>
          <p:nvPr/>
        </p:nvCxnSpPr>
        <p:spPr>
          <a:xfrm flipH="1">
            <a:off x="1736521" y="5660925"/>
            <a:ext cx="163690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6352F47-CECB-EA1B-7A4F-09FDC8410FFE}"/>
              </a:ext>
            </a:extLst>
          </p:cNvPr>
          <p:cNvSpPr txBox="1"/>
          <p:nvPr/>
        </p:nvSpPr>
        <p:spPr>
          <a:xfrm>
            <a:off x="2265027" y="4240634"/>
            <a:ext cx="6098796" cy="461665"/>
          </a:xfrm>
          <a:prstGeom prst="rect">
            <a:avLst/>
          </a:prstGeom>
          <a:noFill/>
        </p:spPr>
        <p:txBody>
          <a:bodyPr wrap="square">
            <a:spAutoFit/>
          </a:bodyPr>
          <a:lstStyle/>
          <a:p>
            <a:r>
              <a:rPr lang="en-US" sz="2400" i="1" dirty="0" err="1"/>
              <a:t>w</a:t>
            </a:r>
            <a:r>
              <a:rPr lang="en-US" sz="2400" i="1" baseline="-25000" dirty="0" err="1"/>
              <a:t>ij</a:t>
            </a:r>
            <a:r>
              <a:rPr lang="en-US" sz="2400" dirty="0"/>
              <a:t>.</a:t>
            </a:r>
          </a:p>
        </p:txBody>
      </p:sp>
      <p:sp>
        <p:nvSpPr>
          <p:cNvPr id="14" name="TextBox 13">
            <a:extLst>
              <a:ext uri="{FF2B5EF4-FFF2-40B4-BE49-F238E27FC236}">
                <a16:creationId xmlns:a16="http://schemas.microsoft.com/office/drawing/2014/main" id="{6D5147BB-E3A0-38D8-3383-31310919D33E}"/>
              </a:ext>
            </a:extLst>
          </p:cNvPr>
          <p:cNvSpPr txBox="1"/>
          <p:nvPr/>
        </p:nvSpPr>
        <p:spPr>
          <a:xfrm>
            <a:off x="2315361" y="5651175"/>
            <a:ext cx="6098796" cy="461665"/>
          </a:xfrm>
          <a:prstGeom prst="rect">
            <a:avLst/>
          </a:prstGeom>
          <a:noFill/>
        </p:spPr>
        <p:txBody>
          <a:bodyPr wrap="square">
            <a:spAutoFit/>
          </a:bodyPr>
          <a:lstStyle/>
          <a:p>
            <a:r>
              <a:rPr lang="en-US" sz="2400" i="1" dirty="0" err="1"/>
              <a:t>w</a:t>
            </a:r>
            <a:r>
              <a:rPr lang="en-US" sz="2400" i="1" baseline="-25000" dirty="0" err="1"/>
              <a:t>ji</a:t>
            </a:r>
            <a:r>
              <a:rPr lang="en-US" sz="2400" i="1" dirty="0"/>
              <a:t>.</a:t>
            </a:r>
            <a:endParaRPr lang="en-US" sz="2400" dirty="0"/>
          </a:p>
        </p:txBody>
      </p:sp>
      <p:sp>
        <p:nvSpPr>
          <p:cNvPr id="15" name="TextBox 14">
            <a:extLst>
              <a:ext uri="{FF2B5EF4-FFF2-40B4-BE49-F238E27FC236}">
                <a16:creationId xmlns:a16="http://schemas.microsoft.com/office/drawing/2014/main" id="{507B9096-83CB-B042-5744-7611F71D365A}"/>
              </a:ext>
            </a:extLst>
          </p:cNvPr>
          <p:cNvSpPr txBox="1"/>
          <p:nvPr/>
        </p:nvSpPr>
        <p:spPr>
          <a:xfrm>
            <a:off x="402672" y="1770077"/>
            <a:ext cx="1102313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Neutral edges are added and represent that a student </a:t>
            </a:r>
            <a:r>
              <a:rPr lang="en-US" b="1" dirty="0"/>
              <a:t>neither dislikes nor likes </a:t>
            </a:r>
            <a:r>
              <a:rPr lang="en-US" dirty="0"/>
              <a:t>the said candidate with whom the edge has been formed.</a:t>
            </a:r>
          </a:p>
          <a:p>
            <a:pPr marL="285750" indent="-285750">
              <a:buFont typeface="Arial" panose="020B0604020202020204" pitchFamily="34" charset="0"/>
              <a:buChar char="•"/>
            </a:pPr>
            <a:r>
              <a:rPr lang="en-US" dirty="0"/>
              <a:t>The </a:t>
            </a:r>
            <a:r>
              <a:rPr lang="en-US" b="1" dirty="0"/>
              <a:t>edge weight </a:t>
            </a:r>
            <a:r>
              <a:rPr lang="en-US" dirty="0"/>
              <a:t>is quantified as follows:</a:t>
            </a:r>
          </a:p>
          <a:p>
            <a:pPr marL="742950" lvl="1" indent="-285750">
              <a:buFont typeface="Arial" panose="020B0604020202020204" pitchFamily="34" charset="0"/>
              <a:buChar char="•"/>
            </a:pPr>
            <a:r>
              <a:rPr lang="en-US" b="1" dirty="0"/>
              <a:t>Likes </a:t>
            </a:r>
            <a:r>
              <a:rPr lang="en-US" dirty="0"/>
              <a:t>contribute a </a:t>
            </a:r>
            <a:r>
              <a:rPr lang="en-US" b="1" dirty="0"/>
              <a:t>weight of 2</a:t>
            </a:r>
          </a:p>
          <a:p>
            <a:pPr marL="742950" lvl="1" indent="-285750">
              <a:buFont typeface="Arial" panose="020B0604020202020204" pitchFamily="34" charset="0"/>
              <a:buChar char="•"/>
            </a:pPr>
            <a:r>
              <a:rPr lang="en-US" b="1" dirty="0"/>
              <a:t>Dislike</a:t>
            </a:r>
            <a:r>
              <a:rPr lang="en-US" dirty="0"/>
              <a:t> contribute a </a:t>
            </a:r>
            <a:r>
              <a:rPr lang="en-US" b="1" dirty="0"/>
              <a:t>weight of -2</a:t>
            </a:r>
          </a:p>
          <a:p>
            <a:pPr marL="742950" lvl="1" indent="-285750">
              <a:buFont typeface="Arial" panose="020B0604020202020204" pitchFamily="34" charset="0"/>
              <a:buChar char="•"/>
            </a:pPr>
            <a:r>
              <a:rPr lang="en-US" b="1" dirty="0"/>
              <a:t>Neutral</a:t>
            </a:r>
            <a:r>
              <a:rPr lang="en-US" dirty="0"/>
              <a:t> contribute a </a:t>
            </a:r>
            <a:r>
              <a:rPr lang="en-US" b="1" dirty="0"/>
              <a:t>weight of 1</a:t>
            </a:r>
          </a:p>
        </p:txBody>
      </p:sp>
      <p:sp>
        <p:nvSpPr>
          <p:cNvPr id="19" name="TextBox 18">
            <a:extLst>
              <a:ext uri="{FF2B5EF4-FFF2-40B4-BE49-F238E27FC236}">
                <a16:creationId xmlns:a16="http://schemas.microsoft.com/office/drawing/2014/main" id="{9ED3BB33-9118-322B-4B19-FF70417CCE20}"/>
              </a:ext>
            </a:extLst>
          </p:cNvPr>
          <p:cNvSpPr txBox="1"/>
          <p:nvPr/>
        </p:nvSpPr>
        <p:spPr>
          <a:xfrm>
            <a:off x="402672" y="3524403"/>
            <a:ext cx="11023134" cy="369332"/>
          </a:xfrm>
          <a:prstGeom prst="rect">
            <a:avLst/>
          </a:prstGeom>
          <a:noFill/>
        </p:spPr>
        <p:txBody>
          <a:bodyPr wrap="square" rtlCol="0">
            <a:spAutoFit/>
          </a:bodyPr>
          <a:lstStyle/>
          <a:p>
            <a:pPr marL="285750" indent="-285750">
              <a:buFont typeface="Arial" panose="020B0604020202020204" pitchFamily="34" charset="0"/>
              <a:buChar char="•"/>
            </a:pPr>
            <a:r>
              <a:rPr lang="en-US" dirty="0"/>
              <a:t>Further the per pair like and dislike is merged to form a undirected edge and the edge weight amounts to </a:t>
            </a:r>
            <a:r>
              <a:rPr lang="en-US" i="1" dirty="0" err="1"/>
              <a:t>w</a:t>
            </a:r>
            <a:r>
              <a:rPr lang="en-US" i="1" baseline="-25000" dirty="0" err="1"/>
              <a:t>ij</a:t>
            </a:r>
            <a:r>
              <a:rPr lang="en-US" i="1" dirty="0"/>
              <a:t> + </a:t>
            </a:r>
            <a:r>
              <a:rPr lang="en-US" i="1" dirty="0" err="1"/>
              <a:t>w</a:t>
            </a:r>
            <a:r>
              <a:rPr lang="en-US" i="1" baseline="-25000" dirty="0" err="1"/>
              <a:t>ji</a:t>
            </a:r>
            <a:endParaRPr lang="en-US" b="1" dirty="0"/>
          </a:p>
        </p:txBody>
      </p:sp>
      <p:sp>
        <p:nvSpPr>
          <p:cNvPr id="21" name="Arrow: Right 20">
            <a:extLst>
              <a:ext uri="{FF2B5EF4-FFF2-40B4-BE49-F238E27FC236}">
                <a16:creationId xmlns:a16="http://schemas.microsoft.com/office/drawing/2014/main" id="{929FDB1F-9080-039B-0459-CFB95FDA7718}"/>
              </a:ext>
            </a:extLst>
          </p:cNvPr>
          <p:cNvSpPr/>
          <p:nvPr/>
        </p:nvSpPr>
        <p:spPr>
          <a:xfrm>
            <a:off x="4741412" y="4809324"/>
            <a:ext cx="780176" cy="671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D068A0F-B086-B295-B0FE-6BE6CFE251E1}"/>
              </a:ext>
            </a:extLst>
          </p:cNvPr>
          <p:cNvSpPr/>
          <p:nvPr/>
        </p:nvSpPr>
        <p:spPr>
          <a:xfrm>
            <a:off x="6150534" y="4841846"/>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t>i</a:t>
            </a:r>
            <a:endParaRPr lang="en-US" i="1" dirty="0"/>
          </a:p>
        </p:txBody>
      </p:sp>
      <p:sp>
        <p:nvSpPr>
          <p:cNvPr id="25" name="Oval 24">
            <a:extLst>
              <a:ext uri="{FF2B5EF4-FFF2-40B4-BE49-F238E27FC236}">
                <a16:creationId xmlns:a16="http://schemas.microsoft.com/office/drawing/2014/main" id="{12E451C9-1B63-9F22-E78D-03E759FE24A4}"/>
              </a:ext>
            </a:extLst>
          </p:cNvPr>
          <p:cNvSpPr/>
          <p:nvPr/>
        </p:nvSpPr>
        <p:spPr>
          <a:xfrm>
            <a:off x="8366276" y="4841845"/>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j</a:t>
            </a:r>
          </a:p>
        </p:txBody>
      </p:sp>
      <p:sp>
        <p:nvSpPr>
          <p:cNvPr id="28" name="TextBox 27">
            <a:extLst>
              <a:ext uri="{FF2B5EF4-FFF2-40B4-BE49-F238E27FC236}">
                <a16:creationId xmlns:a16="http://schemas.microsoft.com/office/drawing/2014/main" id="{B04202A6-18F6-E138-27B5-B5C65E6F0506}"/>
              </a:ext>
            </a:extLst>
          </p:cNvPr>
          <p:cNvSpPr txBox="1"/>
          <p:nvPr/>
        </p:nvSpPr>
        <p:spPr>
          <a:xfrm>
            <a:off x="7025780" y="4550918"/>
            <a:ext cx="6098796" cy="461665"/>
          </a:xfrm>
          <a:prstGeom prst="rect">
            <a:avLst/>
          </a:prstGeom>
          <a:noFill/>
        </p:spPr>
        <p:txBody>
          <a:bodyPr wrap="square">
            <a:spAutoFit/>
          </a:bodyPr>
          <a:lstStyle/>
          <a:p>
            <a:r>
              <a:rPr lang="en-US" sz="2400" i="1" dirty="0" err="1"/>
              <a:t>w</a:t>
            </a:r>
            <a:r>
              <a:rPr lang="en-US" sz="2400" i="1" baseline="-25000" dirty="0" err="1"/>
              <a:t>ij</a:t>
            </a:r>
            <a:r>
              <a:rPr lang="en-US" sz="2400" i="1" dirty="0"/>
              <a:t> + </a:t>
            </a:r>
            <a:r>
              <a:rPr lang="en-US" sz="2400" i="1" dirty="0" err="1"/>
              <a:t>w</a:t>
            </a:r>
            <a:r>
              <a:rPr lang="en-US" sz="2400" i="1" baseline="-25000" dirty="0" err="1"/>
              <a:t>ji</a:t>
            </a:r>
            <a:endParaRPr lang="en-US" sz="2400" dirty="0"/>
          </a:p>
        </p:txBody>
      </p:sp>
      <p:sp>
        <p:nvSpPr>
          <p:cNvPr id="32" name="Footer Placeholder 16">
            <a:extLst>
              <a:ext uri="{FF2B5EF4-FFF2-40B4-BE49-F238E27FC236}">
                <a16:creationId xmlns:a16="http://schemas.microsoft.com/office/drawing/2014/main" id="{47D7409E-E126-86BD-8D2D-BD8A39CB8ACB}"/>
              </a:ext>
            </a:extLst>
          </p:cNvPr>
          <p:cNvSpPr>
            <a:spLocks noGrp="1"/>
          </p:cNvSpPr>
          <p:nvPr>
            <p:ph type="ftr" sz="quarter" idx="11"/>
          </p:nvPr>
        </p:nvSpPr>
        <p:spPr>
          <a:xfrm>
            <a:off x="151002" y="6388217"/>
            <a:ext cx="3860800" cy="365125"/>
          </a:xfrm>
        </p:spPr>
        <p:txBody>
          <a:bodyPr/>
          <a:lstStyle/>
          <a:p>
            <a:pPr algn="l"/>
            <a:r>
              <a:rPr lang="en-US" dirty="0"/>
              <a:t>5</a:t>
            </a:r>
          </a:p>
        </p:txBody>
      </p:sp>
      <p:cxnSp>
        <p:nvCxnSpPr>
          <p:cNvPr id="3" name="Straight Connector 2">
            <a:extLst>
              <a:ext uri="{FF2B5EF4-FFF2-40B4-BE49-F238E27FC236}">
                <a16:creationId xmlns:a16="http://schemas.microsoft.com/office/drawing/2014/main" id="{2FBBF682-753A-A915-F0E1-52499E5058CD}"/>
              </a:ext>
            </a:extLst>
          </p:cNvPr>
          <p:cNvCxnSpPr>
            <a:stCxn id="23" idx="6"/>
            <a:endCxn id="25" idx="2"/>
          </p:cNvCxnSpPr>
          <p:nvPr/>
        </p:nvCxnSpPr>
        <p:spPr>
          <a:xfrm flipV="1">
            <a:off x="6729374" y="5089321"/>
            <a:ext cx="1636902" cy="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2225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5870E3-5606-29DB-FB02-8F160C0C171E}"/>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6" name="TextBox 5">
            <a:extLst>
              <a:ext uri="{FF2B5EF4-FFF2-40B4-BE49-F238E27FC236}">
                <a16:creationId xmlns:a16="http://schemas.microsoft.com/office/drawing/2014/main" id="{649386BD-A3B0-C63B-C912-56BAE1C69E14}"/>
              </a:ext>
            </a:extLst>
          </p:cNvPr>
          <p:cNvSpPr txBox="1"/>
          <p:nvPr/>
        </p:nvSpPr>
        <p:spPr>
          <a:xfrm>
            <a:off x="343948" y="1812022"/>
            <a:ext cx="11702643" cy="646331"/>
          </a:xfrm>
          <a:prstGeom prst="rect">
            <a:avLst/>
          </a:prstGeom>
          <a:noFill/>
        </p:spPr>
        <p:txBody>
          <a:bodyPr wrap="square" rtlCol="0">
            <a:spAutoFit/>
          </a:bodyPr>
          <a:lstStyle/>
          <a:p>
            <a:pPr marL="285750" indent="-285750">
              <a:buFont typeface="Arial" panose="020B0604020202020204" pitchFamily="34" charset="0"/>
              <a:buChar char="•"/>
            </a:pPr>
            <a:r>
              <a:rPr lang="en-US" dirty="0"/>
              <a:t>Given is a table of </a:t>
            </a:r>
            <a:r>
              <a:rPr lang="en-US" b="1" dirty="0"/>
              <a:t>6 students</a:t>
            </a:r>
            <a:r>
              <a:rPr lang="en-US" dirty="0"/>
              <a:t> in a class namely </a:t>
            </a:r>
            <a:r>
              <a:rPr lang="en-US" b="1" dirty="0"/>
              <a:t>A,B,C,D,E and F </a:t>
            </a:r>
            <a:r>
              <a:rPr lang="en-US" dirty="0"/>
              <a:t>displaying their </a:t>
            </a:r>
            <a:r>
              <a:rPr lang="en-US" b="1" dirty="0"/>
              <a:t>preference</a:t>
            </a:r>
            <a:r>
              <a:rPr lang="en-US" dirty="0"/>
              <a:t> and </a:t>
            </a:r>
            <a:r>
              <a:rPr lang="en-US" b="1" dirty="0"/>
              <a:t>dislike</a:t>
            </a:r>
            <a:r>
              <a:rPr lang="en-US" dirty="0"/>
              <a:t> for other candidates to form a </a:t>
            </a:r>
            <a:r>
              <a:rPr lang="en-US" b="1" dirty="0"/>
              <a:t>2 people group</a:t>
            </a:r>
            <a:r>
              <a:rPr lang="en-US" dirty="0"/>
              <a:t>. </a:t>
            </a:r>
          </a:p>
        </p:txBody>
      </p:sp>
      <p:graphicFrame>
        <p:nvGraphicFramePr>
          <p:cNvPr id="7" name="Table 7">
            <a:extLst>
              <a:ext uri="{FF2B5EF4-FFF2-40B4-BE49-F238E27FC236}">
                <a16:creationId xmlns:a16="http://schemas.microsoft.com/office/drawing/2014/main" id="{9E20E9B0-56D4-A94E-2B5B-82045E5DD55F}"/>
              </a:ext>
            </a:extLst>
          </p:cNvPr>
          <p:cNvGraphicFramePr>
            <a:graphicFrameLocks noGrp="1"/>
          </p:cNvGraphicFramePr>
          <p:nvPr>
            <p:extLst>
              <p:ext uri="{D42A27DB-BD31-4B8C-83A1-F6EECF244321}">
                <p14:modId xmlns:p14="http://schemas.microsoft.com/office/powerpoint/2010/main" val="3956660506"/>
              </p:ext>
            </p:extLst>
          </p:nvPr>
        </p:nvGraphicFramePr>
        <p:xfrm>
          <a:off x="740096" y="2877262"/>
          <a:ext cx="8127999" cy="2595880"/>
        </p:xfrm>
        <a:graphic>
          <a:graphicData uri="http://schemas.openxmlformats.org/drawingml/2006/table">
            <a:tbl>
              <a:tblPr firstRow="1" bandRow="1">
                <a:tableStyleId>{775DCB02-9BB8-47FD-8907-85C794F793BA}</a:tableStyleId>
              </a:tblPr>
              <a:tblGrid>
                <a:gridCol w="2709333">
                  <a:extLst>
                    <a:ext uri="{9D8B030D-6E8A-4147-A177-3AD203B41FA5}">
                      <a16:colId xmlns:a16="http://schemas.microsoft.com/office/drawing/2014/main" val="2221192719"/>
                    </a:ext>
                  </a:extLst>
                </a:gridCol>
                <a:gridCol w="2709333">
                  <a:extLst>
                    <a:ext uri="{9D8B030D-6E8A-4147-A177-3AD203B41FA5}">
                      <a16:colId xmlns:a16="http://schemas.microsoft.com/office/drawing/2014/main" val="1659714198"/>
                    </a:ext>
                  </a:extLst>
                </a:gridCol>
                <a:gridCol w="2709333">
                  <a:extLst>
                    <a:ext uri="{9D8B030D-6E8A-4147-A177-3AD203B41FA5}">
                      <a16:colId xmlns:a16="http://schemas.microsoft.com/office/drawing/2014/main" val="2627430824"/>
                    </a:ext>
                  </a:extLst>
                </a:gridCol>
              </a:tblGrid>
              <a:tr h="370840">
                <a:tc>
                  <a:txBody>
                    <a:bodyPr/>
                    <a:lstStyle/>
                    <a:p>
                      <a:pPr algn="ctr"/>
                      <a:r>
                        <a:rPr lang="en-US" dirty="0">
                          <a:solidFill>
                            <a:schemeClr val="bg1"/>
                          </a:solidFill>
                        </a:rPr>
                        <a:t>Students</a:t>
                      </a:r>
                    </a:p>
                  </a:txBody>
                  <a:tcPr/>
                </a:tc>
                <a:tc>
                  <a:txBody>
                    <a:bodyPr/>
                    <a:lstStyle/>
                    <a:p>
                      <a:pPr algn="ctr"/>
                      <a:r>
                        <a:rPr lang="en-US" dirty="0">
                          <a:solidFill>
                            <a:schemeClr val="bg1"/>
                          </a:solidFill>
                        </a:rPr>
                        <a:t>Likes</a:t>
                      </a:r>
                    </a:p>
                  </a:txBody>
                  <a:tcPr/>
                </a:tc>
                <a:tc>
                  <a:txBody>
                    <a:bodyPr/>
                    <a:lstStyle/>
                    <a:p>
                      <a:pPr algn="ctr"/>
                      <a:r>
                        <a:rPr lang="en-US" dirty="0">
                          <a:solidFill>
                            <a:schemeClr val="bg1"/>
                          </a:solidFill>
                        </a:rPr>
                        <a:t>Dislikes</a:t>
                      </a:r>
                    </a:p>
                  </a:txBody>
                  <a:tcPr/>
                </a:tc>
                <a:extLst>
                  <a:ext uri="{0D108BD9-81ED-4DB2-BD59-A6C34878D82A}">
                    <a16:rowId xmlns:a16="http://schemas.microsoft.com/office/drawing/2014/main" val="1501916176"/>
                  </a:ext>
                </a:extLst>
              </a:tr>
              <a:tr h="370840">
                <a:tc>
                  <a:txBody>
                    <a:bodyPr/>
                    <a:lstStyle/>
                    <a:p>
                      <a:pPr algn="ctr"/>
                      <a:r>
                        <a:rPr lang="en-US" b="0" dirty="0">
                          <a:solidFill>
                            <a:schemeClr val="tx1"/>
                          </a:solidFill>
                        </a:rPr>
                        <a:t>A</a:t>
                      </a:r>
                    </a:p>
                  </a:txBody>
                  <a:tcPr/>
                </a:tc>
                <a:tc>
                  <a:txBody>
                    <a:bodyPr/>
                    <a:lstStyle/>
                    <a:p>
                      <a:pPr algn="ctr"/>
                      <a:r>
                        <a:rPr lang="en-US" dirty="0">
                          <a:solidFill>
                            <a:schemeClr val="tx1"/>
                          </a:solidFill>
                        </a:rPr>
                        <a:t>B,C,F</a:t>
                      </a:r>
                    </a:p>
                  </a:txBody>
                  <a:tcPr/>
                </a:tc>
                <a:tc>
                  <a:txBody>
                    <a:bodyPr/>
                    <a:lstStyle/>
                    <a:p>
                      <a:pPr algn="ctr"/>
                      <a:r>
                        <a:rPr lang="en-US" dirty="0">
                          <a:solidFill>
                            <a:schemeClr val="tx1"/>
                          </a:solidFill>
                        </a:rPr>
                        <a:t>E</a:t>
                      </a:r>
                    </a:p>
                  </a:txBody>
                  <a:tcPr/>
                </a:tc>
                <a:extLst>
                  <a:ext uri="{0D108BD9-81ED-4DB2-BD59-A6C34878D82A}">
                    <a16:rowId xmlns:a16="http://schemas.microsoft.com/office/drawing/2014/main" val="132445594"/>
                  </a:ext>
                </a:extLst>
              </a:tr>
              <a:tr h="370840">
                <a:tc>
                  <a:txBody>
                    <a:bodyPr/>
                    <a:lstStyle/>
                    <a:p>
                      <a:pPr algn="ctr"/>
                      <a:r>
                        <a:rPr lang="en-US" dirty="0">
                          <a:solidFill>
                            <a:schemeClr val="tx1"/>
                          </a:solidFill>
                        </a:rPr>
                        <a:t>B</a:t>
                      </a:r>
                    </a:p>
                  </a:txBody>
                  <a:tcPr/>
                </a:tc>
                <a:tc>
                  <a:txBody>
                    <a:bodyPr/>
                    <a:lstStyle/>
                    <a:p>
                      <a:pPr algn="ctr"/>
                      <a:r>
                        <a:rPr lang="en-US" dirty="0">
                          <a:solidFill>
                            <a:schemeClr val="tx1"/>
                          </a:solidFill>
                        </a:rPr>
                        <a:t>A,C,E</a:t>
                      </a:r>
                    </a:p>
                  </a:txBody>
                  <a:tcPr/>
                </a:tc>
                <a:tc>
                  <a:txBody>
                    <a:bodyPr/>
                    <a:lstStyle/>
                    <a:p>
                      <a:pPr algn="ctr"/>
                      <a:r>
                        <a:rPr lang="en-US" dirty="0">
                          <a:solidFill>
                            <a:schemeClr val="tx1"/>
                          </a:solidFill>
                        </a:rPr>
                        <a:t>D</a:t>
                      </a:r>
                    </a:p>
                  </a:txBody>
                  <a:tcPr/>
                </a:tc>
                <a:extLst>
                  <a:ext uri="{0D108BD9-81ED-4DB2-BD59-A6C34878D82A}">
                    <a16:rowId xmlns:a16="http://schemas.microsoft.com/office/drawing/2014/main" val="3800221666"/>
                  </a:ext>
                </a:extLst>
              </a:tr>
              <a:tr h="370840">
                <a:tc>
                  <a:txBody>
                    <a:bodyPr/>
                    <a:lstStyle/>
                    <a:p>
                      <a:pPr algn="ctr"/>
                      <a:r>
                        <a:rPr lang="en-US" dirty="0">
                          <a:solidFill>
                            <a:schemeClr val="tx1"/>
                          </a:solidFill>
                        </a:rPr>
                        <a:t>C</a:t>
                      </a:r>
                    </a:p>
                  </a:txBody>
                  <a:tcPr/>
                </a:tc>
                <a:tc>
                  <a:txBody>
                    <a:bodyPr/>
                    <a:lstStyle/>
                    <a:p>
                      <a:pPr algn="ctr"/>
                      <a:r>
                        <a:rPr lang="en-US" dirty="0">
                          <a:solidFill>
                            <a:schemeClr val="tx1"/>
                          </a:solidFill>
                        </a:rPr>
                        <a:t>A,E,F</a:t>
                      </a:r>
                    </a:p>
                  </a:txBody>
                  <a:tcPr/>
                </a:tc>
                <a:tc>
                  <a:txBody>
                    <a:bodyPr/>
                    <a:lstStyle/>
                    <a:p>
                      <a:pPr algn="ctr"/>
                      <a:r>
                        <a:rPr lang="en-US" dirty="0">
                          <a:solidFill>
                            <a:schemeClr val="tx1"/>
                          </a:solidFill>
                        </a:rPr>
                        <a:t>D</a:t>
                      </a:r>
                    </a:p>
                  </a:txBody>
                  <a:tcPr/>
                </a:tc>
                <a:extLst>
                  <a:ext uri="{0D108BD9-81ED-4DB2-BD59-A6C34878D82A}">
                    <a16:rowId xmlns:a16="http://schemas.microsoft.com/office/drawing/2014/main" val="3983731330"/>
                  </a:ext>
                </a:extLst>
              </a:tr>
              <a:tr h="370840">
                <a:tc>
                  <a:txBody>
                    <a:bodyPr/>
                    <a:lstStyle/>
                    <a:p>
                      <a:pPr algn="ctr"/>
                      <a:r>
                        <a:rPr lang="en-US" dirty="0">
                          <a:solidFill>
                            <a:schemeClr val="tx1"/>
                          </a:solidFill>
                        </a:rPr>
                        <a:t>D</a:t>
                      </a:r>
                    </a:p>
                  </a:txBody>
                  <a:tcPr/>
                </a:tc>
                <a:tc>
                  <a:txBody>
                    <a:bodyPr/>
                    <a:lstStyle/>
                    <a:p>
                      <a:pPr algn="ctr"/>
                      <a:r>
                        <a:rPr lang="en-US" dirty="0">
                          <a:solidFill>
                            <a:schemeClr val="tx1"/>
                          </a:solidFill>
                        </a:rPr>
                        <a:t>A,B,C</a:t>
                      </a:r>
                    </a:p>
                  </a:txBody>
                  <a:tcPr/>
                </a:tc>
                <a:tc>
                  <a:txBody>
                    <a:bodyPr/>
                    <a:lstStyle/>
                    <a:p>
                      <a:pPr algn="ctr"/>
                      <a:r>
                        <a:rPr lang="en-US" dirty="0">
                          <a:solidFill>
                            <a:schemeClr val="tx1"/>
                          </a:solidFill>
                        </a:rPr>
                        <a:t>E</a:t>
                      </a:r>
                    </a:p>
                  </a:txBody>
                  <a:tcPr/>
                </a:tc>
                <a:extLst>
                  <a:ext uri="{0D108BD9-81ED-4DB2-BD59-A6C34878D82A}">
                    <a16:rowId xmlns:a16="http://schemas.microsoft.com/office/drawing/2014/main" val="841754760"/>
                  </a:ext>
                </a:extLst>
              </a:tr>
              <a:tr h="370840">
                <a:tc>
                  <a:txBody>
                    <a:bodyPr/>
                    <a:lstStyle/>
                    <a:p>
                      <a:pPr algn="ctr"/>
                      <a:r>
                        <a:rPr lang="en-US" dirty="0">
                          <a:solidFill>
                            <a:schemeClr val="tx1"/>
                          </a:solidFill>
                        </a:rPr>
                        <a:t>E</a:t>
                      </a:r>
                    </a:p>
                  </a:txBody>
                  <a:tcPr/>
                </a:tc>
                <a:tc>
                  <a:txBody>
                    <a:bodyPr/>
                    <a:lstStyle/>
                    <a:p>
                      <a:pPr algn="ctr"/>
                      <a:r>
                        <a:rPr lang="en-US" dirty="0">
                          <a:solidFill>
                            <a:schemeClr val="tx1"/>
                          </a:solidFill>
                        </a:rPr>
                        <a:t>A,B,F</a:t>
                      </a:r>
                    </a:p>
                  </a:txBody>
                  <a:tcPr/>
                </a:tc>
                <a:tc>
                  <a:txBody>
                    <a:bodyPr/>
                    <a:lstStyle/>
                    <a:p>
                      <a:pPr algn="ctr"/>
                      <a:r>
                        <a:rPr lang="en-US" dirty="0">
                          <a:solidFill>
                            <a:schemeClr val="tx1"/>
                          </a:solidFill>
                        </a:rPr>
                        <a:t>D</a:t>
                      </a:r>
                    </a:p>
                  </a:txBody>
                  <a:tcPr/>
                </a:tc>
                <a:extLst>
                  <a:ext uri="{0D108BD9-81ED-4DB2-BD59-A6C34878D82A}">
                    <a16:rowId xmlns:a16="http://schemas.microsoft.com/office/drawing/2014/main" val="1909226837"/>
                  </a:ext>
                </a:extLst>
              </a:tr>
              <a:tr h="370840">
                <a:tc>
                  <a:txBody>
                    <a:bodyPr/>
                    <a:lstStyle/>
                    <a:p>
                      <a:pPr algn="ctr"/>
                      <a:r>
                        <a:rPr lang="en-US" dirty="0">
                          <a:solidFill>
                            <a:schemeClr val="tx1"/>
                          </a:solidFill>
                        </a:rPr>
                        <a:t>F</a:t>
                      </a:r>
                    </a:p>
                  </a:txBody>
                  <a:tcPr/>
                </a:tc>
                <a:tc>
                  <a:txBody>
                    <a:bodyPr/>
                    <a:lstStyle/>
                    <a:p>
                      <a:pPr algn="ctr"/>
                      <a:r>
                        <a:rPr lang="en-US" dirty="0">
                          <a:solidFill>
                            <a:schemeClr val="tx1"/>
                          </a:solidFill>
                        </a:rPr>
                        <a:t>B,D,E</a:t>
                      </a:r>
                    </a:p>
                  </a:txBody>
                  <a:tcPr/>
                </a:tc>
                <a:tc>
                  <a:txBody>
                    <a:bodyPr/>
                    <a:lstStyle/>
                    <a:p>
                      <a:pPr algn="ctr"/>
                      <a:r>
                        <a:rPr lang="en-US" dirty="0">
                          <a:solidFill>
                            <a:schemeClr val="tx1"/>
                          </a:solidFill>
                        </a:rPr>
                        <a:t>C</a:t>
                      </a:r>
                    </a:p>
                  </a:txBody>
                  <a:tcPr/>
                </a:tc>
                <a:extLst>
                  <a:ext uri="{0D108BD9-81ED-4DB2-BD59-A6C34878D82A}">
                    <a16:rowId xmlns:a16="http://schemas.microsoft.com/office/drawing/2014/main" val="4160626055"/>
                  </a:ext>
                </a:extLst>
              </a:tr>
            </a:tbl>
          </a:graphicData>
        </a:graphic>
      </p:graphicFrame>
      <p:sp>
        <p:nvSpPr>
          <p:cNvPr id="11" name="Footer Placeholder 16">
            <a:extLst>
              <a:ext uri="{FF2B5EF4-FFF2-40B4-BE49-F238E27FC236}">
                <a16:creationId xmlns:a16="http://schemas.microsoft.com/office/drawing/2014/main" id="{92130938-737A-FA97-08F6-2A682B93D02E}"/>
              </a:ext>
            </a:extLst>
          </p:cNvPr>
          <p:cNvSpPr>
            <a:spLocks noGrp="1"/>
          </p:cNvSpPr>
          <p:nvPr>
            <p:ph type="ftr" sz="quarter" idx="11"/>
          </p:nvPr>
        </p:nvSpPr>
        <p:spPr>
          <a:xfrm>
            <a:off x="151002" y="6388217"/>
            <a:ext cx="3860800" cy="365125"/>
          </a:xfrm>
        </p:spPr>
        <p:txBody>
          <a:bodyPr/>
          <a:lstStyle/>
          <a:p>
            <a:pPr algn="l"/>
            <a:r>
              <a:rPr lang="en-US" dirty="0"/>
              <a:t>6</a:t>
            </a:r>
          </a:p>
        </p:txBody>
      </p:sp>
    </p:spTree>
    <p:extLst>
      <p:ext uri="{BB962C8B-B14F-4D97-AF65-F5344CB8AC3E}">
        <p14:creationId xmlns:p14="http://schemas.microsoft.com/office/powerpoint/2010/main" val="384659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1EF5D2DD-0CAE-E574-CBF6-A9604227A53A}"/>
              </a:ext>
            </a:extLst>
          </p:cNvPr>
          <p:cNvGraphicFramePr>
            <a:graphicFrameLocks noGrp="1"/>
          </p:cNvGraphicFramePr>
          <p:nvPr>
            <p:extLst>
              <p:ext uri="{D42A27DB-BD31-4B8C-83A1-F6EECF244321}">
                <p14:modId xmlns:p14="http://schemas.microsoft.com/office/powerpoint/2010/main" val="687743375"/>
              </p:ext>
            </p:extLst>
          </p:nvPr>
        </p:nvGraphicFramePr>
        <p:xfrm>
          <a:off x="740099" y="2852095"/>
          <a:ext cx="4091961" cy="2595880"/>
        </p:xfrm>
        <a:graphic>
          <a:graphicData uri="http://schemas.openxmlformats.org/drawingml/2006/table">
            <a:tbl>
              <a:tblPr firstRow="1" bandRow="1">
                <a:tableStyleId>{775DCB02-9BB8-47FD-8907-85C794F793BA}</a:tableStyleId>
              </a:tblPr>
              <a:tblGrid>
                <a:gridCol w="1363987">
                  <a:extLst>
                    <a:ext uri="{9D8B030D-6E8A-4147-A177-3AD203B41FA5}">
                      <a16:colId xmlns:a16="http://schemas.microsoft.com/office/drawing/2014/main" val="2221192719"/>
                    </a:ext>
                  </a:extLst>
                </a:gridCol>
                <a:gridCol w="1363987">
                  <a:extLst>
                    <a:ext uri="{9D8B030D-6E8A-4147-A177-3AD203B41FA5}">
                      <a16:colId xmlns:a16="http://schemas.microsoft.com/office/drawing/2014/main" val="1659714198"/>
                    </a:ext>
                  </a:extLst>
                </a:gridCol>
                <a:gridCol w="1363987">
                  <a:extLst>
                    <a:ext uri="{9D8B030D-6E8A-4147-A177-3AD203B41FA5}">
                      <a16:colId xmlns:a16="http://schemas.microsoft.com/office/drawing/2014/main" val="2627430824"/>
                    </a:ext>
                  </a:extLst>
                </a:gridCol>
              </a:tblGrid>
              <a:tr h="370840">
                <a:tc>
                  <a:txBody>
                    <a:bodyPr/>
                    <a:lstStyle/>
                    <a:p>
                      <a:pPr algn="ctr"/>
                      <a:r>
                        <a:rPr lang="en-US" dirty="0">
                          <a:solidFill>
                            <a:schemeClr val="bg1"/>
                          </a:solidFill>
                        </a:rPr>
                        <a:t>Students</a:t>
                      </a:r>
                    </a:p>
                  </a:txBody>
                  <a:tcPr/>
                </a:tc>
                <a:tc>
                  <a:txBody>
                    <a:bodyPr/>
                    <a:lstStyle/>
                    <a:p>
                      <a:pPr algn="ctr"/>
                      <a:r>
                        <a:rPr lang="en-US" dirty="0">
                          <a:solidFill>
                            <a:schemeClr val="bg1"/>
                          </a:solidFill>
                        </a:rPr>
                        <a:t>Likes</a:t>
                      </a:r>
                    </a:p>
                  </a:txBody>
                  <a:tcPr/>
                </a:tc>
                <a:tc>
                  <a:txBody>
                    <a:bodyPr/>
                    <a:lstStyle/>
                    <a:p>
                      <a:pPr algn="ctr"/>
                      <a:r>
                        <a:rPr lang="en-US" dirty="0">
                          <a:solidFill>
                            <a:schemeClr val="bg1"/>
                          </a:solidFill>
                        </a:rPr>
                        <a:t>Dislikes</a:t>
                      </a:r>
                    </a:p>
                  </a:txBody>
                  <a:tcPr/>
                </a:tc>
                <a:extLst>
                  <a:ext uri="{0D108BD9-81ED-4DB2-BD59-A6C34878D82A}">
                    <a16:rowId xmlns:a16="http://schemas.microsoft.com/office/drawing/2014/main" val="1501916176"/>
                  </a:ext>
                </a:extLst>
              </a:tr>
              <a:tr h="370840">
                <a:tc>
                  <a:txBody>
                    <a:bodyPr/>
                    <a:lstStyle/>
                    <a:p>
                      <a:pPr algn="ctr"/>
                      <a:r>
                        <a:rPr lang="en-US" b="0" dirty="0">
                          <a:solidFill>
                            <a:schemeClr val="tx1"/>
                          </a:solidFill>
                        </a:rPr>
                        <a:t>A</a:t>
                      </a:r>
                    </a:p>
                  </a:txBody>
                  <a:tcPr/>
                </a:tc>
                <a:tc>
                  <a:txBody>
                    <a:bodyPr/>
                    <a:lstStyle/>
                    <a:p>
                      <a:pPr algn="ctr"/>
                      <a:r>
                        <a:rPr lang="en-US" dirty="0">
                          <a:solidFill>
                            <a:schemeClr val="tx1"/>
                          </a:solidFill>
                        </a:rPr>
                        <a:t>B,C,F</a:t>
                      </a:r>
                    </a:p>
                  </a:txBody>
                  <a:tcPr/>
                </a:tc>
                <a:tc>
                  <a:txBody>
                    <a:bodyPr/>
                    <a:lstStyle/>
                    <a:p>
                      <a:pPr algn="ctr"/>
                      <a:r>
                        <a:rPr lang="en-US" dirty="0">
                          <a:solidFill>
                            <a:schemeClr val="tx1"/>
                          </a:solidFill>
                        </a:rPr>
                        <a:t>E</a:t>
                      </a:r>
                    </a:p>
                  </a:txBody>
                  <a:tcPr/>
                </a:tc>
                <a:extLst>
                  <a:ext uri="{0D108BD9-81ED-4DB2-BD59-A6C34878D82A}">
                    <a16:rowId xmlns:a16="http://schemas.microsoft.com/office/drawing/2014/main" val="132445594"/>
                  </a:ext>
                </a:extLst>
              </a:tr>
              <a:tr h="370840">
                <a:tc>
                  <a:txBody>
                    <a:bodyPr/>
                    <a:lstStyle/>
                    <a:p>
                      <a:pPr algn="ctr"/>
                      <a:r>
                        <a:rPr lang="en-US" dirty="0">
                          <a:solidFill>
                            <a:schemeClr val="tx1"/>
                          </a:solidFill>
                        </a:rPr>
                        <a:t>B</a:t>
                      </a:r>
                    </a:p>
                  </a:txBody>
                  <a:tcPr/>
                </a:tc>
                <a:tc>
                  <a:txBody>
                    <a:bodyPr/>
                    <a:lstStyle/>
                    <a:p>
                      <a:pPr algn="ctr"/>
                      <a:r>
                        <a:rPr lang="en-US" dirty="0">
                          <a:solidFill>
                            <a:schemeClr val="tx1"/>
                          </a:solidFill>
                        </a:rPr>
                        <a:t>A,C,E</a:t>
                      </a:r>
                    </a:p>
                  </a:txBody>
                  <a:tcPr/>
                </a:tc>
                <a:tc>
                  <a:txBody>
                    <a:bodyPr/>
                    <a:lstStyle/>
                    <a:p>
                      <a:pPr algn="ctr"/>
                      <a:r>
                        <a:rPr lang="en-US" dirty="0">
                          <a:solidFill>
                            <a:schemeClr val="tx1"/>
                          </a:solidFill>
                        </a:rPr>
                        <a:t>D</a:t>
                      </a:r>
                    </a:p>
                  </a:txBody>
                  <a:tcPr/>
                </a:tc>
                <a:extLst>
                  <a:ext uri="{0D108BD9-81ED-4DB2-BD59-A6C34878D82A}">
                    <a16:rowId xmlns:a16="http://schemas.microsoft.com/office/drawing/2014/main" val="3800221666"/>
                  </a:ext>
                </a:extLst>
              </a:tr>
              <a:tr h="370840">
                <a:tc>
                  <a:txBody>
                    <a:bodyPr/>
                    <a:lstStyle/>
                    <a:p>
                      <a:pPr algn="ctr"/>
                      <a:r>
                        <a:rPr lang="en-US" dirty="0">
                          <a:solidFill>
                            <a:schemeClr val="tx1"/>
                          </a:solidFill>
                        </a:rPr>
                        <a:t>C</a:t>
                      </a:r>
                    </a:p>
                  </a:txBody>
                  <a:tcPr/>
                </a:tc>
                <a:tc>
                  <a:txBody>
                    <a:bodyPr/>
                    <a:lstStyle/>
                    <a:p>
                      <a:pPr algn="ctr"/>
                      <a:r>
                        <a:rPr lang="en-US" dirty="0">
                          <a:solidFill>
                            <a:schemeClr val="tx1"/>
                          </a:solidFill>
                        </a:rPr>
                        <a:t>A,E,F</a:t>
                      </a:r>
                    </a:p>
                  </a:txBody>
                  <a:tcPr/>
                </a:tc>
                <a:tc>
                  <a:txBody>
                    <a:bodyPr/>
                    <a:lstStyle/>
                    <a:p>
                      <a:pPr algn="ctr"/>
                      <a:r>
                        <a:rPr lang="en-US" dirty="0">
                          <a:solidFill>
                            <a:schemeClr val="tx1"/>
                          </a:solidFill>
                        </a:rPr>
                        <a:t>D</a:t>
                      </a:r>
                    </a:p>
                  </a:txBody>
                  <a:tcPr/>
                </a:tc>
                <a:extLst>
                  <a:ext uri="{0D108BD9-81ED-4DB2-BD59-A6C34878D82A}">
                    <a16:rowId xmlns:a16="http://schemas.microsoft.com/office/drawing/2014/main" val="3983731330"/>
                  </a:ext>
                </a:extLst>
              </a:tr>
              <a:tr h="370840">
                <a:tc>
                  <a:txBody>
                    <a:bodyPr/>
                    <a:lstStyle/>
                    <a:p>
                      <a:pPr algn="ctr"/>
                      <a:r>
                        <a:rPr lang="en-US" dirty="0">
                          <a:solidFill>
                            <a:schemeClr val="tx1"/>
                          </a:solidFill>
                        </a:rPr>
                        <a:t>D</a:t>
                      </a:r>
                    </a:p>
                  </a:txBody>
                  <a:tcPr/>
                </a:tc>
                <a:tc>
                  <a:txBody>
                    <a:bodyPr/>
                    <a:lstStyle/>
                    <a:p>
                      <a:pPr algn="ctr"/>
                      <a:r>
                        <a:rPr lang="en-US" dirty="0">
                          <a:solidFill>
                            <a:schemeClr val="tx1"/>
                          </a:solidFill>
                        </a:rPr>
                        <a:t>A,B,C</a:t>
                      </a:r>
                    </a:p>
                  </a:txBody>
                  <a:tcPr/>
                </a:tc>
                <a:tc>
                  <a:txBody>
                    <a:bodyPr/>
                    <a:lstStyle/>
                    <a:p>
                      <a:pPr algn="ctr"/>
                      <a:r>
                        <a:rPr lang="en-US" dirty="0">
                          <a:solidFill>
                            <a:schemeClr val="tx1"/>
                          </a:solidFill>
                        </a:rPr>
                        <a:t>E</a:t>
                      </a:r>
                    </a:p>
                  </a:txBody>
                  <a:tcPr/>
                </a:tc>
                <a:extLst>
                  <a:ext uri="{0D108BD9-81ED-4DB2-BD59-A6C34878D82A}">
                    <a16:rowId xmlns:a16="http://schemas.microsoft.com/office/drawing/2014/main" val="841754760"/>
                  </a:ext>
                </a:extLst>
              </a:tr>
              <a:tr h="370840">
                <a:tc>
                  <a:txBody>
                    <a:bodyPr/>
                    <a:lstStyle/>
                    <a:p>
                      <a:pPr algn="ctr"/>
                      <a:r>
                        <a:rPr lang="en-US" dirty="0">
                          <a:solidFill>
                            <a:schemeClr val="tx1"/>
                          </a:solidFill>
                        </a:rPr>
                        <a:t>E</a:t>
                      </a:r>
                    </a:p>
                  </a:txBody>
                  <a:tcPr/>
                </a:tc>
                <a:tc>
                  <a:txBody>
                    <a:bodyPr/>
                    <a:lstStyle/>
                    <a:p>
                      <a:pPr algn="ctr"/>
                      <a:r>
                        <a:rPr lang="en-US" dirty="0">
                          <a:solidFill>
                            <a:schemeClr val="tx1"/>
                          </a:solidFill>
                        </a:rPr>
                        <a:t>A,B,F</a:t>
                      </a:r>
                    </a:p>
                  </a:txBody>
                  <a:tcPr/>
                </a:tc>
                <a:tc>
                  <a:txBody>
                    <a:bodyPr/>
                    <a:lstStyle/>
                    <a:p>
                      <a:pPr algn="ctr"/>
                      <a:r>
                        <a:rPr lang="en-US" dirty="0">
                          <a:solidFill>
                            <a:schemeClr val="tx1"/>
                          </a:solidFill>
                        </a:rPr>
                        <a:t>D</a:t>
                      </a:r>
                    </a:p>
                  </a:txBody>
                  <a:tcPr/>
                </a:tc>
                <a:extLst>
                  <a:ext uri="{0D108BD9-81ED-4DB2-BD59-A6C34878D82A}">
                    <a16:rowId xmlns:a16="http://schemas.microsoft.com/office/drawing/2014/main" val="1909226837"/>
                  </a:ext>
                </a:extLst>
              </a:tr>
              <a:tr h="370840">
                <a:tc>
                  <a:txBody>
                    <a:bodyPr/>
                    <a:lstStyle/>
                    <a:p>
                      <a:pPr algn="ctr"/>
                      <a:r>
                        <a:rPr lang="en-US" dirty="0">
                          <a:solidFill>
                            <a:schemeClr val="tx1"/>
                          </a:solidFill>
                        </a:rPr>
                        <a:t>F</a:t>
                      </a:r>
                    </a:p>
                  </a:txBody>
                  <a:tcPr/>
                </a:tc>
                <a:tc>
                  <a:txBody>
                    <a:bodyPr/>
                    <a:lstStyle/>
                    <a:p>
                      <a:pPr algn="ctr"/>
                      <a:r>
                        <a:rPr lang="en-US" dirty="0">
                          <a:solidFill>
                            <a:schemeClr val="tx1"/>
                          </a:solidFill>
                        </a:rPr>
                        <a:t>B,D,E</a:t>
                      </a:r>
                    </a:p>
                  </a:txBody>
                  <a:tcPr/>
                </a:tc>
                <a:tc>
                  <a:txBody>
                    <a:bodyPr/>
                    <a:lstStyle/>
                    <a:p>
                      <a:pPr algn="ctr"/>
                      <a:r>
                        <a:rPr lang="en-US" dirty="0">
                          <a:solidFill>
                            <a:schemeClr val="tx1"/>
                          </a:solidFill>
                        </a:rPr>
                        <a:t>C</a:t>
                      </a:r>
                    </a:p>
                  </a:txBody>
                  <a:tcPr/>
                </a:tc>
                <a:extLst>
                  <a:ext uri="{0D108BD9-81ED-4DB2-BD59-A6C34878D82A}">
                    <a16:rowId xmlns:a16="http://schemas.microsoft.com/office/drawing/2014/main" val="4160626055"/>
                  </a:ext>
                </a:extLst>
              </a:tr>
            </a:tbl>
          </a:graphicData>
        </a:graphic>
      </p:graphicFrame>
      <p:sp>
        <p:nvSpPr>
          <p:cNvPr id="8" name="TextBox 7">
            <a:extLst>
              <a:ext uri="{FF2B5EF4-FFF2-40B4-BE49-F238E27FC236}">
                <a16:creationId xmlns:a16="http://schemas.microsoft.com/office/drawing/2014/main" id="{C691C9A4-7898-6C48-E13A-A42E81374CEC}"/>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9" name="TextBox 8">
            <a:extLst>
              <a:ext uri="{FF2B5EF4-FFF2-40B4-BE49-F238E27FC236}">
                <a16:creationId xmlns:a16="http://schemas.microsoft.com/office/drawing/2014/main" id="{15678030-8C13-E672-D06A-DF98B393030D}"/>
              </a:ext>
            </a:extLst>
          </p:cNvPr>
          <p:cNvSpPr txBox="1"/>
          <p:nvPr/>
        </p:nvSpPr>
        <p:spPr>
          <a:xfrm>
            <a:off x="226502" y="1778466"/>
            <a:ext cx="11965497"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following table for </a:t>
            </a:r>
            <a:r>
              <a:rPr lang="en-US" b="1" dirty="0"/>
              <a:t>neutral edges </a:t>
            </a:r>
            <a:r>
              <a:rPr lang="en-US" dirty="0"/>
              <a:t>and</a:t>
            </a:r>
            <a:r>
              <a:rPr lang="en-US" b="1" dirty="0"/>
              <a:t> number of students like and dislike that student </a:t>
            </a:r>
            <a:r>
              <a:rPr lang="en-US" dirty="0"/>
              <a:t>can be derived from the previous table as follows. This table will be used to form a </a:t>
            </a:r>
            <a:r>
              <a:rPr lang="en-US" b="1" dirty="0"/>
              <a:t>complete graph of n(n-1)/2 edges.</a:t>
            </a:r>
          </a:p>
        </p:txBody>
      </p:sp>
      <p:sp>
        <p:nvSpPr>
          <p:cNvPr id="10" name="Arrow: Right 9">
            <a:extLst>
              <a:ext uri="{FF2B5EF4-FFF2-40B4-BE49-F238E27FC236}">
                <a16:creationId xmlns:a16="http://schemas.microsoft.com/office/drawing/2014/main" id="{B2E5F455-3BA2-27B7-5452-64C67FDD220B}"/>
              </a:ext>
            </a:extLst>
          </p:cNvPr>
          <p:cNvSpPr/>
          <p:nvPr/>
        </p:nvSpPr>
        <p:spPr>
          <a:xfrm>
            <a:off x="5269919" y="3814475"/>
            <a:ext cx="780176" cy="671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7">
            <a:extLst>
              <a:ext uri="{FF2B5EF4-FFF2-40B4-BE49-F238E27FC236}">
                <a16:creationId xmlns:a16="http://schemas.microsoft.com/office/drawing/2014/main" id="{A8CA873E-DA53-0B8E-6F47-A63DC2D778C2}"/>
              </a:ext>
            </a:extLst>
          </p:cNvPr>
          <p:cNvGraphicFramePr>
            <a:graphicFrameLocks noGrp="1"/>
          </p:cNvGraphicFramePr>
          <p:nvPr>
            <p:extLst>
              <p:ext uri="{D42A27DB-BD31-4B8C-83A1-F6EECF244321}">
                <p14:modId xmlns:p14="http://schemas.microsoft.com/office/powerpoint/2010/main" val="3958853216"/>
              </p:ext>
            </p:extLst>
          </p:nvPr>
        </p:nvGraphicFramePr>
        <p:xfrm>
          <a:off x="6336953" y="2852095"/>
          <a:ext cx="5006360" cy="2595880"/>
        </p:xfrm>
        <a:graphic>
          <a:graphicData uri="http://schemas.openxmlformats.org/drawingml/2006/table">
            <a:tbl>
              <a:tblPr firstRow="1" bandRow="1">
                <a:tableStyleId>{775DCB02-9BB8-47FD-8907-85C794F793BA}</a:tableStyleId>
              </a:tblPr>
              <a:tblGrid>
                <a:gridCol w="1251590">
                  <a:extLst>
                    <a:ext uri="{9D8B030D-6E8A-4147-A177-3AD203B41FA5}">
                      <a16:colId xmlns:a16="http://schemas.microsoft.com/office/drawing/2014/main" val="2221192719"/>
                    </a:ext>
                  </a:extLst>
                </a:gridCol>
                <a:gridCol w="1251590">
                  <a:extLst>
                    <a:ext uri="{9D8B030D-6E8A-4147-A177-3AD203B41FA5}">
                      <a16:colId xmlns:a16="http://schemas.microsoft.com/office/drawing/2014/main" val="4229891811"/>
                    </a:ext>
                  </a:extLst>
                </a:gridCol>
                <a:gridCol w="1251590">
                  <a:extLst>
                    <a:ext uri="{9D8B030D-6E8A-4147-A177-3AD203B41FA5}">
                      <a16:colId xmlns:a16="http://schemas.microsoft.com/office/drawing/2014/main" val="1659714198"/>
                    </a:ext>
                  </a:extLst>
                </a:gridCol>
                <a:gridCol w="1251590">
                  <a:extLst>
                    <a:ext uri="{9D8B030D-6E8A-4147-A177-3AD203B41FA5}">
                      <a16:colId xmlns:a16="http://schemas.microsoft.com/office/drawing/2014/main" val="2627430824"/>
                    </a:ext>
                  </a:extLst>
                </a:gridCol>
              </a:tblGrid>
              <a:tr h="370840">
                <a:tc>
                  <a:txBody>
                    <a:bodyPr/>
                    <a:lstStyle/>
                    <a:p>
                      <a:pPr algn="ctr"/>
                      <a:r>
                        <a:rPr lang="en-US" dirty="0">
                          <a:solidFill>
                            <a:schemeClr val="bg1"/>
                          </a:solidFill>
                        </a:rPr>
                        <a:t>Students</a:t>
                      </a:r>
                    </a:p>
                  </a:txBody>
                  <a:tcPr/>
                </a:tc>
                <a:tc>
                  <a:txBody>
                    <a:bodyPr/>
                    <a:lstStyle/>
                    <a:p>
                      <a:pPr algn="ctr"/>
                      <a:r>
                        <a:rPr lang="en-US" dirty="0">
                          <a:solidFill>
                            <a:schemeClr val="bg1"/>
                          </a:solidFill>
                        </a:rPr>
                        <a:t>Neutral</a:t>
                      </a:r>
                    </a:p>
                  </a:txBody>
                  <a:tcPr/>
                </a:tc>
                <a:tc>
                  <a:txBody>
                    <a:bodyPr/>
                    <a:lstStyle/>
                    <a:p>
                      <a:pPr algn="ctr"/>
                      <a:r>
                        <a:rPr lang="en-US" i="1" dirty="0">
                          <a:solidFill>
                            <a:schemeClr val="bg1"/>
                          </a:solidFill>
                        </a:rPr>
                        <a:t>l</a:t>
                      </a:r>
                      <a:r>
                        <a:rPr lang="en-US" i="1" baseline="-25000" dirty="0">
                          <a:solidFill>
                            <a:schemeClr val="bg1"/>
                          </a:solidFill>
                        </a:rPr>
                        <a:t>i</a:t>
                      </a:r>
                    </a:p>
                  </a:txBody>
                  <a:tcPr/>
                </a:tc>
                <a:tc>
                  <a:txBody>
                    <a:bodyPr/>
                    <a:lstStyle/>
                    <a:p>
                      <a:pPr algn="ctr"/>
                      <a:r>
                        <a:rPr lang="en-US" i="1" dirty="0">
                          <a:solidFill>
                            <a:schemeClr val="bg1"/>
                          </a:solidFill>
                        </a:rPr>
                        <a:t>d</a:t>
                      </a:r>
                      <a:r>
                        <a:rPr lang="en-US" i="1" baseline="-25000" dirty="0">
                          <a:solidFill>
                            <a:schemeClr val="bg1"/>
                          </a:solidFill>
                        </a:rPr>
                        <a:t>i</a:t>
                      </a:r>
                    </a:p>
                  </a:txBody>
                  <a:tcPr/>
                </a:tc>
                <a:extLst>
                  <a:ext uri="{0D108BD9-81ED-4DB2-BD59-A6C34878D82A}">
                    <a16:rowId xmlns:a16="http://schemas.microsoft.com/office/drawing/2014/main" val="1501916176"/>
                  </a:ext>
                </a:extLst>
              </a:tr>
              <a:tr h="370840">
                <a:tc>
                  <a:txBody>
                    <a:bodyPr/>
                    <a:lstStyle/>
                    <a:p>
                      <a:pPr algn="ctr"/>
                      <a:r>
                        <a:rPr lang="en-US" b="0" dirty="0">
                          <a:solidFill>
                            <a:schemeClr val="tx1"/>
                          </a:solidFill>
                        </a:rPr>
                        <a:t>A</a:t>
                      </a:r>
                    </a:p>
                  </a:txBody>
                  <a:tcPr/>
                </a:tc>
                <a:tc>
                  <a:txBody>
                    <a:bodyPr/>
                    <a:lstStyle/>
                    <a:p>
                      <a:pPr algn="ctr"/>
                      <a:r>
                        <a:rPr lang="en-US" b="0" dirty="0">
                          <a:solidFill>
                            <a:schemeClr val="tx1"/>
                          </a:solidFill>
                        </a:rPr>
                        <a:t>D</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32445594"/>
                  </a:ext>
                </a:extLst>
              </a:tr>
              <a:tr h="370840">
                <a:tc>
                  <a:txBody>
                    <a:bodyPr/>
                    <a:lstStyle/>
                    <a:p>
                      <a:pPr algn="ctr"/>
                      <a:r>
                        <a:rPr lang="en-US" dirty="0">
                          <a:solidFill>
                            <a:schemeClr val="tx1"/>
                          </a:solidFill>
                        </a:rPr>
                        <a:t>B</a:t>
                      </a:r>
                    </a:p>
                  </a:txBody>
                  <a:tcPr/>
                </a:tc>
                <a:tc>
                  <a:txBody>
                    <a:bodyPr/>
                    <a:lstStyle/>
                    <a:p>
                      <a:pPr algn="ctr"/>
                      <a:r>
                        <a:rPr lang="en-US" dirty="0">
                          <a:solidFill>
                            <a:schemeClr val="tx1"/>
                          </a:solidFill>
                        </a:rPr>
                        <a:t>F</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3800221666"/>
                  </a:ext>
                </a:extLst>
              </a:tr>
              <a:tr h="370840">
                <a:tc>
                  <a:txBody>
                    <a:bodyPr/>
                    <a:lstStyle/>
                    <a:p>
                      <a:pPr algn="ctr"/>
                      <a:r>
                        <a:rPr lang="en-US" dirty="0">
                          <a:solidFill>
                            <a:schemeClr val="tx1"/>
                          </a:solidFill>
                        </a:rPr>
                        <a:t>C</a:t>
                      </a:r>
                    </a:p>
                  </a:txBody>
                  <a:tcPr/>
                </a:tc>
                <a:tc>
                  <a:txBody>
                    <a:bodyPr/>
                    <a:lstStyle/>
                    <a:p>
                      <a:pPr algn="ctr"/>
                      <a:r>
                        <a:rPr lang="en-US" dirty="0">
                          <a:solidFill>
                            <a:schemeClr val="tx1"/>
                          </a:solidFill>
                        </a:rPr>
                        <a:t>B</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3983731330"/>
                  </a:ext>
                </a:extLst>
              </a:tr>
              <a:tr h="370840">
                <a:tc>
                  <a:txBody>
                    <a:bodyPr/>
                    <a:lstStyle/>
                    <a:p>
                      <a:pPr algn="ctr"/>
                      <a:r>
                        <a:rPr lang="en-US" dirty="0">
                          <a:solidFill>
                            <a:schemeClr val="tx1"/>
                          </a:solidFill>
                        </a:rPr>
                        <a:t>D</a:t>
                      </a:r>
                    </a:p>
                  </a:txBody>
                  <a:tcPr/>
                </a:tc>
                <a:tc>
                  <a:txBody>
                    <a:bodyPr/>
                    <a:lstStyle/>
                    <a:p>
                      <a:pPr algn="ctr"/>
                      <a:r>
                        <a:rPr lang="en-US" dirty="0">
                          <a:solidFill>
                            <a:schemeClr val="tx1"/>
                          </a:solidFill>
                        </a:rPr>
                        <a:t>F</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3</a:t>
                      </a:r>
                    </a:p>
                  </a:txBody>
                  <a:tcPr/>
                </a:tc>
                <a:extLst>
                  <a:ext uri="{0D108BD9-81ED-4DB2-BD59-A6C34878D82A}">
                    <a16:rowId xmlns:a16="http://schemas.microsoft.com/office/drawing/2014/main" val="841754760"/>
                  </a:ext>
                </a:extLst>
              </a:tr>
              <a:tr h="370840">
                <a:tc>
                  <a:txBody>
                    <a:bodyPr/>
                    <a:lstStyle/>
                    <a:p>
                      <a:pPr algn="ctr"/>
                      <a:r>
                        <a:rPr lang="en-US" dirty="0">
                          <a:solidFill>
                            <a:schemeClr val="tx1"/>
                          </a:solidFill>
                        </a:rPr>
                        <a:t>E</a:t>
                      </a:r>
                    </a:p>
                  </a:txBody>
                  <a:tcPr/>
                </a:tc>
                <a:tc>
                  <a:txBody>
                    <a:bodyPr/>
                    <a:lstStyle/>
                    <a:p>
                      <a:pPr algn="ctr"/>
                      <a:r>
                        <a:rPr lang="en-US" dirty="0">
                          <a:solidFill>
                            <a:schemeClr val="tx1"/>
                          </a:solidFill>
                        </a:rPr>
                        <a:t>C</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2</a:t>
                      </a:r>
                    </a:p>
                  </a:txBody>
                  <a:tcPr/>
                </a:tc>
                <a:extLst>
                  <a:ext uri="{0D108BD9-81ED-4DB2-BD59-A6C34878D82A}">
                    <a16:rowId xmlns:a16="http://schemas.microsoft.com/office/drawing/2014/main" val="1909226837"/>
                  </a:ext>
                </a:extLst>
              </a:tr>
              <a:tr h="370840">
                <a:tc>
                  <a:txBody>
                    <a:bodyPr/>
                    <a:lstStyle/>
                    <a:p>
                      <a:pPr algn="ctr"/>
                      <a:r>
                        <a:rPr lang="en-US" dirty="0">
                          <a:solidFill>
                            <a:schemeClr val="tx1"/>
                          </a:solidFill>
                        </a:rPr>
                        <a:t>F</a:t>
                      </a:r>
                    </a:p>
                  </a:txBody>
                  <a:tcPr/>
                </a:tc>
                <a:tc>
                  <a:txBody>
                    <a:bodyPr/>
                    <a:lstStyle/>
                    <a:p>
                      <a:pPr algn="ctr"/>
                      <a:r>
                        <a:rPr lang="en-US" dirty="0">
                          <a:solidFill>
                            <a:schemeClr val="tx1"/>
                          </a:solidFill>
                        </a:rPr>
                        <a:t>A</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4160626055"/>
                  </a:ext>
                </a:extLst>
              </a:tr>
            </a:tbl>
          </a:graphicData>
        </a:graphic>
      </p:graphicFrame>
      <p:sp>
        <p:nvSpPr>
          <p:cNvPr id="16" name="Footer Placeholder 16">
            <a:extLst>
              <a:ext uri="{FF2B5EF4-FFF2-40B4-BE49-F238E27FC236}">
                <a16:creationId xmlns:a16="http://schemas.microsoft.com/office/drawing/2014/main" id="{07B5D2DA-A4FC-B6C4-657B-9605975895E5}"/>
              </a:ext>
            </a:extLst>
          </p:cNvPr>
          <p:cNvSpPr>
            <a:spLocks noGrp="1"/>
          </p:cNvSpPr>
          <p:nvPr>
            <p:ph type="ftr" sz="quarter" idx="11"/>
          </p:nvPr>
        </p:nvSpPr>
        <p:spPr>
          <a:xfrm>
            <a:off x="151002" y="6388217"/>
            <a:ext cx="3860800" cy="365125"/>
          </a:xfrm>
        </p:spPr>
        <p:txBody>
          <a:bodyPr/>
          <a:lstStyle/>
          <a:p>
            <a:pPr algn="l"/>
            <a:r>
              <a:rPr lang="en-US" dirty="0"/>
              <a:t>7</a:t>
            </a:r>
          </a:p>
        </p:txBody>
      </p:sp>
    </p:spTree>
    <p:extLst>
      <p:ext uri="{BB962C8B-B14F-4D97-AF65-F5344CB8AC3E}">
        <p14:creationId xmlns:p14="http://schemas.microsoft.com/office/powerpoint/2010/main" val="6436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CF58-25C0-1F17-2014-9699D94CFB8B}"/>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7" name="TextBox 6">
            <a:extLst>
              <a:ext uri="{FF2B5EF4-FFF2-40B4-BE49-F238E27FC236}">
                <a16:creationId xmlns:a16="http://schemas.microsoft.com/office/drawing/2014/main" id="{DE4746EA-9112-F4EF-3A11-EF56E0759AD1}"/>
              </a:ext>
            </a:extLst>
          </p:cNvPr>
          <p:cNvSpPr txBox="1"/>
          <p:nvPr/>
        </p:nvSpPr>
        <p:spPr>
          <a:xfrm>
            <a:off x="226502" y="1778466"/>
            <a:ext cx="1196549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algorithm runs </a:t>
            </a:r>
            <a:r>
              <a:rPr lang="en-US" b="1" dirty="0"/>
              <a:t>n/2 </a:t>
            </a:r>
            <a:r>
              <a:rPr lang="en-US" dirty="0"/>
              <a:t>times and produces a </a:t>
            </a:r>
            <a:r>
              <a:rPr lang="en-US" b="1" dirty="0"/>
              <a:t>solution set, S</a:t>
            </a:r>
            <a:r>
              <a:rPr lang="en-US" dirty="0"/>
              <a:t> of </a:t>
            </a:r>
            <a:r>
              <a:rPr lang="en-US" b="1" dirty="0"/>
              <a:t>n/2</a:t>
            </a:r>
            <a:r>
              <a:rPr lang="en-US" dirty="0"/>
              <a:t> edges which is</a:t>
            </a:r>
            <a:r>
              <a:rPr lang="en-US" b="1" dirty="0"/>
              <a:t> initially empty, </a:t>
            </a:r>
            <a:r>
              <a:rPr lang="en-US" dirty="0"/>
              <a:t>because there are </a:t>
            </a:r>
            <a:r>
              <a:rPr lang="en-US" b="1" dirty="0"/>
              <a:t>n vertices and therefore number of pairs will be n/2.</a:t>
            </a:r>
            <a:endParaRPr lang="en-US" dirty="0"/>
          </a:p>
          <a:p>
            <a:pPr marL="285750" indent="-285750">
              <a:buFont typeface="Arial" panose="020B0604020202020204" pitchFamily="34" charset="0"/>
              <a:buChar char="•"/>
            </a:pPr>
            <a:r>
              <a:rPr lang="en-US" dirty="0"/>
              <a:t>The following </a:t>
            </a:r>
            <a:r>
              <a:rPr lang="en-US" b="1" dirty="0"/>
              <a:t>graph </a:t>
            </a:r>
            <a:r>
              <a:rPr lang="en-US" dirty="0"/>
              <a:t>can be obtained from the </a:t>
            </a:r>
            <a:r>
              <a:rPr lang="en-US" b="1" dirty="0"/>
              <a:t>derived table</a:t>
            </a:r>
            <a:r>
              <a:rPr lang="en-US" dirty="0"/>
              <a:t>.</a:t>
            </a:r>
          </a:p>
        </p:txBody>
      </p:sp>
      <p:graphicFrame>
        <p:nvGraphicFramePr>
          <p:cNvPr id="13" name="Table 7">
            <a:extLst>
              <a:ext uri="{FF2B5EF4-FFF2-40B4-BE49-F238E27FC236}">
                <a16:creationId xmlns:a16="http://schemas.microsoft.com/office/drawing/2014/main" id="{05EBE799-2DD8-0E78-E011-CBCD8E8E5173}"/>
              </a:ext>
            </a:extLst>
          </p:cNvPr>
          <p:cNvGraphicFramePr>
            <a:graphicFrameLocks noGrp="1"/>
          </p:cNvGraphicFramePr>
          <p:nvPr>
            <p:extLst>
              <p:ext uri="{D42A27DB-BD31-4B8C-83A1-F6EECF244321}">
                <p14:modId xmlns:p14="http://schemas.microsoft.com/office/powerpoint/2010/main" val="1346994994"/>
              </p:ext>
            </p:extLst>
          </p:nvPr>
        </p:nvGraphicFramePr>
        <p:xfrm>
          <a:off x="582105" y="2927596"/>
          <a:ext cx="5006360" cy="2595880"/>
        </p:xfrm>
        <a:graphic>
          <a:graphicData uri="http://schemas.openxmlformats.org/drawingml/2006/table">
            <a:tbl>
              <a:tblPr firstRow="1" bandRow="1">
                <a:tableStyleId>{775DCB02-9BB8-47FD-8907-85C794F793BA}</a:tableStyleId>
              </a:tblPr>
              <a:tblGrid>
                <a:gridCol w="1251590">
                  <a:extLst>
                    <a:ext uri="{9D8B030D-6E8A-4147-A177-3AD203B41FA5}">
                      <a16:colId xmlns:a16="http://schemas.microsoft.com/office/drawing/2014/main" val="2221192719"/>
                    </a:ext>
                  </a:extLst>
                </a:gridCol>
                <a:gridCol w="1251590">
                  <a:extLst>
                    <a:ext uri="{9D8B030D-6E8A-4147-A177-3AD203B41FA5}">
                      <a16:colId xmlns:a16="http://schemas.microsoft.com/office/drawing/2014/main" val="4229891811"/>
                    </a:ext>
                  </a:extLst>
                </a:gridCol>
                <a:gridCol w="1251590">
                  <a:extLst>
                    <a:ext uri="{9D8B030D-6E8A-4147-A177-3AD203B41FA5}">
                      <a16:colId xmlns:a16="http://schemas.microsoft.com/office/drawing/2014/main" val="1659714198"/>
                    </a:ext>
                  </a:extLst>
                </a:gridCol>
                <a:gridCol w="1251590">
                  <a:extLst>
                    <a:ext uri="{9D8B030D-6E8A-4147-A177-3AD203B41FA5}">
                      <a16:colId xmlns:a16="http://schemas.microsoft.com/office/drawing/2014/main" val="2627430824"/>
                    </a:ext>
                  </a:extLst>
                </a:gridCol>
              </a:tblGrid>
              <a:tr h="370840">
                <a:tc>
                  <a:txBody>
                    <a:bodyPr/>
                    <a:lstStyle/>
                    <a:p>
                      <a:pPr algn="ctr"/>
                      <a:r>
                        <a:rPr lang="en-US" dirty="0">
                          <a:solidFill>
                            <a:schemeClr val="bg1"/>
                          </a:solidFill>
                        </a:rPr>
                        <a:t>Students</a:t>
                      </a:r>
                    </a:p>
                  </a:txBody>
                  <a:tcPr/>
                </a:tc>
                <a:tc>
                  <a:txBody>
                    <a:bodyPr/>
                    <a:lstStyle/>
                    <a:p>
                      <a:pPr algn="ctr"/>
                      <a:r>
                        <a:rPr lang="en-US" dirty="0">
                          <a:solidFill>
                            <a:schemeClr val="bg1"/>
                          </a:solidFill>
                        </a:rPr>
                        <a:t>Neutral</a:t>
                      </a:r>
                    </a:p>
                  </a:txBody>
                  <a:tcPr/>
                </a:tc>
                <a:tc>
                  <a:txBody>
                    <a:bodyPr/>
                    <a:lstStyle/>
                    <a:p>
                      <a:pPr algn="ctr"/>
                      <a:r>
                        <a:rPr lang="en-US" i="1" dirty="0">
                          <a:solidFill>
                            <a:schemeClr val="bg1"/>
                          </a:solidFill>
                        </a:rPr>
                        <a:t>l</a:t>
                      </a:r>
                      <a:r>
                        <a:rPr lang="en-US" i="1" baseline="-25000" dirty="0">
                          <a:solidFill>
                            <a:schemeClr val="bg1"/>
                          </a:solidFill>
                        </a:rPr>
                        <a:t>i</a:t>
                      </a:r>
                    </a:p>
                  </a:txBody>
                  <a:tcPr/>
                </a:tc>
                <a:tc>
                  <a:txBody>
                    <a:bodyPr/>
                    <a:lstStyle/>
                    <a:p>
                      <a:pPr algn="ctr"/>
                      <a:r>
                        <a:rPr lang="en-US" i="1" dirty="0">
                          <a:solidFill>
                            <a:schemeClr val="bg1"/>
                          </a:solidFill>
                        </a:rPr>
                        <a:t>d</a:t>
                      </a:r>
                      <a:r>
                        <a:rPr lang="en-US" i="1" baseline="-25000" dirty="0">
                          <a:solidFill>
                            <a:schemeClr val="bg1"/>
                          </a:solidFill>
                        </a:rPr>
                        <a:t>i</a:t>
                      </a:r>
                    </a:p>
                  </a:txBody>
                  <a:tcPr/>
                </a:tc>
                <a:extLst>
                  <a:ext uri="{0D108BD9-81ED-4DB2-BD59-A6C34878D82A}">
                    <a16:rowId xmlns:a16="http://schemas.microsoft.com/office/drawing/2014/main" val="1501916176"/>
                  </a:ext>
                </a:extLst>
              </a:tr>
              <a:tr h="370840">
                <a:tc>
                  <a:txBody>
                    <a:bodyPr/>
                    <a:lstStyle/>
                    <a:p>
                      <a:pPr algn="ctr"/>
                      <a:r>
                        <a:rPr lang="en-US" b="0" dirty="0">
                          <a:solidFill>
                            <a:schemeClr val="tx1"/>
                          </a:solidFill>
                        </a:rPr>
                        <a:t>A</a:t>
                      </a:r>
                    </a:p>
                  </a:txBody>
                  <a:tcPr/>
                </a:tc>
                <a:tc>
                  <a:txBody>
                    <a:bodyPr/>
                    <a:lstStyle/>
                    <a:p>
                      <a:pPr algn="ctr"/>
                      <a:r>
                        <a:rPr lang="en-US" b="0" dirty="0">
                          <a:solidFill>
                            <a:schemeClr val="tx1"/>
                          </a:solidFill>
                        </a:rPr>
                        <a:t>D</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32445594"/>
                  </a:ext>
                </a:extLst>
              </a:tr>
              <a:tr h="370840">
                <a:tc>
                  <a:txBody>
                    <a:bodyPr/>
                    <a:lstStyle/>
                    <a:p>
                      <a:pPr algn="ctr"/>
                      <a:r>
                        <a:rPr lang="en-US" dirty="0">
                          <a:solidFill>
                            <a:schemeClr val="tx1"/>
                          </a:solidFill>
                        </a:rPr>
                        <a:t>B</a:t>
                      </a:r>
                    </a:p>
                  </a:txBody>
                  <a:tcPr/>
                </a:tc>
                <a:tc>
                  <a:txBody>
                    <a:bodyPr/>
                    <a:lstStyle/>
                    <a:p>
                      <a:pPr algn="ctr"/>
                      <a:r>
                        <a:rPr lang="en-US" dirty="0">
                          <a:solidFill>
                            <a:schemeClr val="tx1"/>
                          </a:solidFill>
                        </a:rPr>
                        <a:t>F</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3800221666"/>
                  </a:ext>
                </a:extLst>
              </a:tr>
              <a:tr h="370840">
                <a:tc>
                  <a:txBody>
                    <a:bodyPr/>
                    <a:lstStyle/>
                    <a:p>
                      <a:pPr algn="ctr"/>
                      <a:r>
                        <a:rPr lang="en-US" dirty="0">
                          <a:solidFill>
                            <a:schemeClr val="tx1"/>
                          </a:solidFill>
                        </a:rPr>
                        <a:t>C</a:t>
                      </a:r>
                    </a:p>
                  </a:txBody>
                  <a:tcPr/>
                </a:tc>
                <a:tc>
                  <a:txBody>
                    <a:bodyPr/>
                    <a:lstStyle/>
                    <a:p>
                      <a:pPr algn="ctr"/>
                      <a:r>
                        <a:rPr lang="en-US" dirty="0">
                          <a:solidFill>
                            <a:schemeClr val="tx1"/>
                          </a:solidFill>
                        </a:rPr>
                        <a:t>B</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3983731330"/>
                  </a:ext>
                </a:extLst>
              </a:tr>
              <a:tr h="370840">
                <a:tc>
                  <a:txBody>
                    <a:bodyPr/>
                    <a:lstStyle/>
                    <a:p>
                      <a:pPr algn="ctr"/>
                      <a:r>
                        <a:rPr lang="en-US" dirty="0">
                          <a:solidFill>
                            <a:schemeClr val="tx1"/>
                          </a:solidFill>
                        </a:rPr>
                        <a:t>D</a:t>
                      </a:r>
                    </a:p>
                  </a:txBody>
                  <a:tcPr/>
                </a:tc>
                <a:tc>
                  <a:txBody>
                    <a:bodyPr/>
                    <a:lstStyle/>
                    <a:p>
                      <a:pPr algn="ctr"/>
                      <a:r>
                        <a:rPr lang="en-US" dirty="0">
                          <a:solidFill>
                            <a:schemeClr val="tx1"/>
                          </a:solidFill>
                        </a:rPr>
                        <a:t>F</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3</a:t>
                      </a:r>
                    </a:p>
                  </a:txBody>
                  <a:tcPr/>
                </a:tc>
                <a:extLst>
                  <a:ext uri="{0D108BD9-81ED-4DB2-BD59-A6C34878D82A}">
                    <a16:rowId xmlns:a16="http://schemas.microsoft.com/office/drawing/2014/main" val="841754760"/>
                  </a:ext>
                </a:extLst>
              </a:tr>
              <a:tr h="370840">
                <a:tc>
                  <a:txBody>
                    <a:bodyPr/>
                    <a:lstStyle/>
                    <a:p>
                      <a:pPr algn="ctr"/>
                      <a:r>
                        <a:rPr lang="en-US" dirty="0">
                          <a:solidFill>
                            <a:schemeClr val="tx1"/>
                          </a:solidFill>
                        </a:rPr>
                        <a:t>E</a:t>
                      </a:r>
                    </a:p>
                  </a:txBody>
                  <a:tcPr/>
                </a:tc>
                <a:tc>
                  <a:txBody>
                    <a:bodyPr/>
                    <a:lstStyle/>
                    <a:p>
                      <a:pPr algn="ctr"/>
                      <a:r>
                        <a:rPr lang="en-US" dirty="0">
                          <a:solidFill>
                            <a:schemeClr val="tx1"/>
                          </a:solidFill>
                        </a:rPr>
                        <a:t>C</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2</a:t>
                      </a:r>
                    </a:p>
                  </a:txBody>
                  <a:tcPr/>
                </a:tc>
                <a:extLst>
                  <a:ext uri="{0D108BD9-81ED-4DB2-BD59-A6C34878D82A}">
                    <a16:rowId xmlns:a16="http://schemas.microsoft.com/office/drawing/2014/main" val="1909226837"/>
                  </a:ext>
                </a:extLst>
              </a:tr>
              <a:tr h="370840">
                <a:tc>
                  <a:txBody>
                    <a:bodyPr/>
                    <a:lstStyle/>
                    <a:p>
                      <a:pPr algn="ctr"/>
                      <a:r>
                        <a:rPr lang="en-US" dirty="0">
                          <a:solidFill>
                            <a:schemeClr val="tx1"/>
                          </a:solidFill>
                        </a:rPr>
                        <a:t>F</a:t>
                      </a:r>
                    </a:p>
                  </a:txBody>
                  <a:tcPr/>
                </a:tc>
                <a:tc>
                  <a:txBody>
                    <a:bodyPr/>
                    <a:lstStyle/>
                    <a:p>
                      <a:pPr algn="ctr"/>
                      <a:r>
                        <a:rPr lang="en-US" dirty="0">
                          <a:solidFill>
                            <a:schemeClr val="tx1"/>
                          </a:solidFill>
                        </a:rPr>
                        <a:t>A</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4160626055"/>
                  </a:ext>
                </a:extLst>
              </a:tr>
            </a:tbl>
          </a:graphicData>
        </a:graphic>
      </p:graphicFrame>
      <p:sp>
        <p:nvSpPr>
          <p:cNvPr id="15" name="Arrow: Right 14">
            <a:extLst>
              <a:ext uri="{FF2B5EF4-FFF2-40B4-BE49-F238E27FC236}">
                <a16:creationId xmlns:a16="http://schemas.microsoft.com/office/drawing/2014/main" id="{4171317C-D183-027B-7514-D8EF7265CD17}"/>
              </a:ext>
            </a:extLst>
          </p:cNvPr>
          <p:cNvSpPr/>
          <p:nvPr/>
        </p:nvSpPr>
        <p:spPr>
          <a:xfrm>
            <a:off x="6199960" y="3889975"/>
            <a:ext cx="780176" cy="671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1AD3AC4-7598-4B92-7D7F-A7DEA76E9A42}"/>
              </a:ext>
            </a:extLst>
          </p:cNvPr>
          <p:cNvSpPr/>
          <p:nvPr/>
        </p:nvSpPr>
        <p:spPr>
          <a:xfrm>
            <a:off x="9546672" y="2424797"/>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54B116AB-DABD-1D73-EE8E-ABEB20F3D0D1}"/>
              </a:ext>
            </a:extLst>
          </p:cNvPr>
          <p:cNvSpPr/>
          <p:nvPr/>
        </p:nvSpPr>
        <p:spPr>
          <a:xfrm>
            <a:off x="7811549" y="3323817"/>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0" name="Oval 19">
            <a:extLst>
              <a:ext uri="{FF2B5EF4-FFF2-40B4-BE49-F238E27FC236}">
                <a16:creationId xmlns:a16="http://schemas.microsoft.com/office/drawing/2014/main" id="{371D8FBB-13B1-647C-6347-D136B8E4C300}"/>
              </a:ext>
            </a:extLst>
          </p:cNvPr>
          <p:cNvSpPr/>
          <p:nvPr/>
        </p:nvSpPr>
        <p:spPr>
          <a:xfrm>
            <a:off x="11209091" y="3315266"/>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2" name="Oval 21">
            <a:extLst>
              <a:ext uri="{FF2B5EF4-FFF2-40B4-BE49-F238E27FC236}">
                <a16:creationId xmlns:a16="http://schemas.microsoft.com/office/drawing/2014/main" id="{E301E4E6-6EF6-09D2-00F8-90BD935CB3D1}"/>
              </a:ext>
            </a:extLst>
          </p:cNvPr>
          <p:cNvSpPr/>
          <p:nvPr/>
        </p:nvSpPr>
        <p:spPr>
          <a:xfrm>
            <a:off x="7811548" y="4725636"/>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4" name="Oval 23">
            <a:extLst>
              <a:ext uri="{FF2B5EF4-FFF2-40B4-BE49-F238E27FC236}">
                <a16:creationId xmlns:a16="http://schemas.microsoft.com/office/drawing/2014/main" id="{86A141E5-F24D-B60A-7C22-27E30C057F9F}"/>
              </a:ext>
            </a:extLst>
          </p:cNvPr>
          <p:cNvSpPr/>
          <p:nvPr/>
        </p:nvSpPr>
        <p:spPr>
          <a:xfrm>
            <a:off x="11209091" y="4725635"/>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6" name="Oval 25">
            <a:extLst>
              <a:ext uri="{FF2B5EF4-FFF2-40B4-BE49-F238E27FC236}">
                <a16:creationId xmlns:a16="http://schemas.microsoft.com/office/drawing/2014/main" id="{7563E1D3-0DA0-32B3-84FA-1FD095E5A3C1}"/>
              </a:ext>
            </a:extLst>
          </p:cNvPr>
          <p:cNvSpPr/>
          <p:nvPr/>
        </p:nvSpPr>
        <p:spPr>
          <a:xfrm>
            <a:off x="9640349" y="5523476"/>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8" name="Straight Connector 27">
            <a:extLst>
              <a:ext uri="{FF2B5EF4-FFF2-40B4-BE49-F238E27FC236}">
                <a16:creationId xmlns:a16="http://schemas.microsoft.com/office/drawing/2014/main" id="{4319FE05-C79A-0B34-B7F4-86F367D1AC2C}"/>
              </a:ext>
            </a:extLst>
          </p:cNvPr>
          <p:cNvCxnSpPr>
            <a:cxnSpLocks/>
            <a:stCxn id="18" idx="7"/>
            <a:endCxn id="16" idx="2"/>
          </p:cNvCxnSpPr>
          <p:nvPr/>
        </p:nvCxnSpPr>
        <p:spPr>
          <a:xfrm flipV="1">
            <a:off x="8255497" y="2676197"/>
            <a:ext cx="1291175" cy="721253"/>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FEE867DF-A842-F5A8-C6FF-616B430F33D1}"/>
              </a:ext>
            </a:extLst>
          </p:cNvPr>
          <p:cNvCxnSpPr>
            <a:cxnSpLocks/>
            <a:stCxn id="22" idx="0"/>
          </p:cNvCxnSpPr>
          <p:nvPr/>
        </p:nvCxnSpPr>
        <p:spPr>
          <a:xfrm flipH="1" flipV="1">
            <a:off x="8038414" y="3818065"/>
            <a:ext cx="33193" cy="90757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A1A63FA-FEBB-F12A-9463-E5FD68CBC575}"/>
              </a:ext>
            </a:extLst>
          </p:cNvPr>
          <p:cNvCxnSpPr>
            <a:cxnSpLocks/>
            <a:stCxn id="16" idx="6"/>
            <a:endCxn id="20" idx="1"/>
          </p:cNvCxnSpPr>
          <p:nvPr/>
        </p:nvCxnSpPr>
        <p:spPr>
          <a:xfrm>
            <a:off x="10066789" y="2676197"/>
            <a:ext cx="1218471" cy="712702"/>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7347E145-834A-68B0-2043-297D0EF8FA51}"/>
              </a:ext>
            </a:extLst>
          </p:cNvPr>
          <p:cNvCxnSpPr>
            <a:cxnSpLocks/>
            <a:endCxn id="20" idx="2"/>
          </p:cNvCxnSpPr>
          <p:nvPr/>
        </p:nvCxnSpPr>
        <p:spPr>
          <a:xfrm flipV="1">
            <a:off x="8298472" y="3566666"/>
            <a:ext cx="2910619" cy="1290873"/>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20DCC96-5B1A-154B-C3E2-27A37387A2F1}"/>
              </a:ext>
            </a:extLst>
          </p:cNvPr>
          <p:cNvCxnSpPr>
            <a:cxnSpLocks/>
          </p:cNvCxnSpPr>
          <p:nvPr/>
        </p:nvCxnSpPr>
        <p:spPr>
          <a:xfrm flipV="1">
            <a:off x="8272635" y="2935985"/>
            <a:ext cx="1534096" cy="190492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C5190576-B450-7ED5-543D-4D6E7CB7B3A7}"/>
              </a:ext>
            </a:extLst>
          </p:cNvPr>
          <p:cNvCxnSpPr>
            <a:cxnSpLocks/>
            <a:endCxn id="24" idx="2"/>
          </p:cNvCxnSpPr>
          <p:nvPr/>
        </p:nvCxnSpPr>
        <p:spPr>
          <a:xfrm>
            <a:off x="8274339" y="4845028"/>
            <a:ext cx="2934752" cy="132007"/>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438E998E-2D1A-074C-340E-CBEE706AFDAD}"/>
              </a:ext>
            </a:extLst>
          </p:cNvPr>
          <p:cNvCxnSpPr>
            <a:cxnSpLocks/>
            <a:endCxn id="26" idx="1"/>
          </p:cNvCxnSpPr>
          <p:nvPr/>
        </p:nvCxnSpPr>
        <p:spPr>
          <a:xfrm>
            <a:off x="8255497" y="4860956"/>
            <a:ext cx="1461021" cy="736153"/>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371AA81F-988A-EF63-B3AF-A9E29BCF73E7}"/>
              </a:ext>
            </a:extLst>
          </p:cNvPr>
          <p:cNvCxnSpPr>
            <a:cxnSpLocks/>
            <a:stCxn id="26" idx="0"/>
          </p:cNvCxnSpPr>
          <p:nvPr/>
        </p:nvCxnSpPr>
        <p:spPr>
          <a:xfrm flipH="1" flipV="1">
            <a:off x="9795055" y="2961588"/>
            <a:ext cx="105353" cy="2561888"/>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8FD6E1DD-EE83-C89E-DFC0-C79D7DFEB714}"/>
              </a:ext>
            </a:extLst>
          </p:cNvPr>
          <p:cNvCxnSpPr>
            <a:cxnSpLocks/>
            <a:endCxn id="24" idx="2"/>
          </p:cNvCxnSpPr>
          <p:nvPr/>
        </p:nvCxnSpPr>
        <p:spPr>
          <a:xfrm>
            <a:off x="9803569" y="2944675"/>
            <a:ext cx="1405522" cy="203236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4272C504-7F7C-61A8-22C9-74510BB8ECB3}"/>
              </a:ext>
            </a:extLst>
          </p:cNvPr>
          <p:cNvCxnSpPr>
            <a:cxnSpLocks/>
            <a:endCxn id="24" idx="2"/>
          </p:cNvCxnSpPr>
          <p:nvPr/>
        </p:nvCxnSpPr>
        <p:spPr>
          <a:xfrm>
            <a:off x="8291848" y="3688719"/>
            <a:ext cx="2917243" cy="1288316"/>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44242B8C-7E55-B791-A1B4-A5F797A4A8EE}"/>
              </a:ext>
            </a:extLst>
          </p:cNvPr>
          <p:cNvCxnSpPr>
            <a:cxnSpLocks/>
            <a:stCxn id="18" idx="6"/>
            <a:endCxn id="20" idx="2"/>
          </p:cNvCxnSpPr>
          <p:nvPr/>
        </p:nvCxnSpPr>
        <p:spPr>
          <a:xfrm flipV="1">
            <a:off x="8331666" y="3566666"/>
            <a:ext cx="2877425" cy="8551"/>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D96441AE-81FB-2C93-A08B-D53DFF80A48C}"/>
              </a:ext>
            </a:extLst>
          </p:cNvPr>
          <p:cNvCxnSpPr>
            <a:cxnSpLocks/>
            <a:stCxn id="18" idx="5"/>
            <a:endCxn id="26" idx="1"/>
          </p:cNvCxnSpPr>
          <p:nvPr/>
        </p:nvCxnSpPr>
        <p:spPr>
          <a:xfrm>
            <a:off x="8255497" y="3752983"/>
            <a:ext cx="1461021" cy="1844126"/>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AEAE726B-3F9E-B74E-76F7-F38DFC9781BE}"/>
              </a:ext>
            </a:extLst>
          </p:cNvPr>
          <p:cNvCxnSpPr>
            <a:cxnSpLocks/>
          </p:cNvCxnSpPr>
          <p:nvPr/>
        </p:nvCxnSpPr>
        <p:spPr>
          <a:xfrm flipH="1" flipV="1">
            <a:off x="11449391" y="3838081"/>
            <a:ext cx="33193" cy="907571"/>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82C4860D-865E-F989-9585-EF2DF04CF84F}"/>
              </a:ext>
            </a:extLst>
          </p:cNvPr>
          <p:cNvCxnSpPr>
            <a:cxnSpLocks/>
            <a:stCxn id="26" idx="0"/>
          </p:cNvCxnSpPr>
          <p:nvPr/>
        </p:nvCxnSpPr>
        <p:spPr>
          <a:xfrm flipV="1">
            <a:off x="9900408" y="3818065"/>
            <a:ext cx="1557066" cy="1705411"/>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4780554B-79B5-411E-6F27-B8A2B2CA77D1}"/>
              </a:ext>
            </a:extLst>
          </p:cNvPr>
          <p:cNvCxnSpPr>
            <a:cxnSpLocks/>
            <a:stCxn id="26" idx="7"/>
            <a:endCxn id="24" idx="2"/>
          </p:cNvCxnSpPr>
          <p:nvPr/>
        </p:nvCxnSpPr>
        <p:spPr>
          <a:xfrm flipV="1">
            <a:off x="10084297" y="4977035"/>
            <a:ext cx="1124794" cy="620074"/>
          </a:xfrm>
          <a:prstGeom prst="line">
            <a:avLst/>
          </a:prstGeom>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1118275C-6654-4335-6DA9-64E3E3817C7C}"/>
              </a:ext>
            </a:extLst>
          </p:cNvPr>
          <p:cNvSpPr txBox="1"/>
          <p:nvPr/>
        </p:nvSpPr>
        <p:spPr>
          <a:xfrm>
            <a:off x="7650760" y="2961588"/>
            <a:ext cx="562062" cy="369332"/>
          </a:xfrm>
          <a:prstGeom prst="rect">
            <a:avLst/>
          </a:prstGeom>
          <a:noFill/>
        </p:spPr>
        <p:txBody>
          <a:bodyPr wrap="square" rtlCol="0">
            <a:spAutoFit/>
          </a:bodyPr>
          <a:lstStyle/>
          <a:p>
            <a:r>
              <a:rPr lang="en-US" dirty="0"/>
              <a:t>4,0</a:t>
            </a:r>
          </a:p>
        </p:txBody>
      </p:sp>
      <p:sp>
        <p:nvSpPr>
          <p:cNvPr id="71" name="TextBox 70">
            <a:extLst>
              <a:ext uri="{FF2B5EF4-FFF2-40B4-BE49-F238E27FC236}">
                <a16:creationId xmlns:a16="http://schemas.microsoft.com/office/drawing/2014/main" id="{F907D494-DCB9-DFC6-74E0-4380CE253ECF}"/>
              </a:ext>
            </a:extLst>
          </p:cNvPr>
          <p:cNvSpPr txBox="1"/>
          <p:nvPr/>
        </p:nvSpPr>
        <p:spPr>
          <a:xfrm>
            <a:off x="9539013" y="2064005"/>
            <a:ext cx="562062" cy="369332"/>
          </a:xfrm>
          <a:prstGeom prst="rect">
            <a:avLst/>
          </a:prstGeom>
          <a:noFill/>
        </p:spPr>
        <p:txBody>
          <a:bodyPr wrap="square" rtlCol="0">
            <a:spAutoFit/>
          </a:bodyPr>
          <a:lstStyle/>
          <a:p>
            <a:r>
              <a:rPr lang="en-US" dirty="0"/>
              <a:t>4,0</a:t>
            </a:r>
          </a:p>
        </p:txBody>
      </p:sp>
      <p:sp>
        <p:nvSpPr>
          <p:cNvPr id="73" name="TextBox 72">
            <a:extLst>
              <a:ext uri="{FF2B5EF4-FFF2-40B4-BE49-F238E27FC236}">
                <a16:creationId xmlns:a16="http://schemas.microsoft.com/office/drawing/2014/main" id="{AC5AA8C4-8190-D21B-BC6B-AD1EA20E681C}"/>
              </a:ext>
            </a:extLst>
          </p:cNvPr>
          <p:cNvSpPr txBox="1"/>
          <p:nvPr/>
        </p:nvSpPr>
        <p:spPr>
          <a:xfrm>
            <a:off x="7790577" y="5240954"/>
            <a:ext cx="562062" cy="369332"/>
          </a:xfrm>
          <a:prstGeom prst="rect">
            <a:avLst/>
          </a:prstGeom>
          <a:noFill/>
        </p:spPr>
        <p:txBody>
          <a:bodyPr wrap="square" rtlCol="0">
            <a:spAutoFit/>
          </a:bodyPr>
          <a:lstStyle/>
          <a:p>
            <a:r>
              <a:rPr lang="en-US" dirty="0"/>
              <a:t>3,0</a:t>
            </a:r>
          </a:p>
        </p:txBody>
      </p:sp>
      <p:sp>
        <p:nvSpPr>
          <p:cNvPr id="75" name="TextBox 74">
            <a:extLst>
              <a:ext uri="{FF2B5EF4-FFF2-40B4-BE49-F238E27FC236}">
                <a16:creationId xmlns:a16="http://schemas.microsoft.com/office/drawing/2014/main" id="{25A719A4-C1D7-7479-3696-3CB042C7FC6E}"/>
              </a:ext>
            </a:extLst>
          </p:cNvPr>
          <p:cNvSpPr txBox="1"/>
          <p:nvPr/>
        </p:nvSpPr>
        <p:spPr>
          <a:xfrm>
            <a:off x="9640349" y="6013848"/>
            <a:ext cx="562062" cy="369332"/>
          </a:xfrm>
          <a:prstGeom prst="rect">
            <a:avLst/>
          </a:prstGeom>
          <a:noFill/>
        </p:spPr>
        <p:txBody>
          <a:bodyPr wrap="square" rtlCol="0">
            <a:spAutoFit/>
          </a:bodyPr>
          <a:lstStyle/>
          <a:p>
            <a:r>
              <a:rPr lang="en-US" dirty="0"/>
              <a:t>3,2</a:t>
            </a:r>
          </a:p>
        </p:txBody>
      </p:sp>
      <p:sp>
        <p:nvSpPr>
          <p:cNvPr id="77" name="TextBox 76">
            <a:extLst>
              <a:ext uri="{FF2B5EF4-FFF2-40B4-BE49-F238E27FC236}">
                <a16:creationId xmlns:a16="http://schemas.microsoft.com/office/drawing/2014/main" id="{4B7DC1AE-4B45-2D86-5F12-CD90E65A5B09}"/>
              </a:ext>
            </a:extLst>
          </p:cNvPr>
          <p:cNvSpPr txBox="1"/>
          <p:nvPr/>
        </p:nvSpPr>
        <p:spPr>
          <a:xfrm>
            <a:off x="11557673" y="3073131"/>
            <a:ext cx="562062" cy="369332"/>
          </a:xfrm>
          <a:prstGeom prst="rect">
            <a:avLst/>
          </a:prstGeom>
          <a:noFill/>
        </p:spPr>
        <p:txBody>
          <a:bodyPr wrap="square" rtlCol="0">
            <a:spAutoFit/>
          </a:bodyPr>
          <a:lstStyle/>
          <a:p>
            <a:r>
              <a:rPr lang="en-US" dirty="0"/>
              <a:t>3,1</a:t>
            </a:r>
          </a:p>
        </p:txBody>
      </p:sp>
      <p:sp>
        <p:nvSpPr>
          <p:cNvPr id="79" name="TextBox 78">
            <a:extLst>
              <a:ext uri="{FF2B5EF4-FFF2-40B4-BE49-F238E27FC236}">
                <a16:creationId xmlns:a16="http://schemas.microsoft.com/office/drawing/2014/main" id="{4001D9B4-76B4-BE82-2FE0-3E34BC2DBEB3}"/>
              </a:ext>
            </a:extLst>
          </p:cNvPr>
          <p:cNvSpPr txBox="1"/>
          <p:nvPr/>
        </p:nvSpPr>
        <p:spPr>
          <a:xfrm>
            <a:off x="11544222" y="5102406"/>
            <a:ext cx="562062" cy="369332"/>
          </a:xfrm>
          <a:prstGeom prst="rect">
            <a:avLst/>
          </a:prstGeom>
          <a:noFill/>
        </p:spPr>
        <p:txBody>
          <a:bodyPr wrap="square" rtlCol="0">
            <a:spAutoFit/>
          </a:bodyPr>
          <a:lstStyle/>
          <a:p>
            <a:r>
              <a:rPr lang="en-US" dirty="0"/>
              <a:t>1,3</a:t>
            </a:r>
          </a:p>
        </p:txBody>
      </p:sp>
      <p:sp>
        <p:nvSpPr>
          <p:cNvPr id="80" name="TextBox 79">
            <a:extLst>
              <a:ext uri="{FF2B5EF4-FFF2-40B4-BE49-F238E27FC236}">
                <a16:creationId xmlns:a16="http://schemas.microsoft.com/office/drawing/2014/main" id="{11ED8F97-C6FC-799A-92A2-7B64B89B2177}"/>
              </a:ext>
            </a:extLst>
          </p:cNvPr>
          <p:cNvSpPr txBox="1"/>
          <p:nvPr/>
        </p:nvSpPr>
        <p:spPr>
          <a:xfrm>
            <a:off x="8286677" y="2941379"/>
            <a:ext cx="402672" cy="369332"/>
          </a:xfrm>
          <a:prstGeom prst="rect">
            <a:avLst/>
          </a:prstGeom>
          <a:noFill/>
        </p:spPr>
        <p:txBody>
          <a:bodyPr wrap="square" rtlCol="0">
            <a:spAutoFit/>
          </a:bodyPr>
          <a:lstStyle/>
          <a:p>
            <a:r>
              <a:rPr lang="en-US" dirty="0"/>
              <a:t>4</a:t>
            </a:r>
          </a:p>
        </p:txBody>
      </p:sp>
      <p:sp>
        <p:nvSpPr>
          <p:cNvPr id="82" name="TextBox 81">
            <a:extLst>
              <a:ext uri="{FF2B5EF4-FFF2-40B4-BE49-F238E27FC236}">
                <a16:creationId xmlns:a16="http://schemas.microsoft.com/office/drawing/2014/main" id="{3B68A14A-D0F3-C89A-8ED0-9F182C21FB52}"/>
              </a:ext>
            </a:extLst>
          </p:cNvPr>
          <p:cNvSpPr txBox="1"/>
          <p:nvPr/>
        </p:nvSpPr>
        <p:spPr>
          <a:xfrm>
            <a:off x="8372213" y="3262356"/>
            <a:ext cx="562062" cy="369332"/>
          </a:xfrm>
          <a:prstGeom prst="rect">
            <a:avLst/>
          </a:prstGeom>
          <a:noFill/>
        </p:spPr>
        <p:txBody>
          <a:bodyPr wrap="square" rtlCol="0">
            <a:spAutoFit/>
          </a:bodyPr>
          <a:lstStyle/>
          <a:p>
            <a:r>
              <a:rPr lang="en-US" dirty="0"/>
              <a:t>4</a:t>
            </a:r>
          </a:p>
        </p:txBody>
      </p:sp>
      <p:sp>
        <p:nvSpPr>
          <p:cNvPr id="84" name="TextBox 83">
            <a:extLst>
              <a:ext uri="{FF2B5EF4-FFF2-40B4-BE49-F238E27FC236}">
                <a16:creationId xmlns:a16="http://schemas.microsoft.com/office/drawing/2014/main" id="{68556B33-DD2B-9327-675C-1DBAB5BF4322}"/>
              </a:ext>
            </a:extLst>
          </p:cNvPr>
          <p:cNvSpPr txBox="1"/>
          <p:nvPr/>
        </p:nvSpPr>
        <p:spPr>
          <a:xfrm>
            <a:off x="8161878" y="3833801"/>
            <a:ext cx="402672" cy="369332"/>
          </a:xfrm>
          <a:prstGeom prst="rect">
            <a:avLst/>
          </a:prstGeom>
          <a:noFill/>
        </p:spPr>
        <p:txBody>
          <a:bodyPr wrap="square" rtlCol="0">
            <a:spAutoFit/>
          </a:bodyPr>
          <a:lstStyle/>
          <a:p>
            <a:r>
              <a:rPr lang="en-US" dirty="0"/>
              <a:t>3</a:t>
            </a:r>
          </a:p>
        </p:txBody>
      </p:sp>
      <p:sp>
        <p:nvSpPr>
          <p:cNvPr id="86" name="TextBox 85">
            <a:extLst>
              <a:ext uri="{FF2B5EF4-FFF2-40B4-BE49-F238E27FC236}">
                <a16:creationId xmlns:a16="http://schemas.microsoft.com/office/drawing/2014/main" id="{40C882E9-D130-2413-2DA9-30D91C17B880}"/>
              </a:ext>
            </a:extLst>
          </p:cNvPr>
          <p:cNvSpPr txBox="1"/>
          <p:nvPr/>
        </p:nvSpPr>
        <p:spPr>
          <a:xfrm>
            <a:off x="7726376" y="3880280"/>
            <a:ext cx="402672" cy="369332"/>
          </a:xfrm>
          <a:prstGeom prst="rect">
            <a:avLst/>
          </a:prstGeom>
          <a:noFill/>
        </p:spPr>
        <p:txBody>
          <a:bodyPr wrap="square" rtlCol="0">
            <a:spAutoFit/>
          </a:bodyPr>
          <a:lstStyle/>
          <a:p>
            <a:r>
              <a:rPr lang="en-US" dirty="0"/>
              <a:t>3</a:t>
            </a:r>
          </a:p>
        </p:txBody>
      </p:sp>
      <p:sp>
        <p:nvSpPr>
          <p:cNvPr id="88" name="TextBox 87">
            <a:extLst>
              <a:ext uri="{FF2B5EF4-FFF2-40B4-BE49-F238E27FC236}">
                <a16:creationId xmlns:a16="http://schemas.microsoft.com/office/drawing/2014/main" id="{A365C926-CD74-FDD8-C1AE-A0C448B74240}"/>
              </a:ext>
            </a:extLst>
          </p:cNvPr>
          <p:cNvSpPr txBox="1"/>
          <p:nvPr/>
        </p:nvSpPr>
        <p:spPr>
          <a:xfrm>
            <a:off x="10688274" y="4511910"/>
            <a:ext cx="402672" cy="369332"/>
          </a:xfrm>
          <a:prstGeom prst="rect">
            <a:avLst/>
          </a:prstGeom>
          <a:noFill/>
        </p:spPr>
        <p:txBody>
          <a:bodyPr wrap="square" rtlCol="0">
            <a:spAutoFit/>
          </a:bodyPr>
          <a:lstStyle/>
          <a:p>
            <a:r>
              <a:rPr lang="en-US" dirty="0"/>
              <a:t>3</a:t>
            </a:r>
          </a:p>
        </p:txBody>
      </p:sp>
      <p:sp>
        <p:nvSpPr>
          <p:cNvPr id="90" name="TextBox 89">
            <a:extLst>
              <a:ext uri="{FF2B5EF4-FFF2-40B4-BE49-F238E27FC236}">
                <a16:creationId xmlns:a16="http://schemas.microsoft.com/office/drawing/2014/main" id="{3038E381-637A-8668-E963-B7AC67885287}"/>
              </a:ext>
            </a:extLst>
          </p:cNvPr>
          <p:cNvSpPr txBox="1"/>
          <p:nvPr/>
        </p:nvSpPr>
        <p:spPr>
          <a:xfrm>
            <a:off x="9279814" y="3017696"/>
            <a:ext cx="402672" cy="369332"/>
          </a:xfrm>
          <a:prstGeom prst="rect">
            <a:avLst/>
          </a:prstGeom>
          <a:noFill/>
        </p:spPr>
        <p:txBody>
          <a:bodyPr wrap="square" rtlCol="0">
            <a:spAutoFit/>
          </a:bodyPr>
          <a:lstStyle/>
          <a:p>
            <a:r>
              <a:rPr lang="en-US" dirty="0"/>
              <a:t>3</a:t>
            </a:r>
          </a:p>
        </p:txBody>
      </p:sp>
      <p:sp>
        <p:nvSpPr>
          <p:cNvPr id="92" name="TextBox 91">
            <a:extLst>
              <a:ext uri="{FF2B5EF4-FFF2-40B4-BE49-F238E27FC236}">
                <a16:creationId xmlns:a16="http://schemas.microsoft.com/office/drawing/2014/main" id="{4AAAD3F7-3BD3-613F-9812-DA1BC26862EC}"/>
              </a:ext>
            </a:extLst>
          </p:cNvPr>
          <p:cNvSpPr txBox="1"/>
          <p:nvPr/>
        </p:nvSpPr>
        <p:spPr>
          <a:xfrm>
            <a:off x="9596951" y="3126045"/>
            <a:ext cx="402672" cy="369332"/>
          </a:xfrm>
          <a:prstGeom prst="rect">
            <a:avLst/>
          </a:prstGeom>
          <a:noFill/>
        </p:spPr>
        <p:txBody>
          <a:bodyPr wrap="square" rtlCol="0">
            <a:spAutoFit/>
          </a:bodyPr>
          <a:lstStyle/>
          <a:p>
            <a:r>
              <a:rPr lang="en-US" dirty="0"/>
              <a:t>4</a:t>
            </a:r>
          </a:p>
        </p:txBody>
      </p:sp>
      <p:sp>
        <p:nvSpPr>
          <p:cNvPr id="94" name="TextBox 93">
            <a:extLst>
              <a:ext uri="{FF2B5EF4-FFF2-40B4-BE49-F238E27FC236}">
                <a16:creationId xmlns:a16="http://schemas.microsoft.com/office/drawing/2014/main" id="{3FA43098-CA4C-46B0-E836-D07CA9BF4E95}"/>
              </a:ext>
            </a:extLst>
          </p:cNvPr>
          <p:cNvSpPr txBox="1"/>
          <p:nvPr/>
        </p:nvSpPr>
        <p:spPr>
          <a:xfrm>
            <a:off x="9924176" y="2984763"/>
            <a:ext cx="402672" cy="369332"/>
          </a:xfrm>
          <a:prstGeom prst="rect">
            <a:avLst/>
          </a:prstGeom>
          <a:noFill/>
        </p:spPr>
        <p:txBody>
          <a:bodyPr wrap="square" rtlCol="0">
            <a:spAutoFit/>
          </a:bodyPr>
          <a:lstStyle/>
          <a:p>
            <a:r>
              <a:rPr lang="en-US" dirty="0"/>
              <a:t>0</a:t>
            </a:r>
          </a:p>
        </p:txBody>
      </p:sp>
      <p:sp>
        <p:nvSpPr>
          <p:cNvPr id="96" name="TextBox 95">
            <a:extLst>
              <a:ext uri="{FF2B5EF4-FFF2-40B4-BE49-F238E27FC236}">
                <a16:creationId xmlns:a16="http://schemas.microsoft.com/office/drawing/2014/main" id="{4B3ED726-F2D2-4000-1124-FC966B0AD2A2}"/>
              </a:ext>
            </a:extLst>
          </p:cNvPr>
          <p:cNvSpPr txBox="1"/>
          <p:nvPr/>
        </p:nvSpPr>
        <p:spPr>
          <a:xfrm>
            <a:off x="10267817" y="2591728"/>
            <a:ext cx="402672" cy="369332"/>
          </a:xfrm>
          <a:prstGeom prst="rect">
            <a:avLst/>
          </a:prstGeom>
          <a:noFill/>
        </p:spPr>
        <p:txBody>
          <a:bodyPr wrap="square" rtlCol="0">
            <a:spAutoFit/>
          </a:bodyPr>
          <a:lstStyle/>
          <a:p>
            <a:r>
              <a:rPr lang="en-US" dirty="0"/>
              <a:t>3</a:t>
            </a:r>
          </a:p>
        </p:txBody>
      </p:sp>
      <p:sp>
        <p:nvSpPr>
          <p:cNvPr id="98" name="TextBox 97">
            <a:extLst>
              <a:ext uri="{FF2B5EF4-FFF2-40B4-BE49-F238E27FC236}">
                <a16:creationId xmlns:a16="http://schemas.microsoft.com/office/drawing/2014/main" id="{D323D313-F8AC-B1ED-23EB-2458C5D4D408}"/>
              </a:ext>
            </a:extLst>
          </p:cNvPr>
          <p:cNvSpPr txBox="1"/>
          <p:nvPr/>
        </p:nvSpPr>
        <p:spPr>
          <a:xfrm>
            <a:off x="10613527" y="3495502"/>
            <a:ext cx="402672" cy="369332"/>
          </a:xfrm>
          <a:prstGeom prst="rect">
            <a:avLst/>
          </a:prstGeom>
          <a:noFill/>
        </p:spPr>
        <p:txBody>
          <a:bodyPr wrap="square" rtlCol="0">
            <a:spAutoFit/>
          </a:bodyPr>
          <a:lstStyle/>
          <a:p>
            <a:r>
              <a:rPr lang="en-US" dirty="0"/>
              <a:t>0</a:t>
            </a:r>
          </a:p>
        </p:txBody>
      </p:sp>
      <p:sp>
        <p:nvSpPr>
          <p:cNvPr id="100" name="TextBox 99">
            <a:extLst>
              <a:ext uri="{FF2B5EF4-FFF2-40B4-BE49-F238E27FC236}">
                <a16:creationId xmlns:a16="http://schemas.microsoft.com/office/drawing/2014/main" id="{2EF1CDBC-BC0C-FF7F-6A32-4756EF4742B3}"/>
              </a:ext>
            </a:extLst>
          </p:cNvPr>
          <p:cNvSpPr txBox="1"/>
          <p:nvPr/>
        </p:nvSpPr>
        <p:spPr>
          <a:xfrm>
            <a:off x="10958686" y="3849384"/>
            <a:ext cx="402672" cy="369332"/>
          </a:xfrm>
          <a:prstGeom prst="rect">
            <a:avLst/>
          </a:prstGeom>
          <a:noFill/>
        </p:spPr>
        <p:txBody>
          <a:bodyPr wrap="square" rtlCol="0">
            <a:spAutoFit/>
          </a:bodyPr>
          <a:lstStyle/>
          <a:p>
            <a:r>
              <a:rPr lang="en-US" dirty="0"/>
              <a:t>3</a:t>
            </a:r>
          </a:p>
        </p:txBody>
      </p:sp>
      <p:sp>
        <p:nvSpPr>
          <p:cNvPr id="102" name="TextBox 101">
            <a:extLst>
              <a:ext uri="{FF2B5EF4-FFF2-40B4-BE49-F238E27FC236}">
                <a16:creationId xmlns:a16="http://schemas.microsoft.com/office/drawing/2014/main" id="{2B37011C-95E3-2E21-1318-4E946BF4F4FB}"/>
              </a:ext>
            </a:extLst>
          </p:cNvPr>
          <p:cNvSpPr txBox="1"/>
          <p:nvPr/>
        </p:nvSpPr>
        <p:spPr>
          <a:xfrm>
            <a:off x="11450937" y="4040869"/>
            <a:ext cx="402672" cy="369332"/>
          </a:xfrm>
          <a:prstGeom prst="rect">
            <a:avLst/>
          </a:prstGeom>
          <a:noFill/>
        </p:spPr>
        <p:txBody>
          <a:bodyPr wrap="square" rtlCol="0">
            <a:spAutoFit/>
          </a:bodyPr>
          <a:lstStyle/>
          <a:p>
            <a:r>
              <a:rPr lang="en-US" dirty="0"/>
              <a:t>0</a:t>
            </a:r>
          </a:p>
        </p:txBody>
      </p:sp>
      <p:sp>
        <p:nvSpPr>
          <p:cNvPr id="104" name="TextBox 103">
            <a:extLst>
              <a:ext uri="{FF2B5EF4-FFF2-40B4-BE49-F238E27FC236}">
                <a16:creationId xmlns:a16="http://schemas.microsoft.com/office/drawing/2014/main" id="{CD1133AA-AD1D-ED81-2A50-04A3354C0E43}"/>
              </a:ext>
            </a:extLst>
          </p:cNvPr>
          <p:cNvSpPr txBox="1"/>
          <p:nvPr/>
        </p:nvSpPr>
        <p:spPr>
          <a:xfrm>
            <a:off x="8437697" y="5049700"/>
            <a:ext cx="402672" cy="369332"/>
          </a:xfrm>
          <a:prstGeom prst="rect">
            <a:avLst/>
          </a:prstGeom>
          <a:noFill/>
        </p:spPr>
        <p:txBody>
          <a:bodyPr wrap="square" rtlCol="0">
            <a:spAutoFit/>
          </a:bodyPr>
          <a:lstStyle/>
          <a:p>
            <a:r>
              <a:rPr lang="en-US" dirty="0"/>
              <a:t>4</a:t>
            </a:r>
          </a:p>
        </p:txBody>
      </p:sp>
      <p:sp>
        <p:nvSpPr>
          <p:cNvPr id="106" name="TextBox 105">
            <a:extLst>
              <a:ext uri="{FF2B5EF4-FFF2-40B4-BE49-F238E27FC236}">
                <a16:creationId xmlns:a16="http://schemas.microsoft.com/office/drawing/2014/main" id="{8456EF1B-936C-018E-AD4E-745B23B8C551}"/>
              </a:ext>
            </a:extLst>
          </p:cNvPr>
          <p:cNvSpPr txBox="1"/>
          <p:nvPr/>
        </p:nvSpPr>
        <p:spPr>
          <a:xfrm>
            <a:off x="9428267" y="4939986"/>
            <a:ext cx="402672" cy="369332"/>
          </a:xfrm>
          <a:prstGeom prst="rect">
            <a:avLst/>
          </a:prstGeom>
          <a:noFill/>
        </p:spPr>
        <p:txBody>
          <a:bodyPr wrap="square" rtlCol="0">
            <a:spAutoFit/>
          </a:bodyPr>
          <a:lstStyle/>
          <a:p>
            <a:r>
              <a:rPr lang="en-US" dirty="0"/>
              <a:t>0</a:t>
            </a:r>
          </a:p>
        </p:txBody>
      </p:sp>
      <p:sp>
        <p:nvSpPr>
          <p:cNvPr id="108" name="TextBox 107">
            <a:extLst>
              <a:ext uri="{FF2B5EF4-FFF2-40B4-BE49-F238E27FC236}">
                <a16:creationId xmlns:a16="http://schemas.microsoft.com/office/drawing/2014/main" id="{069B9B88-8CBF-34D8-EB40-1079E359B223}"/>
              </a:ext>
            </a:extLst>
          </p:cNvPr>
          <p:cNvSpPr txBox="1"/>
          <p:nvPr/>
        </p:nvSpPr>
        <p:spPr>
          <a:xfrm>
            <a:off x="10228211" y="5406201"/>
            <a:ext cx="402672" cy="369332"/>
          </a:xfrm>
          <a:prstGeom prst="rect">
            <a:avLst/>
          </a:prstGeom>
          <a:noFill/>
        </p:spPr>
        <p:txBody>
          <a:bodyPr wrap="square" rtlCol="0">
            <a:spAutoFit/>
          </a:bodyPr>
          <a:lstStyle/>
          <a:p>
            <a:r>
              <a:rPr lang="en-US" dirty="0"/>
              <a:t>-4</a:t>
            </a:r>
          </a:p>
        </p:txBody>
      </p:sp>
      <p:sp>
        <p:nvSpPr>
          <p:cNvPr id="112" name="Footer Placeholder 16">
            <a:extLst>
              <a:ext uri="{FF2B5EF4-FFF2-40B4-BE49-F238E27FC236}">
                <a16:creationId xmlns:a16="http://schemas.microsoft.com/office/drawing/2014/main" id="{B2B27B70-C2C6-F440-C716-2318B661DBAB}"/>
              </a:ext>
            </a:extLst>
          </p:cNvPr>
          <p:cNvSpPr>
            <a:spLocks noGrp="1"/>
          </p:cNvSpPr>
          <p:nvPr>
            <p:ph type="ftr" sz="quarter" idx="11"/>
          </p:nvPr>
        </p:nvSpPr>
        <p:spPr>
          <a:xfrm>
            <a:off x="151002" y="6388217"/>
            <a:ext cx="3860800" cy="365125"/>
          </a:xfrm>
        </p:spPr>
        <p:txBody>
          <a:bodyPr/>
          <a:lstStyle/>
          <a:p>
            <a:pPr algn="l"/>
            <a:r>
              <a:rPr lang="en-US" dirty="0"/>
              <a:t>8</a:t>
            </a:r>
          </a:p>
        </p:txBody>
      </p:sp>
      <p:sp>
        <p:nvSpPr>
          <p:cNvPr id="2" name="TextBox 1">
            <a:extLst>
              <a:ext uri="{FF2B5EF4-FFF2-40B4-BE49-F238E27FC236}">
                <a16:creationId xmlns:a16="http://schemas.microsoft.com/office/drawing/2014/main" id="{CA313CBC-4DA8-9E80-E9DE-F8E5FB2BC7F6}"/>
              </a:ext>
            </a:extLst>
          </p:cNvPr>
          <p:cNvSpPr txBox="1"/>
          <p:nvPr/>
        </p:nvSpPr>
        <p:spPr>
          <a:xfrm>
            <a:off x="8677013" y="4581840"/>
            <a:ext cx="402672"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89099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1C8E33-EFE5-31E6-D7B1-059EE238B40B}"/>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7" name="TextBox 6">
            <a:extLst>
              <a:ext uri="{FF2B5EF4-FFF2-40B4-BE49-F238E27FC236}">
                <a16:creationId xmlns:a16="http://schemas.microsoft.com/office/drawing/2014/main" id="{BC2E89D2-7C7C-428D-F433-F97982D97FDB}"/>
              </a:ext>
            </a:extLst>
          </p:cNvPr>
          <p:cNvSpPr txBox="1"/>
          <p:nvPr/>
        </p:nvSpPr>
        <p:spPr>
          <a:xfrm>
            <a:off x="226502" y="1619075"/>
            <a:ext cx="1196549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First Iteration:</a:t>
            </a:r>
          </a:p>
          <a:p>
            <a:pPr marL="742950" lvl="1" indent="-285750">
              <a:buFont typeface="Arial" panose="020B0604020202020204" pitchFamily="34" charset="0"/>
              <a:buChar char="•"/>
            </a:pPr>
            <a:r>
              <a:rPr lang="en-US" sz="1600" dirty="0"/>
              <a:t>Pick up the </a:t>
            </a:r>
            <a:r>
              <a:rPr lang="en-US" sz="1600" b="1" dirty="0"/>
              <a:t>most disliked </a:t>
            </a:r>
            <a:r>
              <a:rPr lang="en-US" sz="1600" dirty="0"/>
              <a:t>student or </a:t>
            </a:r>
            <a:r>
              <a:rPr lang="en-US" sz="1600" b="1" dirty="0"/>
              <a:t>vertex</a:t>
            </a:r>
            <a:r>
              <a:rPr lang="en-US" sz="1600" dirty="0"/>
              <a:t> here, i.e. </a:t>
            </a:r>
            <a:r>
              <a:rPr lang="en-US" sz="1600" b="1" dirty="0"/>
              <a:t>D and put </a:t>
            </a:r>
            <a:r>
              <a:rPr lang="en-US" sz="1600" dirty="0"/>
              <a:t>it in a set called </a:t>
            </a:r>
            <a:r>
              <a:rPr lang="en-US" sz="1600" b="1" dirty="0"/>
              <a:t>V1</a:t>
            </a:r>
            <a:r>
              <a:rPr lang="en-US" sz="1600" dirty="0"/>
              <a:t> if there are more than one then put it in another set V2.</a:t>
            </a:r>
          </a:p>
          <a:p>
            <a:pPr marL="742950" lvl="1" indent="-285750">
              <a:buFont typeface="Arial" panose="020B0604020202020204" pitchFamily="34" charset="0"/>
              <a:buChar char="•"/>
            </a:pPr>
            <a:r>
              <a:rPr lang="en-US" sz="1600" dirty="0"/>
              <a:t>Pickup the </a:t>
            </a:r>
            <a:r>
              <a:rPr lang="en-US" sz="1600" b="1" dirty="0"/>
              <a:t>edge(s) </a:t>
            </a:r>
            <a:r>
              <a:rPr lang="en-US" sz="1600" dirty="0"/>
              <a:t>which have the </a:t>
            </a:r>
            <a:r>
              <a:rPr lang="en-US" sz="1600" b="1" dirty="0"/>
              <a:t>maximum weight incident </a:t>
            </a:r>
            <a:r>
              <a:rPr lang="en-US" sz="1600" dirty="0"/>
              <a:t>on D, the reason why we are doing this, since D is the most disliked student or vertex, so its best chances of getting a partner is only with edges which have the maximum weight, since weight corresponds to sum of like and dislikes and dislike contribute to -2 weight. So we get edges, </a:t>
            </a:r>
            <a:r>
              <a:rPr lang="en-US" sz="1600" b="1" dirty="0"/>
              <a:t>E</a:t>
            </a:r>
            <a:r>
              <a:rPr lang="en-US" sz="1600" b="1" baseline="-25000" dirty="0"/>
              <a:t>1</a:t>
            </a:r>
            <a:r>
              <a:rPr lang="en-US" sz="1600" b="1" dirty="0"/>
              <a:t>={(A,D), (D,F)} </a:t>
            </a:r>
            <a:r>
              <a:rPr lang="en-US" sz="1600" dirty="0"/>
              <a:t>as </a:t>
            </a:r>
            <a:r>
              <a:rPr lang="en-US" sz="1600" b="1" dirty="0"/>
              <a:t>both have maximum weight of 3</a:t>
            </a:r>
            <a:r>
              <a:rPr lang="en-US" sz="1600" dirty="0"/>
              <a:t>. Now we have to select </a:t>
            </a:r>
            <a:r>
              <a:rPr lang="en-US" sz="1600" b="1" dirty="0"/>
              <a:t>one of edges among this two </a:t>
            </a:r>
            <a:r>
              <a:rPr lang="en-US" sz="1600" dirty="0"/>
              <a:t>to be included in the solution set.</a:t>
            </a:r>
            <a:endParaRPr lang="en-US" sz="1600" baseline="-25000" dirty="0"/>
          </a:p>
        </p:txBody>
      </p:sp>
      <p:sp>
        <p:nvSpPr>
          <p:cNvPr id="100" name="Footer Placeholder 16">
            <a:extLst>
              <a:ext uri="{FF2B5EF4-FFF2-40B4-BE49-F238E27FC236}">
                <a16:creationId xmlns:a16="http://schemas.microsoft.com/office/drawing/2014/main" id="{E0A8B9E3-8DAA-69A3-FF8B-2E5F2EC66031}"/>
              </a:ext>
            </a:extLst>
          </p:cNvPr>
          <p:cNvSpPr>
            <a:spLocks noGrp="1"/>
          </p:cNvSpPr>
          <p:nvPr>
            <p:ph type="ftr" sz="quarter" idx="11"/>
          </p:nvPr>
        </p:nvSpPr>
        <p:spPr>
          <a:xfrm>
            <a:off x="151002" y="6388217"/>
            <a:ext cx="3860800" cy="365125"/>
          </a:xfrm>
        </p:spPr>
        <p:txBody>
          <a:bodyPr/>
          <a:lstStyle/>
          <a:p>
            <a:pPr algn="l"/>
            <a:r>
              <a:rPr lang="en-US" dirty="0"/>
              <a:t>9</a:t>
            </a:r>
          </a:p>
        </p:txBody>
      </p:sp>
      <p:pic>
        <p:nvPicPr>
          <p:cNvPr id="3" name="Picture 2">
            <a:extLst>
              <a:ext uri="{FF2B5EF4-FFF2-40B4-BE49-F238E27FC236}">
                <a16:creationId xmlns:a16="http://schemas.microsoft.com/office/drawing/2014/main" id="{47947EAE-DC8C-9C4A-E7F3-275619DF414D}"/>
              </a:ext>
            </a:extLst>
          </p:cNvPr>
          <p:cNvPicPr>
            <a:picLocks noChangeAspect="1"/>
          </p:cNvPicPr>
          <p:nvPr/>
        </p:nvPicPr>
        <p:blipFill>
          <a:blip r:embed="rId2"/>
          <a:stretch>
            <a:fillRect/>
          </a:stretch>
        </p:blipFill>
        <p:spPr>
          <a:xfrm>
            <a:off x="4011802" y="3668374"/>
            <a:ext cx="2463613" cy="2422033"/>
          </a:xfrm>
          <a:prstGeom prst="rect">
            <a:avLst/>
          </a:prstGeom>
        </p:spPr>
      </p:pic>
    </p:spTree>
    <p:extLst>
      <p:ext uri="{BB962C8B-B14F-4D97-AF65-F5344CB8AC3E}">
        <p14:creationId xmlns:p14="http://schemas.microsoft.com/office/powerpoint/2010/main" val="97686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B0435A-5A80-5223-98A7-3BE5C7BE79A2}"/>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7" name="TextBox 6">
            <a:extLst>
              <a:ext uri="{FF2B5EF4-FFF2-40B4-BE49-F238E27FC236}">
                <a16:creationId xmlns:a16="http://schemas.microsoft.com/office/drawing/2014/main" id="{4277BB1D-6055-3E12-5376-8F25EC2A50E8}"/>
              </a:ext>
            </a:extLst>
          </p:cNvPr>
          <p:cNvSpPr txBox="1"/>
          <p:nvPr/>
        </p:nvSpPr>
        <p:spPr>
          <a:xfrm>
            <a:off x="226503" y="1619074"/>
            <a:ext cx="11965497"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First Iteration:</a:t>
            </a:r>
          </a:p>
          <a:p>
            <a:pPr marL="742950" lvl="1" indent="-285750">
              <a:buFont typeface="Arial" panose="020B0604020202020204" pitchFamily="34" charset="0"/>
              <a:buChar char="•"/>
            </a:pPr>
            <a:r>
              <a:rPr lang="en-US" sz="1600" dirty="0"/>
              <a:t>Now we have to choose one edge from </a:t>
            </a:r>
            <a:r>
              <a:rPr lang="en-US" sz="1600" b="1" dirty="0"/>
              <a:t>E</a:t>
            </a:r>
            <a:r>
              <a:rPr lang="en-US" sz="1600" b="1" baseline="-25000" dirty="0"/>
              <a:t>1</a:t>
            </a:r>
            <a:r>
              <a:rPr lang="en-US" sz="1600" b="1" dirty="0"/>
              <a:t>={(A,D), (D,F)}. First we will select the vertex with maximum dislike </a:t>
            </a:r>
            <a:r>
              <a:rPr lang="en-US" sz="1600" dirty="0"/>
              <a:t>i.e. D and </a:t>
            </a:r>
            <a:r>
              <a:rPr lang="en-US" sz="1600" b="1" dirty="0"/>
              <a:t>pair with someone with minimum likes among the two</a:t>
            </a:r>
            <a:r>
              <a:rPr lang="en-US" sz="1600" dirty="0"/>
              <a:t> in the set because we want to have the more liked candidate free for other upcoming iterations so that all vertices can be paired, and most liked candidate will be more probable to be paired in upcoming iteration than one with less likes. Thus, </a:t>
            </a:r>
            <a:r>
              <a:rPr lang="en-US" sz="1600" b="1" dirty="0"/>
              <a:t>most suitable candidate </a:t>
            </a:r>
            <a:r>
              <a:rPr lang="en-US" sz="1600" dirty="0"/>
              <a:t>with such constraints will be </a:t>
            </a:r>
            <a:r>
              <a:rPr lang="en-US" sz="1600" b="1" dirty="0"/>
              <a:t>F</a:t>
            </a:r>
            <a:r>
              <a:rPr lang="en-US" sz="1600" dirty="0"/>
              <a:t>.</a:t>
            </a:r>
          </a:p>
          <a:p>
            <a:pPr marL="742950" lvl="1" indent="-285750">
              <a:buFont typeface="Arial" panose="020B0604020202020204" pitchFamily="34" charset="0"/>
              <a:buChar char="•"/>
            </a:pPr>
            <a:r>
              <a:rPr lang="en-US" sz="1600" dirty="0"/>
              <a:t>Thus </a:t>
            </a:r>
            <a:r>
              <a:rPr lang="en-US" sz="1600" b="1" dirty="0"/>
              <a:t>(D,F) is best pair </a:t>
            </a:r>
            <a:r>
              <a:rPr lang="en-US" sz="1600" dirty="0"/>
              <a:t>and hence added to the solution set</a:t>
            </a:r>
            <a:r>
              <a:rPr lang="en-US" sz="1600" b="1" dirty="0"/>
              <a:t> S={(D,F)}.</a:t>
            </a:r>
          </a:p>
          <a:p>
            <a:pPr marL="742950" lvl="1" indent="-285750">
              <a:buFont typeface="Arial" panose="020B0604020202020204" pitchFamily="34" charset="0"/>
              <a:buChar char="•"/>
            </a:pPr>
            <a:r>
              <a:rPr lang="en-US" sz="1600" dirty="0"/>
              <a:t>Since (D,F) has been taken care of </a:t>
            </a:r>
            <a:r>
              <a:rPr lang="en-US" sz="1600" b="1" dirty="0"/>
              <a:t>all the edges incident on (D,F) are removed along with the edge (D,F) and all the likes and dislikes edge weight contributed by (D,F) are subtracted and added to other vertices for likes and dislikes respectively. </a:t>
            </a:r>
            <a:endParaRPr lang="en-US" sz="1600" dirty="0"/>
          </a:p>
          <a:p>
            <a:pPr marL="742950" lvl="1" indent="-285750">
              <a:buFont typeface="Arial" panose="020B0604020202020204" pitchFamily="34" charset="0"/>
              <a:buChar char="•"/>
            </a:pPr>
            <a:r>
              <a:rPr lang="en-US" sz="1600" dirty="0"/>
              <a:t>So the new graph, is:</a:t>
            </a:r>
          </a:p>
          <a:p>
            <a:pPr marL="742950" lvl="1" indent="-285750">
              <a:buFont typeface="Arial" panose="020B0604020202020204" pitchFamily="34" charset="0"/>
              <a:buChar char="•"/>
            </a:pPr>
            <a:endParaRPr lang="en-US" sz="1600" dirty="0"/>
          </a:p>
        </p:txBody>
      </p:sp>
      <p:sp>
        <p:nvSpPr>
          <p:cNvPr id="11" name="Oval 10">
            <a:extLst>
              <a:ext uri="{FF2B5EF4-FFF2-40B4-BE49-F238E27FC236}">
                <a16:creationId xmlns:a16="http://schemas.microsoft.com/office/drawing/2014/main" id="{0B1128F8-5367-FDBA-BB6E-8DFE3B126821}"/>
              </a:ext>
            </a:extLst>
          </p:cNvPr>
          <p:cNvSpPr/>
          <p:nvPr/>
        </p:nvSpPr>
        <p:spPr>
          <a:xfrm>
            <a:off x="9053120" y="3922220"/>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13" name="Oval 12">
            <a:extLst>
              <a:ext uri="{FF2B5EF4-FFF2-40B4-BE49-F238E27FC236}">
                <a16:creationId xmlns:a16="http://schemas.microsoft.com/office/drawing/2014/main" id="{3AFAC297-3690-A0B6-22A0-5A0A26D43BD1}"/>
              </a:ext>
            </a:extLst>
          </p:cNvPr>
          <p:cNvSpPr/>
          <p:nvPr/>
        </p:nvSpPr>
        <p:spPr>
          <a:xfrm>
            <a:off x="9146797" y="5651751"/>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Oval 14">
            <a:extLst>
              <a:ext uri="{FF2B5EF4-FFF2-40B4-BE49-F238E27FC236}">
                <a16:creationId xmlns:a16="http://schemas.microsoft.com/office/drawing/2014/main" id="{D18FD4B8-7EA6-4020-AEB6-383B8E46EA03}"/>
              </a:ext>
            </a:extLst>
          </p:cNvPr>
          <p:cNvSpPr/>
          <p:nvPr/>
        </p:nvSpPr>
        <p:spPr>
          <a:xfrm>
            <a:off x="10589703" y="4736126"/>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7" name="Oval 16">
            <a:extLst>
              <a:ext uri="{FF2B5EF4-FFF2-40B4-BE49-F238E27FC236}">
                <a16:creationId xmlns:a16="http://schemas.microsoft.com/office/drawing/2014/main" id="{DEBAA0F2-16EE-DDC0-B349-BAB11DAEBBE9}"/>
              </a:ext>
            </a:extLst>
          </p:cNvPr>
          <p:cNvSpPr/>
          <p:nvPr/>
        </p:nvSpPr>
        <p:spPr>
          <a:xfrm>
            <a:off x="7692705" y="4740321"/>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9" name="Straight Connector 18">
            <a:extLst>
              <a:ext uri="{FF2B5EF4-FFF2-40B4-BE49-F238E27FC236}">
                <a16:creationId xmlns:a16="http://schemas.microsoft.com/office/drawing/2014/main" id="{35324FFD-1D1B-BA93-76E2-A9E282DACE32}"/>
              </a:ext>
            </a:extLst>
          </p:cNvPr>
          <p:cNvCxnSpPr>
            <a:stCxn id="11" idx="4"/>
            <a:endCxn id="13" idx="0"/>
          </p:cNvCxnSpPr>
          <p:nvPr/>
        </p:nvCxnSpPr>
        <p:spPr>
          <a:xfrm>
            <a:off x="9313179" y="4425019"/>
            <a:ext cx="93677" cy="1226732"/>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F3113BA2-E0FB-7EFD-A8EC-7A0D278DCD43}"/>
              </a:ext>
            </a:extLst>
          </p:cNvPr>
          <p:cNvCxnSpPr>
            <a:cxnSpLocks/>
            <a:endCxn id="15" idx="2"/>
          </p:cNvCxnSpPr>
          <p:nvPr/>
        </p:nvCxnSpPr>
        <p:spPr>
          <a:xfrm flipV="1">
            <a:off x="8212822" y="4987526"/>
            <a:ext cx="2376881" cy="40913"/>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C3B065E5-250B-F411-58CA-A59BC7FDD29F}"/>
              </a:ext>
            </a:extLst>
          </p:cNvPr>
          <p:cNvCxnSpPr>
            <a:cxnSpLocks/>
            <a:stCxn id="11" idx="2"/>
            <a:endCxn id="17" idx="7"/>
          </p:cNvCxnSpPr>
          <p:nvPr/>
        </p:nvCxnSpPr>
        <p:spPr>
          <a:xfrm flipH="1">
            <a:off x="8136653" y="4173620"/>
            <a:ext cx="916467" cy="64033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B849756-A7B7-6CD7-6884-63A10B55A0CB}"/>
              </a:ext>
            </a:extLst>
          </p:cNvPr>
          <p:cNvCxnSpPr>
            <a:cxnSpLocks/>
            <a:stCxn id="11" idx="6"/>
            <a:endCxn id="15" idx="1"/>
          </p:cNvCxnSpPr>
          <p:nvPr/>
        </p:nvCxnSpPr>
        <p:spPr>
          <a:xfrm>
            <a:off x="9573237" y="4173620"/>
            <a:ext cx="1092635" cy="636139"/>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0A066849-59C2-9BFB-3252-228097948E2E}"/>
              </a:ext>
            </a:extLst>
          </p:cNvPr>
          <p:cNvCxnSpPr>
            <a:cxnSpLocks/>
            <a:stCxn id="17" idx="5"/>
            <a:endCxn id="13" idx="2"/>
          </p:cNvCxnSpPr>
          <p:nvPr/>
        </p:nvCxnSpPr>
        <p:spPr>
          <a:xfrm>
            <a:off x="8136653" y="5169487"/>
            <a:ext cx="1010144" cy="733664"/>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4D21FA42-AC5F-E085-FB3D-0553606CC78A}"/>
              </a:ext>
            </a:extLst>
          </p:cNvPr>
          <p:cNvCxnSpPr>
            <a:cxnSpLocks/>
            <a:stCxn id="15" idx="3"/>
            <a:endCxn id="13" idx="6"/>
          </p:cNvCxnSpPr>
          <p:nvPr/>
        </p:nvCxnSpPr>
        <p:spPr>
          <a:xfrm flipH="1">
            <a:off x="9666914" y="5165292"/>
            <a:ext cx="998958" cy="737859"/>
          </a:xfrm>
          <a:prstGeom prst="line">
            <a:avLst/>
          </a:prstGeom>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83884957-2DCE-62F9-A2AE-C2A88AEA2D33}"/>
              </a:ext>
            </a:extLst>
          </p:cNvPr>
          <p:cNvSpPr txBox="1"/>
          <p:nvPr/>
        </p:nvSpPr>
        <p:spPr>
          <a:xfrm>
            <a:off x="9313178" y="4458869"/>
            <a:ext cx="1322664" cy="371324"/>
          </a:xfrm>
          <a:prstGeom prst="rect">
            <a:avLst/>
          </a:prstGeom>
          <a:noFill/>
        </p:spPr>
        <p:txBody>
          <a:bodyPr wrap="square" rtlCol="0">
            <a:spAutoFit/>
          </a:bodyPr>
          <a:lstStyle/>
          <a:p>
            <a:r>
              <a:rPr lang="en-US" dirty="0"/>
              <a:t>4</a:t>
            </a:r>
          </a:p>
        </p:txBody>
      </p:sp>
      <p:sp>
        <p:nvSpPr>
          <p:cNvPr id="41" name="TextBox 40">
            <a:extLst>
              <a:ext uri="{FF2B5EF4-FFF2-40B4-BE49-F238E27FC236}">
                <a16:creationId xmlns:a16="http://schemas.microsoft.com/office/drawing/2014/main" id="{385A00B5-8999-6E7F-5CD9-F60DD556D47C}"/>
              </a:ext>
            </a:extLst>
          </p:cNvPr>
          <p:cNvSpPr txBox="1"/>
          <p:nvPr/>
        </p:nvSpPr>
        <p:spPr>
          <a:xfrm>
            <a:off x="11109820" y="4736126"/>
            <a:ext cx="1322664" cy="371324"/>
          </a:xfrm>
          <a:prstGeom prst="rect">
            <a:avLst/>
          </a:prstGeom>
          <a:noFill/>
        </p:spPr>
        <p:txBody>
          <a:bodyPr wrap="square" rtlCol="0">
            <a:spAutoFit/>
          </a:bodyPr>
          <a:lstStyle/>
          <a:p>
            <a:r>
              <a:rPr lang="en-US" dirty="0"/>
              <a:t>2,0</a:t>
            </a:r>
          </a:p>
        </p:txBody>
      </p:sp>
      <p:sp>
        <p:nvSpPr>
          <p:cNvPr id="43" name="TextBox 42">
            <a:extLst>
              <a:ext uri="{FF2B5EF4-FFF2-40B4-BE49-F238E27FC236}">
                <a16:creationId xmlns:a16="http://schemas.microsoft.com/office/drawing/2014/main" id="{18C8A5FF-AB1B-60F1-C2F5-739D618D150E}"/>
              </a:ext>
            </a:extLst>
          </p:cNvPr>
          <p:cNvSpPr txBox="1"/>
          <p:nvPr/>
        </p:nvSpPr>
        <p:spPr>
          <a:xfrm>
            <a:off x="7526992" y="4306027"/>
            <a:ext cx="1322664" cy="371324"/>
          </a:xfrm>
          <a:prstGeom prst="rect">
            <a:avLst/>
          </a:prstGeom>
          <a:noFill/>
        </p:spPr>
        <p:txBody>
          <a:bodyPr wrap="square" rtlCol="0">
            <a:spAutoFit/>
          </a:bodyPr>
          <a:lstStyle/>
          <a:p>
            <a:r>
              <a:rPr lang="en-US" dirty="0"/>
              <a:t>3,0</a:t>
            </a:r>
          </a:p>
        </p:txBody>
      </p:sp>
      <p:sp>
        <p:nvSpPr>
          <p:cNvPr id="45" name="TextBox 44">
            <a:extLst>
              <a:ext uri="{FF2B5EF4-FFF2-40B4-BE49-F238E27FC236}">
                <a16:creationId xmlns:a16="http://schemas.microsoft.com/office/drawing/2014/main" id="{56BC4B6F-8736-4D53-9C19-1747BE73417F}"/>
              </a:ext>
            </a:extLst>
          </p:cNvPr>
          <p:cNvSpPr txBox="1"/>
          <p:nvPr/>
        </p:nvSpPr>
        <p:spPr>
          <a:xfrm>
            <a:off x="9787156" y="5783226"/>
            <a:ext cx="1322664" cy="371324"/>
          </a:xfrm>
          <a:prstGeom prst="rect">
            <a:avLst/>
          </a:prstGeom>
          <a:noFill/>
        </p:spPr>
        <p:txBody>
          <a:bodyPr wrap="square" rtlCol="0">
            <a:spAutoFit/>
          </a:bodyPr>
          <a:lstStyle/>
          <a:p>
            <a:r>
              <a:rPr lang="en-US" dirty="0"/>
              <a:t>2,1</a:t>
            </a:r>
          </a:p>
        </p:txBody>
      </p:sp>
      <p:sp>
        <p:nvSpPr>
          <p:cNvPr id="46" name="TextBox 45">
            <a:extLst>
              <a:ext uri="{FF2B5EF4-FFF2-40B4-BE49-F238E27FC236}">
                <a16:creationId xmlns:a16="http://schemas.microsoft.com/office/drawing/2014/main" id="{DF87DADD-07E2-04A4-2523-5BFAB32C9E02}"/>
              </a:ext>
            </a:extLst>
          </p:cNvPr>
          <p:cNvSpPr txBox="1"/>
          <p:nvPr/>
        </p:nvSpPr>
        <p:spPr>
          <a:xfrm>
            <a:off x="8642026" y="3970191"/>
            <a:ext cx="311792" cy="369332"/>
          </a:xfrm>
          <a:prstGeom prst="rect">
            <a:avLst/>
          </a:prstGeom>
          <a:noFill/>
        </p:spPr>
        <p:txBody>
          <a:bodyPr wrap="square" rtlCol="0">
            <a:spAutoFit/>
          </a:bodyPr>
          <a:lstStyle/>
          <a:p>
            <a:r>
              <a:rPr lang="en-US" dirty="0"/>
              <a:t>4</a:t>
            </a:r>
          </a:p>
        </p:txBody>
      </p:sp>
      <p:sp>
        <p:nvSpPr>
          <p:cNvPr id="48" name="TextBox 47">
            <a:extLst>
              <a:ext uri="{FF2B5EF4-FFF2-40B4-BE49-F238E27FC236}">
                <a16:creationId xmlns:a16="http://schemas.microsoft.com/office/drawing/2014/main" id="{927DEA29-5EF1-E5BE-AC0C-9F8585551C4E}"/>
              </a:ext>
            </a:extLst>
          </p:cNvPr>
          <p:cNvSpPr txBox="1"/>
          <p:nvPr/>
        </p:nvSpPr>
        <p:spPr>
          <a:xfrm>
            <a:off x="9053120" y="3593934"/>
            <a:ext cx="1322664" cy="371324"/>
          </a:xfrm>
          <a:prstGeom prst="rect">
            <a:avLst/>
          </a:prstGeom>
          <a:noFill/>
        </p:spPr>
        <p:txBody>
          <a:bodyPr wrap="square" rtlCol="0">
            <a:spAutoFit/>
          </a:bodyPr>
          <a:lstStyle/>
          <a:p>
            <a:r>
              <a:rPr lang="en-US" dirty="0"/>
              <a:t>2,0</a:t>
            </a:r>
          </a:p>
        </p:txBody>
      </p:sp>
      <p:sp>
        <p:nvSpPr>
          <p:cNvPr id="50" name="TextBox 49">
            <a:extLst>
              <a:ext uri="{FF2B5EF4-FFF2-40B4-BE49-F238E27FC236}">
                <a16:creationId xmlns:a16="http://schemas.microsoft.com/office/drawing/2014/main" id="{C701E054-4659-2806-FAC6-400FF5DD2A00}"/>
              </a:ext>
            </a:extLst>
          </p:cNvPr>
          <p:cNvSpPr txBox="1"/>
          <p:nvPr/>
        </p:nvSpPr>
        <p:spPr>
          <a:xfrm>
            <a:off x="9714452" y="3934703"/>
            <a:ext cx="1322664" cy="371324"/>
          </a:xfrm>
          <a:prstGeom prst="rect">
            <a:avLst/>
          </a:prstGeom>
          <a:noFill/>
        </p:spPr>
        <p:txBody>
          <a:bodyPr wrap="square" rtlCol="0">
            <a:spAutoFit/>
          </a:bodyPr>
          <a:lstStyle/>
          <a:p>
            <a:r>
              <a:rPr lang="en-US" dirty="0"/>
              <a:t>3</a:t>
            </a:r>
          </a:p>
        </p:txBody>
      </p:sp>
      <p:sp>
        <p:nvSpPr>
          <p:cNvPr id="52" name="TextBox 51">
            <a:extLst>
              <a:ext uri="{FF2B5EF4-FFF2-40B4-BE49-F238E27FC236}">
                <a16:creationId xmlns:a16="http://schemas.microsoft.com/office/drawing/2014/main" id="{A6BC6475-D2A2-20AF-8E56-2B71C4F64A4E}"/>
              </a:ext>
            </a:extLst>
          </p:cNvPr>
          <p:cNvSpPr txBox="1"/>
          <p:nvPr/>
        </p:nvSpPr>
        <p:spPr>
          <a:xfrm>
            <a:off x="8280602" y="4672580"/>
            <a:ext cx="1322664" cy="371324"/>
          </a:xfrm>
          <a:prstGeom prst="rect">
            <a:avLst/>
          </a:prstGeom>
          <a:noFill/>
        </p:spPr>
        <p:txBody>
          <a:bodyPr wrap="square" rtlCol="0">
            <a:spAutoFit/>
          </a:bodyPr>
          <a:lstStyle/>
          <a:p>
            <a:r>
              <a:rPr lang="en-US" dirty="0"/>
              <a:t>4</a:t>
            </a:r>
          </a:p>
        </p:txBody>
      </p:sp>
      <p:sp>
        <p:nvSpPr>
          <p:cNvPr id="54" name="TextBox 53">
            <a:extLst>
              <a:ext uri="{FF2B5EF4-FFF2-40B4-BE49-F238E27FC236}">
                <a16:creationId xmlns:a16="http://schemas.microsoft.com/office/drawing/2014/main" id="{86F41C19-00AD-01C9-18A4-A7AC874A19DE}"/>
              </a:ext>
            </a:extLst>
          </p:cNvPr>
          <p:cNvSpPr txBox="1"/>
          <p:nvPr/>
        </p:nvSpPr>
        <p:spPr>
          <a:xfrm>
            <a:off x="7990514" y="5368703"/>
            <a:ext cx="1322664" cy="371324"/>
          </a:xfrm>
          <a:prstGeom prst="rect">
            <a:avLst/>
          </a:prstGeom>
          <a:noFill/>
        </p:spPr>
        <p:txBody>
          <a:bodyPr wrap="square" rtlCol="0">
            <a:spAutoFit/>
          </a:bodyPr>
          <a:lstStyle/>
          <a:p>
            <a:r>
              <a:rPr lang="en-US" dirty="0"/>
              <a:t>0</a:t>
            </a:r>
          </a:p>
        </p:txBody>
      </p:sp>
      <p:sp>
        <p:nvSpPr>
          <p:cNvPr id="56" name="TextBox 55">
            <a:extLst>
              <a:ext uri="{FF2B5EF4-FFF2-40B4-BE49-F238E27FC236}">
                <a16:creationId xmlns:a16="http://schemas.microsoft.com/office/drawing/2014/main" id="{CD966A09-087E-03C7-976E-002A862C1980}"/>
              </a:ext>
            </a:extLst>
          </p:cNvPr>
          <p:cNvSpPr txBox="1"/>
          <p:nvPr/>
        </p:nvSpPr>
        <p:spPr>
          <a:xfrm>
            <a:off x="10250650" y="5353075"/>
            <a:ext cx="1322664" cy="371324"/>
          </a:xfrm>
          <a:prstGeom prst="rect">
            <a:avLst/>
          </a:prstGeom>
          <a:noFill/>
        </p:spPr>
        <p:txBody>
          <a:bodyPr wrap="square" rtlCol="0">
            <a:spAutoFit/>
          </a:bodyPr>
          <a:lstStyle/>
          <a:p>
            <a:r>
              <a:rPr lang="en-US" dirty="0"/>
              <a:t>3</a:t>
            </a:r>
          </a:p>
        </p:txBody>
      </p:sp>
      <p:sp>
        <p:nvSpPr>
          <p:cNvPr id="60" name="Arrow: Right 59">
            <a:extLst>
              <a:ext uri="{FF2B5EF4-FFF2-40B4-BE49-F238E27FC236}">
                <a16:creationId xmlns:a16="http://schemas.microsoft.com/office/drawing/2014/main" id="{4B802AC1-8304-9C17-1D9D-560AF36D9977}"/>
              </a:ext>
            </a:extLst>
          </p:cNvPr>
          <p:cNvSpPr/>
          <p:nvPr/>
        </p:nvSpPr>
        <p:spPr>
          <a:xfrm>
            <a:off x="6512653" y="4734580"/>
            <a:ext cx="659935" cy="505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ooter Placeholder 16">
            <a:extLst>
              <a:ext uri="{FF2B5EF4-FFF2-40B4-BE49-F238E27FC236}">
                <a16:creationId xmlns:a16="http://schemas.microsoft.com/office/drawing/2014/main" id="{922BB3C5-A42A-1AA5-9517-B60A2899EFD0}"/>
              </a:ext>
            </a:extLst>
          </p:cNvPr>
          <p:cNvSpPr>
            <a:spLocks noGrp="1"/>
          </p:cNvSpPr>
          <p:nvPr>
            <p:ph type="ftr" sz="quarter" idx="11"/>
          </p:nvPr>
        </p:nvSpPr>
        <p:spPr>
          <a:xfrm>
            <a:off x="151002" y="6388217"/>
            <a:ext cx="3860800" cy="365125"/>
          </a:xfrm>
        </p:spPr>
        <p:txBody>
          <a:bodyPr/>
          <a:lstStyle/>
          <a:p>
            <a:pPr algn="l"/>
            <a:r>
              <a:rPr lang="en-US" dirty="0"/>
              <a:t>10</a:t>
            </a:r>
          </a:p>
        </p:txBody>
      </p:sp>
      <p:pic>
        <p:nvPicPr>
          <p:cNvPr id="4" name="Picture 3">
            <a:extLst>
              <a:ext uri="{FF2B5EF4-FFF2-40B4-BE49-F238E27FC236}">
                <a16:creationId xmlns:a16="http://schemas.microsoft.com/office/drawing/2014/main" id="{CE6CB052-1EDB-93B0-A71D-C3EB1F2D8BEF}"/>
              </a:ext>
            </a:extLst>
          </p:cNvPr>
          <p:cNvPicPr>
            <a:picLocks noChangeAspect="1"/>
          </p:cNvPicPr>
          <p:nvPr/>
        </p:nvPicPr>
        <p:blipFill>
          <a:blip r:embed="rId2"/>
          <a:stretch>
            <a:fillRect/>
          </a:stretch>
        </p:blipFill>
        <p:spPr>
          <a:xfrm>
            <a:off x="3692455" y="3817422"/>
            <a:ext cx="2463613" cy="2422033"/>
          </a:xfrm>
          <a:prstGeom prst="rect">
            <a:avLst/>
          </a:prstGeom>
        </p:spPr>
      </p:pic>
    </p:spTree>
    <p:extLst>
      <p:ext uri="{BB962C8B-B14F-4D97-AF65-F5344CB8AC3E}">
        <p14:creationId xmlns:p14="http://schemas.microsoft.com/office/powerpoint/2010/main" val="189654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BFFE13-71C7-F25C-3457-D51AC49249CB}"/>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7" name="TextBox 6">
            <a:extLst>
              <a:ext uri="{FF2B5EF4-FFF2-40B4-BE49-F238E27FC236}">
                <a16:creationId xmlns:a16="http://schemas.microsoft.com/office/drawing/2014/main" id="{78FDB58A-BB74-7E75-879F-4EEEF8B3D237}"/>
              </a:ext>
            </a:extLst>
          </p:cNvPr>
          <p:cNvSpPr txBox="1"/>
          <p:nvPr/>
        </p:nvSpPr>
        <p:spPr>
          <a:xfrm>
            <a:off x="226503" y="1770076"/>
            <a:ext cx="1196549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Second Iteration:</a:t>
            </a:r>
          </a:p>
          <a:p>
            <a:pPr marL="742950" lvl="1" indent="-285750">
              <a:buFont typeface="Arial" panose="020B0604020202020204" pitchFamily="34" charset="0"/>
              <a:buChar char="•"/>
            </a:pPr>
            <a:r>
              <a:rPr lang="en-US" sz="1600" dirty="0"/>
              <a:t>Pickup the most disliked vertex, i.e. </a:t>
            </a:r>
            <a:r>
              <a:rPr lang="en-US" sz="1600" b="1" dirty="0"/>
              <a:t>E</a:t>
            </a:r>
          </a:p>
          <a:p>
            <a:pPr marL="742950" lvl="1" indent="-285750">
              <a:buFont typeface="Arial" panose="020B0604020202020204" pitchFamily="34" charset="0"/>
              <a:buChar char="•"/>
            </a:pPr>
            <a:r>
              <a:rPr lang="en-US" sz="1600" dirty="0"/>
              <a:t>Pickup the most weighted edge incident on it, </a:t>
            </a:r>
            <a:r>
              <a:rPr lang="en-US" sz="1600" dirty="0" err="1"/>
              <a:t>i.e</a:t>
            </a:r>
            <a:r>
              <a:rPr lang="en-US" sz="1600" dirty="0"/>
              <a:t> </a:t>
            </a:r>
            <a:r>
              <a:rPr lang="en-US" sz="1600" b="1" dirty="0"/>
              <a:t>E</a:t>
            </a:r>
            <a:r>
              <a:rPr lang="en-US" sz="1600" b="1" baseline="-25000" dirty="0"/>
              <a:t>1</a:t>
            </a:r>
            <a:r>
              <a:rPr lang="en-US" sz="1600" b="1" dirty="0"/>
              <a:t>={(B,E)}.</a:t>
            </a:r>
          </a:p>
          <a:p>
            <a:pPr marL="742950" lvl="1" indent="-285750">
              <a:buFont typeface="Arial" panose="020B0604020202020204" pitchFamily="34" charset="0"/>
              <a:buChar char="•"/>
            </a:pPr>
            <a:r>
              <a:rPr lang="en-US" sz="1600" b="1" dirty="0"/>
              <a:t>Only one edge in E</a:t>
            </a:r>
            <a:r>
              <a:rPr lang="en-US" sz="1600" b="1" baseline="-25000" dirty="0"/>
              <a:t>1</a:t>
            </a:r>
            <a:r>
              <a:rPr lang="en-US" sz="1600" b="1" dirty="0"/>
              <a:t>. So add it to the solution set, S={(D,F), (B,E)}.</a:t>
            </a:r>
          </a:p>
          <a:p>
            <a:pPr marL="742950" lvl="1" indent="-285750">
              <a:buFont typeface="Arial" panose="020B0604020202020204" pitchFamily="34" charset="0"/>
              <a:buChar char="•"/>
            </a:pPr>
            <a:r>
              <a:rPr lang="en-US" sz="1600" dirty="0"/>
              <a:t>And finally remove all edges and weights incident on (B,E).</a:t>
            </a:r>
          </a:p>
          <a:p>
            <a:pPr marL="742950" lvl="1" indent="-285750">
              <a:buFont typeface="Arial" panose="020B0604020202020204" pitchFamily="34" charset="0"/>
              <a:buChar char="•"/>
            </a:pPr>
            <a:r>
              <a:rPr lang="en-US" sz="1600" dirty="0"/>
              <a:t>So final graph becomes: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
        <p:nvSpPr>
          <p:cNvPr id="8" name="Oval 7">
            <a:extLst>
              <a:ext uri="{FF2B5EF4-FFF2-40B4-BE49-F238E27FC236}">
                <a16:creationId xmlns:a16="http://schemas.microsoft.com/office/drawing/2014/main" id="{369410F7-8987-A117-EF3B-56AE17C57B7E}"/>
              </a:ext>
            </a:extLst>
          </p:cNvPr>
          <p:cNvSpPr/>
          <p:nvPr/>
        </p:nvSpPr>
        <p:spPr>
          <a:xfrm>
            <a:off x="4012734" y="4158339"/>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E97C379F-56EC-15AB-22E9-6FA5F8153F3B}"/>
              </a:ext>
            </a:extLst>
          </p:cNvPr>
          <p:cNvSpPr/>
          <p:nvPr/>
        </p:nvSpPr>
        <p:spPr>
          <a:xfrm>
            <a:off x="1115736" y="4162534"/>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0" name="Straight Connector 9">
            <a:extLst>
              <a:ext uri="{FF2B5EF4-FFF2-40B4-BE49-F238E27FC236}">
                <a16:creationId xmlns:a16="http://schemas.microsoft.com/office/drawing/2014/main" id="{914594C4-A090-95B9-21CE-C60A9945B549}"/>
              </a:ext>
            </a:extLst>
          </p:cNvPr>
          <p:cNvCxnSpPr>
            <a:cxnSpLocks/>
            <a:endCxn id="8" idx="2"/>
          </p:cNvCxnSpPr>
          <p:nvPr/>
        </p:nvCxnSpPr>
        <p:spPr>
          <a:xfrm flipV="1">
            <a:off x="1635853" y="4409739"/>
            <a:ext cx="2376881" cy="40913"/>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96A56127-1506-200E-05EB-B4B973C9BF7F}"/>
              </a:ext>
            </a:extLst>
          </p:cNvPr>
          <p:cNvSpPr txBox="1"/>
          <p:nvPr/>
        </p:nvSpPr>
        <p:spPr>
          <a:xfrm>
            <a:off x="4012734" y="3724453"/>
            <a:ext cx="1322664" cy="371324"/>
          </a:xfrm>
          <a:prstGeom prst="rect">
            <a:avLst/>
          </a:prstGeom>
          <a:noFill/>
        </p:spPr>
        <p:txBody>
          <a:bodyPr wrap="square" rtlCol="0">
            <a:spAutoFit/>
          </a:bodyPr>
          <a:lstStyle/>
          <a:p>
            <a:r>
              <a:rPr lang="en-US" dirty="0"/>
              <a:t>1,0</a:t>
            </a:r>
          </a:p>
        </p:txBody>
      </p:sp>
      <p:sp>
        <p:nvSpPr>
          <p:cNvPr id="12" name="TextBox 11">
            <a:extLst>
              <a:ext uri="{FF2B5EF4-FFF2-40B4-BE49-F238E27FC236}">
                <a16:creationId xmlns:a16="http://schemas.microsoft.com/office/drawing/2014/main" id="{04BC0377-CA0E-6905-E595-DEF66E25E858}"/>
              </a:ext>
            </a:extLst>
          </p:cNvPr>
          <p:cNvSpPr txBox="1"/>
          <p:nvPr/>
        </p:nvSpPr>
        <p:spPr>
          <a:xfrm>
            <a:off x="950023" y="3728240"/>
            <a:ext cx="1322664" cy="371324"/>
          </a:xfrm>
          <a:prstGeom prst="rect">
            <a:avLst/>
          </a:prstGeom>
          <a:noFill/>
        </p:spPr>
        <p:txBody>
          <a:bodyPr wrap="square" rtlCol="0">
            <a:spAutoFit/>
          </a:bodyPr>
          <a:lstStyle/>
          <a:p>
            <a:r>
              <a:rPr lang="en-US" dirty="0"/>
              <a:t>1,0</a:t>
            </a:r>
          </a:p>
        </p:txBody>
      </p:sp>
      <p:sp>
        <p:nvSpPr>
          <p:cNvPr id="14" name="TextBox 13">
            <a:extLst>
              <a:ext uri="{FF2B5EF4-FFF2-40B4-BE49-F238E27FC236}">
                <a16:creationId xmlns:a16="http://schemas.microsoft.com/office/drawing/2014/main" id="{5C2CE960-0A88-551D-D525-54590964B9D9}"/>
              </a:ext>
            </a:extLst>
          </p:cNvPr>
          <p:cNvSpPr txBox="1"/>
          <p:nvPr/>
        </p:nvSpPr>
        <p:spPr>
          <a:xfrm>
            <a:off x="2481378" y="4079328"/>
            <a:ext cx="1322664" cy="371324"/>
          </a:xfrm>
          <a:prstGeom prst="rect">
            <a:avLst/>
          </a:prstGeom>
          <a:noFill/>
        </p:spPr>
        <p:txBody>
          <a:bodyPr wrap="square" rtlCol="0">
            <a:spAutoFit/>
          </a:bodyPr>
          <a:lstStyle/>
          <a:p>
            <a:r>
              <a:rPr lang="en-US" dirty="0"/>
              <a:t>4</a:t>
            </a:r>
          </a:p>
        </p:txBody>
      </p:sp>
      <p:sp>
        <p:nvSpPr>
          <p:cNvPr id="17" name="Footer Placeholder 16">
            <a:extLst>
              <a:ext uri="{FF2B5EF4-FFF2-40B4-BE49-F238E27FC236}">
                <a16:creationId xmlns:a16="http://schemas.microsoft.com/office/drawing/2014/main" id="{9EEB333E-DCF3-ECEF-847C-17F414B88549}"/>
              </a:ext>
            </a:extLst>
          </p:cNvPr>
          <p:cNvSpPr>
            <a:spLocks noGrp="1"/>
          </p:cNvSpPr>
          <p:nvPr>
            <p:ph type="ftr" sz="quarter" idx="11"/>
          </p:nvPr>
        </p:nvSpPr>
        <p:spPr>
          <a:xfrm>
            <a:off x="151002" y="6388217"/>
            <a:ext cx="3860800" cy="365125"/>
          </a:xfrm>
        </p:spPr>
        <p:txBody>
          <a:bodyPr/>
          <a:lstStyle/>
          <a:p>
            <a:pPr algn="l"/>
            <a:r>
              <a:rPr lang="en-US" dirty="0"/>
              <a:t>11</a:t>
            </a:r>
          </a:p>
        </p:txBody>
      </p:sp>
    </p:spTree>
    <p:extLst>
      <p:ext uri="{BB962C8B-B14F-4D97-AF65-F5344CB8AC3E}">
        <p14:creationId xmlns:p14="http://schemas.microsoft.com/office/powerpoint/2010/main" val="25221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323EE0-316F-BCB6-7C46-8F7396A5FEF0}"/>
              </a:ext>
            </a:extLst>
          </p:cNvPr>
          <p:cNvSpPr txBox="1"/>
          <p:nvPr/>
        </p:nvSpPr>
        <p:spPr>
          <a:xfrm>
            <a:off x="151002" y="469783"/>
            <a:ext cx="8061820" cy="923330"/>
          </a:xfrm>
          <a:prstGeom prst="rect">
            <a:avLst/>
          </a:prstGeom>
          <a:noFill/>
        </p:spPr>
        <p:txBody>
          <a:bodyPr wrap="square" rtlCol="0">
            <a:spAutoFit/>
          </a:bodyPr>
          <a:lstStyle/>
          <a:p>
            <a:r>
              <a:rPr lang="en-US" sz="5400" b="1" dirty="0"/>
              <a:t>Illustration</a:t>
            </a:r>
          </a:p>
        </p:txBody>
      </p:sp>
      <p:sp>
        <p:nvSpPr>
          <p:cNvPr id="5" name="TextBox 4">
            <a:extLst>
              <a:ext uri="{FF2B5EF4-FFF2-40B4-BE49-F238E27FC236}">
                <a16:creationId xmlns:a16="http://schemas.microsoft.com/office/drawing/2014/main" id="{43D9F3B9-AAFD-346C-9090-A57F4B0692EA}"/>
              </a:ext>
            </a:extLst>
          </p:cNvPr>
          <p:cNvSpPr txBox="1"/>
          <p:nvPr/>
        </p:nvSpPr>
        <p:spPr>
          <a:xfrm>
            <a:off x="226503" y="1744909"/>
            <a:ext cx="1196549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Third Iteration </a:t>
            </a:r>
          </a:p>
          <a:p>
            <a:pPr marL="742950" lvl="1" indent="-285750">
              <a:buFont typeface="Arial" panose="020B0604020202020204" pitchFamily="34" charset="0"/>
              <a:buChar char="•"/>
            </a:pPr>
            <a:r>
              <a:rPr lang="en-US" sz="1600" dirty="0"/>
              <a:t>Only one edge left in the graph, which is selected and inserted into the solution set, S.</a:t>
            </a:r>
          </a:p>
          <a:p>
            <a:pPr marL="742950" lvl="1" indent="-285750">
              <a:buFont typeface="Arial" panose="020B0604020202020204" pitchFamily="34" charset="0"/>
              <a:buChar char="•"/>
            </a:pPr>
            <a:r>
              <a:rPr lang="en-US" sz="1600" dirty="0"/>
              <a:t>Thus </a:t>
            </a:r>
            <a:r>
              <a:rPr lang="en-US" sz="1600" b="1" dirty="0"/>
              <a:t>S={(D,F), (B,E), (A,C)}. Is the final solution set.</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
        <p:nvSpPr>
          <p:cNvPr id="15" name="Footer Placeholder 16">
            <a:extLst>
              <a:ext uri="{FF2B5EF4-FFF2-40B4-BE49-F238E27FC236}">
                <a16:creationId xmlns:a16="http://schemas.microsoft.com/office/drawing/2014/main" id="{F10F30D2-C0B5-07CB-3F7B-34046C688CE4}"/>
              </a:ext>
            </a:extLst>
          </p:cNvPr>
          <p:cNvSpPr>
            <a:spLocks noGrp="1"/>
          </p:cNvSpPr>
          <p:nvPr>
            <p:ph type="ftr" sz="quarter" idx="11"/>
          </p:nvPr>
        </p:nvSpPr>
        <p:spPr>
          <a:xfrm>
            <a:off x="151002" y="6388217"/>
            <a:ext cx="3860800" cy="365125"/>
          </a:xfrm>
        </p:spPr>
        <p:txBody>
          <a:bodyPr/>
          <a:lstStyle/>
          <a:p>
            <a:pPr algn="l"/>
            <a:r>
              <a:rPr lang="en-US" dirty="0"/>
              <a:t>12</a:t>
            </a:r>
          </a:p>
        </p:txBody>
      </p:sp>
      <p:sp>
        <p:nvSpPr>
          <p:cNvPr id="16" name="Oval 15">
            <a:extLst>
              <a:ext uri="{FF2B5EF4-FFF2-40B4-BE49-F238E27FC236}">
                <a16:creationId xmlns:a16="http://schemas.microsoft.com/office/drawing/2014/main" id="{0E5859CB-AFA2-3D31-AB69-0EB0BCA5F6FA}"/>
              </a:ext>
            </a:extLst>
          </p:cNvPr>
          <p:cNvSpPr/>
          <p:nvPr/>
        </p:nvSpPr>
        <p:spPr>
          <a:xfrm>
            <a:off x="4046290" y="3622443"/>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7" name="Oval 16">
            <a:extLst>
              <a:ext uri="{FF2B5EF4-FFF2-40B4-BE49-F238E27FC236}">
                <a16:creationId xmlns:a16="http://schemas.microsoft.com/office/drawing/2014/main" id="{FCD9C2DB-79C3-8064-1BA7-51379243C4AD}"/>
              </a:ext>
            </a:extLst>
          </p:cNvPr>
          <p:cNvSpPr/>
          <p:nvPr/>
        </p:nvSpPr>
        <p:spPr>
          <a:xfrm>
            <a:off x="1149292" y="3626638"/>
            <a:ext cx="520117" cy="502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8" name="Straight Connector 17">
            <a:extLst>
              <a:ext uri="{FF2B5EF4-FFF2-40B4-BE49-F238E27FC236}">
                <a16:creationId xmlns:a16="http://schemas.microsoft.com/office/drawing/2014/main" id="{022B2B40-AE4E-2A75-12D8-161E5D7C6EAA}"/>
              </a:ext>
            </a:extLst>
          </p:cNvPr>
          <p:cNvCxnSpPr>
            <a:cxnSpLocks/>
            <a:endCxn id="16" idx="2"/>
          </p:cNvCxnSpPr>
          <p:nvPr/>
        </p:nvCxnSpPr>
        <p:spPr>
          <a:xfrm flipV="1">
            <a:off x="1669409" y="3873843"/>
            <a:ext cx="2376881" cy="40913"/>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48D0355-2451-2087-B366-4164E131B59F}"/>
              </a:ext>
            </a:extLst>
          </p:cNvPr>
          <p:cNvSpPr txBox="1"/>
          <p:nvPr/>
        </p:nvSpPr>
        <p:spPr>
          <a:xfrm>
            <a:off x="4046290" y="3188557"/>
            <a:ext cx="1322664" cy="371324"/>
          </a:xfrm>
          <a:prstGeom prst="rect">
            <a:avLst/>
          </a:prstGeom>
          <a:noFill/>
        </p:spPr>
        <p:txBody>
          <a:bodyPr wrap="square" rtlCol="0">
            <a:spAutoFit/>
          </a:bodyPr>
          <a:lstStyle/>
          <a:p>
            <a:r>
              <a:rPr lang="en-US" dirty="0"/>
              <a:t>1,0</a:t>
            </a:r>
          </a:p>
        </p:txBody>
      </p:sp>
      <p:sp>
        <p:nvSpPr>
          <p:cNvPr id="20" name="TextBox 19">
            <a:extLst>
              <a:ext uri="{FF2B5EF4-FFF2-40B4-BE49-F238E27FC236}">
                <a16:creationId xmlns:a16="http://schemas.microsoft.com/office/drawing/2014/main" id="{F0017E11-75C2-A9E3-A201-F322893D08D2}"/>
              </a:ext>
            </a:extLst>
          </p:cNvPr>
          <p:cNvSpPr txBox="1"/>
          <p:nvPr/>
        </p:nvSpPr>
        <p:spPr>
          <a:xfrm>
            <a:off x="983579" y="3192344"/>
            <a:ext cx="1322664" cy="371324"/>
          </a:xfrm>
          <a:prstGeom prst="rect">
            <a:avLst/>
          </a:prstGeom>
          <a:noFill/>
        </p:spPr>
        <p:txBody>
          <a:bodyPr wrap="square" rtlCol="0">
            <a:spAutoFit/>
          </a:bodyPr>
          <a:lstStyle/>
          <a:p>
            <a:r>
              <a:rPr lang="en-US" dirty="0"/>
              <a:t>1,0</a:t>
            </a:r>
          </a:p>
        </p:txBody>
      </p:sp>
      <p:sp>
        <p:nvSpPr>
          <p:cNvPr id="21" name="TextBox 20">
            <a:extLst>
              <a:ext uri="{FF2B5EF4-FFF2-40B4-BE49-F238E27FC236}">
                <a16:creationId xmlns:a16="http://schemas.microsoft.com/office/drawing/2014/main" id="{BB22E9E7-218A-CF1D-7E6F-0E333D819CE8}"/>
              </a:ext>
            </a:extLst>
          </p:cNvPr>
          <p:cNvSpPr txBox="1"/>
          <p:nvPr/>
        </p:nvSpPr>
        <p:spPr>
          <a:xfrm>
            <a:off x="2514934" y="3543432"/>
            <a:ext cx="1322664" cy="371324"/>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44792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E74F7-401D-D3A8-D190-895857DE7972}"/>
              </a:ext>
            </a:extLst>
          </p:cNvPr>
          <p:cNvSpPr txBox="1"/>
          <p:nvPr/>
        </p:nvSpPr>
        <p:spPr>
          <a:xfrm>
            <a:off x="151002" y="486561"/>
            <a:ext cx="8061820" cy="923330"/>
          </a:xfrm>
          <a:prstGeom prst="rect">
            <a:avLst/>
          </a:prstGeom>
          <a:noFill/>
        </p:spPr>
        <p:txBody>
          <a:bodyPr wrap="square" rtlCol="0">
            <a:spAutoFit/>
          </a:bodyPr>
          <a:lstStyle/>
          <a:p>
            <a:r>
              <a:rPr lang="en-US" sz="5400" b="1" dirty="0"/>
              <a:t>Pseudo Code</a:t>
            </a:r>
          </a:p>
        </p:txBody>
      </p:sp>
      <p:sp>
        <p:nvSpPr>
          <p:cNvPr id="7" name="Footer Placeholder 16">
            <a:extLst>
              <a:ext uri="{FF2B5EF4-FFF2-40B4-BE49-F238E27FC236}">
                <a16:creationId xmlns:a16="http://schemas.microsoft.com/office/drawing/2014/main" id="{243F9B3F-E842-1E8F-2DCF-834C70E16FF5}"/>
              </a:ext>
            </a:extLst>
          </p:cNvPr>
          <p:cNvSpPr>
            <a:spLocks noGrp="1"/>
          </p:cNvSpPr>
          <p:nvPr>
            <p:ph type="ftr" sz="quarter" idx="11"/>
          </p:nvPr>
        </p:nvSpPr>
        <p:spPr>
          <a:xfrm>
            <a:off x="151002" y="6388217"/>
            <a:ext cx="3860800" cy="365125"/>
          </a:xfrm>
        </p:spPr>
        <p:txBody>
          <a:bodyPr/>
          <a:lstStyle/>
          <a:p>
            <a:pPr algn="l"/>
            <a:r>
              <a:rPr lang="en-US" dirty="0"/>
              <a:t>13</a:t>
            </a:r>
          </a:p>
        </p:txBody>
      </p:sp>
      <p:sp>
        <p:nvSpPr>
          <p:cNvPr id="8" name="TextBox 7">
            <a:extLst>
              <a:ext uri="{FF2B5EF4-FFF2-40B4-BE49-F238E27FC236}">
                <a16:creationId xmlns:a16="http://schemas.microsoft.com/office/drawing/2014/main" id="{C75FAC07-D911-20F3-2F15-D7643EA10122}"/>
              </a:ext>
            </a:extLst>
          </p:cNvPr>
          <p:cNvSpPr txBox="1"/>
          <p:nvPr/>
        </p:nvSpPr>
        <p:spPr>
          <a:xfrm>
            <a:off x="314960" y="1808480"/>
            <a:ext cx="9235440" cy="4524315"/>
          </a:xfrm>
          <a:prstGeom prst="rect">
            <a:avLst/>
          </a:prstGeom>
          <a:noFill/>
        </p:spPr>
        <p:txBody>
          <a:bodyPr wrap="square" rtlCol="0">
            <a:spAutoFit/>
          </a:bodyPr>
          <a:lstStyle/>
          <a:p>
            <a:r>
              <a:rPr lang="en-US" sz="2000" b="1" dirty="0"/>
              <a:t>Input: </a:t>
            </a:r>
            <a:r>
              <a:rPr lang="en-US" sz="2000" i="1" dirty="0">
                <a:latin typeface="Baskerville Old Face" panose="02020602080505020303" pitchFamily="18" charset="0"/>
              </a:rPr>
              <a:t>G’(E’, V’, W’, L’, D’) = G(E, V, W, L, D)</a:t>
            </a:r>
          </a:p>
          <a:p>
            <a:r>
              <a:rPr lang="en-US" sz="2000" b="1" dirty="0"/>
              <a:t>Output: </a:t>
            </a:r>
            <a:r>
              <a:rPr lang="en-US" sz="2000" i="1" dirty="0">
                <a:latin typeface="Baskerville Old Face" panose="02020602080505020303" pitchFamily="18" charset="0"/>
              </a:rPr>
              <a:t>S ⊂ E of n/2 disjoint edges with maximum total edge weight</a:t>
            </a:r>
          </a:p>
          <a:p>
            <a:endParaRPr lang="en-US" sz="2000" b="1" i="1" dirty="0">
              <a:latin typeface="Baskerville Old Face" panose="02020602080505020303" pitchFamily="18" charset="0"/>
            </a:endParaRPr>
          </a:p>
          <a:p>
            <a:r>
              <a:rPr lang="en-US" sz="2000" b="1" i="1" dirty="0">
                <a:latin typeface="Baskerville Old Face" panose="02020602080505020303" pitchFamily="18" charset="0"/>
              </a:rPr>
              <a:t>S=Φ</a:t>
            </a:r>
          </a:p>
          <a:p>
            <a:r>
              <a:rPr lang="en-US" sz="2000" b="1" dirty="0"/>
              <a:t>for </a:t>
            </a:r>
            <a:r>
              <a:rPr lang="en-US" sz="2000" i="1" dirty="0">
                <a:latin typeface="Baskerville Old Face" panose="02020602080505020303" pitchFamily="18" charset="0"/>
              </a:rPr>
              <a:t>k =1,……n/2 </a:t>
            </a:r>
            <a:r>
              <a:rPr lang="en-US" sz="2000" b="1" dirty="0"/>
              <a:t>do</a:t>
            </a:r>
          </a:p>
          <a:p>
            <a:r>
              <a:rPr lang="en-US" sz="2000" b="1" dirty="0"/>
              <a:t>	</a:t>
            </a:r>
            <a:r>
              <a:rPr lang="en-US" sz="2000" i="1" dirty="0">
                <a:latin typeface="Baskerville Old Face" panose="02020602080505020303" pitchFamily="18" charset="0"/>
              </a:rPr>
              <a:t>Find V</a:t>
            </a:r>
            <a:r>
              <a:rPr lang="en-US" sz="2000" i="1" baseline="-25000" dirty="0">
                <a:latin typeface="Baskerville Old Face" panose="02020602080505020303" pitchFamily="18" charset="0"/>
              </a:rPr>
              <a:t>1</a:t>
            </a:r>
            <a:r>
              <a:rPr lang="en-US" sz="2000" i="1" dirty="0">
                <a:latin typeface="Baskerville Old Face" panose="02020602080505020303" pitchFamily="18" charset="0"/>
              </a:rPr>
              <a:t>, set of nodes </a:t>
            </a:r>
            <a:r>
              <a:rPr lang="en-US" sz="2000" i="1" dirty="0" err="1">
                <a:latin typeface="Baskerville Old Face" panose="02020602080505020303" pitchFamily="18" charset="0"/>
              </a:rPr>
              <a:t>i</a:t>
            </a:r>
            <a:r>
              <a:rPr lang="en-US" sz="2000" i="1" dirty="0">
                <a:latin typeface="Baskerville Old Face" panose="02020602080505020303" pitchFamily="18" charset="0"/>
              </a:rPr>
              <a:t> </a:t>
            </a:r>
            <a:r>
              <a:rPr lang="el-GR" sz="2400" i="1" dirty="0"/>
              <a:t>ϵ</a:t>
            </a:r>
            <a:r>
              <a:rPr lang="en-US" sz="2000" i="1" dirty="0">
                <a:latin typeface="Baskerville Old Face" panose="02020602080505020303" pitchFamily="18" charset="0"/>
              </a:rPr>
              <a:t> V’ with max d</a:t>
            </a:r>
            <a:r>
              <a:rPr lang="en-US" sz="2000" i="1" baseline="-25000" dirty="0">
                <a:latin typeface="Baskerville Old Face" panose="02020602080505020303" pitchFamily="18" charset="0"/>
              </a:rPr>
              <a:t>i</a:t>
            </a:r>
          </a:p>
          <a:p>
            <a:r>
              <a:rPr lang="en-US" sz="2000" i="1" dirty="0">
                <a:latin typeface="Baskerville Old Face" panose="02020602080505020303" pitchFamily="18" charset="0"/>
              </a:rPr>
              <a:t>	Find V</a:t>
            </a:r>
            <a:r>
              <a:rPr lang="en-US" sz="2000" i="1" baseline="-25000" dirty="0">
                <a:latin typeface="Baskerville Old Face" panose="02020602080505020303" pitchFamily="18" charset="0"/>
              </a:rPr>
              <a:t>2</a:t>
            </a:r>
            <a:r>
              <a:rPr lang="en-US" sz="2000" i="1" dirty="0">
                <a:latin typeface="Baskerville Old Face" panose="02020602080505020303" pitchFamily="18" charset="0"/>
              </a:rPr>
              <a:t>, set of nodes </a:t>
            </a:r>
            <a:r>
              <a:rPr lang="en-US" sz="2000" i="1" dirty="0" err="1">
                <a:latin typeface="Baskerville Old Face" panose="02020602080505020303" pitchFamily="18" charset="0"/>
              </a:rPr>
              <a:t>i</a:t>
            </a:r>
            <a:r>
              <a:rPr lang="en-US" sz="2000" i="1" dirty="0">
                <a:latin typeface="Baskerville Old Face" panose="02020602080505020303" pitchFamily="18" charset="0"/>
              </a:rPr>
              <a:t> </a:t>
            </a:r>
            <a:r>
              <a:rPr lang="el-GR" sz="2400" i="1" dirty="0"/>
              <a:t>ϵ</a:t>
            </a:r>
            <a:r>
              <a:rPr lang="en-US" sz="2000" i="1" dirty="0">
                <a:latin typeface="Baskerville Old Face" panose="02020602080505020303" pitchFamily="18" charset="0"/>
              </a:rPr>
              <a:t> V</a:t>
            </a:r>
            <a:r>
              <a:rPr lang="en-US" sz="2000" i="1" baseline="-25000" dirty="0">
                <a:latin typeface="Baskerville Old Face" panose="02020602080505020303" pitchFamily="18" charset="0"/>
              </a:rPr>
              <a:t>1</a:t>
            </a:r>
            <a:r>
              <a:rPr lang="en-US" sz="2000" i="1" dirty="0">
                <a:latin typeface="Baskerville Old Face" panose="02020602080505020303" pitchFamily="18" charset="0"/>
              </a:rPr>
              <a:t> with min li</a:t>
            </a:r>
          </a:p>
          <a:p>
            <a:r>
              <a:rPr lang="en-US" sz="2000" i="1" dirty="0">
                <a:latin typeface="Baskerville Old Face" panose="02020602080505020303" pitchFamily="18" charset="0"/>
              </a:rPr>
              <a:t>	Find E</a:t>
            </a:r>
            <a:r>
              <a:rPr lang="en-US" sz="2000" i="1" baseline="-25000" dirty="0">
                <a:latin typeface="Baskerville Old Face" panose="02020602080505020303" pitchFamily="18" charset="0"/>
              </a:rPr>
              <a:t>1</a:t>
            </a:r>
            <a:r>
              <a:rPr lang="en-US" sz="2000" i="1" dirty="0">
                <a:latin typeface="Baskerville Old Face" panose="02020602080505020303" pitchFamily="18" charset="0"/>
              </a:rPr>
              <a:t> = {(</a:t>
            </a:r>
            <a:r>
              <a:rPr lang="en-US" sz="2000" i="1" dirty="0" err="1">
                <a:latin typeface="Baskerville Old Face" panose="02020602080505020303" pitchFamily="18" charset="0"/>
              </a:rPr>
              <a:t>i,j</a:t>
            </a:r>
            <a:r>
              <a:rPr lang="en-US" sz="2000" i="1" dirty="0">
                <a:latin typeface="Baskerville Old Face" panose="02020602080505020303" pitchFamily="18" charset="0"/>
              </a:rPr>
              <a:t>) </a:t>
            </a:r>
            <a:r>
              <a:rPr lang="el-GR" sz="2000" i="1" dirty="0"/>
              <a:t>ϵ</a:t>
            </a:r>
            <a:r>
              <a:rPr lang="en-US" sz="2000" i="1" dirty="0">
                <a:latin typeface="Baskerville Old Face" panose="02020602080505020303" pitchFamily="18" charset="0"/>
              </a:rPr>
              <a:t> E’, I </a:t>
            </a:r>
            <a:r>
              <a:rPr lang="el-GR" sz="2000" i="1" dirty="0"/>
              <a:t>ϵ</a:t>
            </a:r>
            <a:r>
              <a:rPr lang="en-US" sz="2000" i="1" dirty="0">
                <a:latin typeface="Baskerville Old Face" panose="02020602080505020303" pitchFamily="18" charset="0"/>
              </a:rPr>
              <a:t> V</a:t>
            </a:r>
            <a:r>
              <a:rPr lang="en-US" sz="2000" i="1" baseline="-25000" dirty="0">
                <a:latin typeface="Baskerville Old Face" panose="02020602080505020303" pitchFamily="18" charset="0"/>
              </a:rPr>
              <a:t>2</a:t>
            </a:r>
            <a:r>
              <a:rPr lang="en-US" sz="2000" i="1" dirty="0">
                <a:latin typeface="Baskerville Old Face" panose="02020602080505020303" pitchFamily="18" charset="0"/>
              </a:rPr>
              <a:t> or j </a:t>
            </a:r>
            <a:r>
              <a:rPr lang="el-GR" sz="2000" i="1" dirty="0"/>
              <a:t>ϵ</a:t>
            </a:r>
            <a:r>
              <a:rPr lang="en-US" sz="2000" i="1" dirty="0">
                <a:latin typeface="Baskerville Old Face" panose="02020602080505020303" pitchFamily="18" charset="0"/>
              </a:rPr>
              <a:t> V</a:t>
            </a:r>
            <a:r>
              <a:rPr lang="en-US" sz="2000" i="1" baseline="-25000" dirty="0">
                <a:latin typeface="Baskerville Old Face" panose="02020602080505020303" pitchFamily="18" charset="0"/>
              </a:rPr>
              <a:t>2</a:t>
            </a:r>
            <a:r>
              <a:rPr lang="en-US" sz="2000" i="1" dirty="0">
                <a:latin typeface="Baskerville Old Face" panose="02020602080505020303" pitchFamily="18" charset="0"/>
              </a:rPr>
              <a:t> with max </a:t>
            </a:r>
            <a:r>
              <a:rPr lang="en-US" sz="2000" i="1" dirty="0" err="1">
                <a:latin typeface="Baskerville Old Face" panose="02020602080505020303" pitchFamily="18" charset="0"/>
              </a:rPr>
              <a:t>w</a:t>
            </a:r>
            <a:r>
              <a:rPr lang="en-US" sz="2000" i="1" baseline="-25000" dirty="0" err="1">
                <a:latin typeface="Baskerville Old Face" panose="02020602080505020303" pitchFamily="18" charset="0"/>
              </a:rPr>
              <a:t>ij</a:t>
            </a:r>
            <a:r>
              <a:rPr lang="en-US" sz="2000" i="1" dirty="0">
                <a:latin typeface="Baskerville Old Face" panose="02020602080505020303" pitchFamily="18" charset="0"/>
              </a:rPr>
              <a:t>}</a:t>
            </a:r>
          </a:p>
          <a:p>
            <a:r>
              <a:rPr lang="en-US" sz="2000" i="1" dirty="0">
                <a:latin typeface="Baskerville Old Face" panose="02020602080505020303" pitchFamily="18" charset="0"/>
              </a:rPr>
              <a:t>	Select (</a:t>
            </a:r>
            <a:r>
              <a:rPr lang="en-US" sz="2000" i="1" dirty="0" err="1">
                <a:latin typeface="Baskerville Old Face" panose="02020602080505020303" pitchFamily="18" charset="0"/>
              </a:rPr>
              <a:t>i,j</a:t>
            </a:r>
            <a:r>
              <a:rPr lang="en-US" sz="2000" i="1" dirty="0">
                <a:latin typeface="Baskerville Old Face" panose="02020602080505020303" pitchFamily="18" charset="0"/>
              </a:rPr>
              <a:t>) </a:t>
            </a:r>
            <a:r>
              <a:rPr lang="el-GR" sz="2000" i="1" dirty="0"/>
              <a:t>ϵ</a:t>
            </a:r>
            <a:r>
              <a:rPr lang="en-US" sz="2000" i="1" dirty="0">
                <a:latin typeface="Baskerville Old Face" panose="02020602080505020303" pitchFamily="18" charset="0"/>
              </a:rPr>
              <a:t> E</a:t>
            </a:r>
            <a:r>
              <a:rPr lang="en-US" sz="2000" i="1" baseline="-25000" dirty="0">
                <a:latin typeface="Baskerville Old Face" panose="02020602080505020303" pitchFamily="18" charset="0"/>
              </a:rPr>
              <a:t>1</a:t>
            </a:r>
            <a:r>
              <a:rPr lang="en-US" sz="2000" i="1" dirty="0">
                <a:latin typeface="Baskerville Old Face" panose="02020602080505020303" pitchFamily="18" charset="0"/>
              </a:rPr>
              <a:t> | I </a:t>
            </a:r>
            <a:r>
              <a:rPr lang="el-GR" sz="2000" i="1" dirty="0"/>
              <a:t>ϵ</a:t>
            </a:r>
            <a:r>
              <a:rPr lang="en-US" sz="2000" i="1" dirty="0">
                <a:latin typeface="Baskerville Old Face" panose="02020602080505020303" pitchFamily="18" charset="0"/>
              </a:rPr>
              <a:t> V</a:t>
            </a:r>
            <a:r>
              <a:rPr lang="en-US" sz="2000" i="1" baseline="-25000" dirty="0">
                <a:latin typeface="Baskerville Old Face" panose="02020602080505020303" pitchFamily="18" charset="0"/>
              </a:rPr>
              <a:t>2</a:t>
            </a:r>
            <a:r>
              <a:rPr lang="en-US" sz="2000" i="1" dirty="0">
                <a:latin typeface="Baskerville Old Face" panose="02020602080505020303" pitchFamily="18" charset="0"/>
              </a:rPr>
              <a:t> and j satisfies max </a:t>
            </a:r>
            <a:r>
              <a:rPr lang="en-US" sz="2000" i="1" dirty="0" err="1">
                <a:latin typeface="Baskerville Old Face" panose="02020602080505020303" pitchFamily="18" charset="0"/>
              </a:rPr>
              <a:t>d</a:t>
            </a:r>
            <a:r>
              <a:rPr lang="en-US" sz="2000" i="1" baseline="-25000" dirty="0" err="1">
                <a:latin typeface="Baskerville Old Face" panose="02020602080505020303" pitchFamily="18" charset="0"/>
              </a:rPr>
              <a:t>j</a:t>
            </a:r>
            <a:r>
              <a:rPr lang="en-US" sz="2000" i="1" dirty="0">
                <a:latin typeface="Baskerville Old Face" panose="02020602080505020303" pitchFamily="18" charset="0"/>
              </a:rPr>
              <a:t> followed by min </a:t>
            </a:r>
            <a:r>
              <a:rPr lang="en-US" sz="2000" i="1" dirty="0" err="1">
                <a:latin typeface="Baskerville Old Face" panose="02020602080505020303" pitchFamily="18" charset="0"/>
              </a:rPr>
              <a:t>l</a:t>
            </a:r>
            <a:r>
              <a:rPr lang="en-US" sz="2000" i="1" baseline="-25000" dirty="0" err="1">
                <a:latin typeface="Baskerville Old Face" panose="02020602080505020303" pitchFamily="18" charset="0"/>
              </a:rPr>
              <a:t>j</a:t>
            </a:r>
            <a:endParaRPr lang="en-US" sz="2000" i="1" baseline="-25000" dirty="0">
              <a:latin typeface="Baskerville Old Face" panose="02020602080505020303" pitchFamily="18" charset="0"/>
            </a:endParaRPr>
          </a:p>
          <a:p>
            <a:r>
              <a:rPr lang="en-US" sz="2000" i="1" dirty="0">
                <a:latin typeface="Baskerville Old Face" panose="02020602080505020303" pitchFamily="18" charset="0"/>
              </a:rPr>
              <a:t>	S = S ∪ selected (</a:t>
            </a:r>
            <a:r>
              <a:rPr lang="en-US" sz="2000" i="1" dirty="0" err="1">
                <a:latin typeface="Baskerville Old Face" panose="02020602080505020303" pitchFamily="18" charset="0"/>
              </a:rPr>
              <a:t>i,j</a:t>
            </a:r>
            <a:r>
              <a:rPr lang="en-US" sz="2000" i="1" dirty="0">
                <a:latin typeface="Baskerville Old Face" panose="02020602080505020303" pitchFamily="18" charset="0"/>
              </a:rPr>
              <a:t>)</a:t>
            </a:r>
          </a:p>
          <a:p>
            <a:r>
              <a:rPr lang="en-US" sz="2000" i="1" dirty="0">
                <a:latin typeface="Baskerville Old Face" panose="02020602080505020303" pitchFamily="18" charset="0"/>
              </a:rPr>
              <a:t>	V’ = V – (</a:t>
            </a:r>
            <a:r>
              <a:rPr lang="en-US" sz="2000" i="1" dirty="0" err="1">
                <a:latin typeface="Baskerville Old Face" panose="02020602080505020303" pitchFamily="18" charset="0"/>
              </a:rPr>
              <a:t>i,j</a:t>
            </a:r>
            <a:r>
              <a:rPr lang="en-US" sz="2000" i="1" dirty="0">
                <a:latin typeface="Baskerville Old Face" panose="02020602080505020303" pitchFamily="18" charset="0"/>
              </a:rPr>
              <a:t>)</a:t>
            </a:r>
          </a:p>
          <a:p>
            <a:r>
              <a:rPr lang="en-US" sz="2000" i="1" dirty="0">
                <a:latin typeface="Baskerville Old Face" panose="02020602080505020303" pitchFamily="18" charset="0"/>
              </a:rPr>
              <a:t>	E’ = E’ – {e </a:t>
            </a:r>
            <a:r>
              <a:rPr lang="el-GR" sz="2000" i="1" dirty="0"/>
              <a:t>ϵ</a:t>
            </a:r>
            <a:r>
              <a:rPr lang="en-US" sz="2000" i="1" dirty="0">
                <a:latin typeface="Baskerville Old Face" panose="02020602080505020303" pitchFamily="18" charset="0"/>
              </a:rPr>
              <a:t> E’ incident to </a:t>
            </a:r>
            <a:r>
              <a:rPr lang="en-US" sz="2000" i="1" dirty="0" err="1">
                <a:latin typeface="Baskerville Old Face" panose="02020602080505020303" pitchFamily="18" charset="0"/>
              </a:rPr>
              <a:t>i</a:t>
            </a:r>
            <a:r>
              <a:rPr lang="en-US" sz="2000" i="1" dirty="0">
                <a:latin typeface="Baskerville Old Face" panose="02020602080505020303" pitchFamily="18" charset="0"/>
              </a:rPr>
              <a:t> or j}</a:t>
            </a:r>
          </a:p>
          <a:p>
            <a:r>
              <a:rPr lang="en-US" sz="2000" i="1" dirty="0">
                <a:latin typeface="Baskerville Old Face" panose="02020602080505020303" pitchFamily="18" charset="0"/>
              </a:rPr>
              <a:t>	Update L’ and D’ accordingly</a:t>
            </a:r>
          </a:p>
          <a:p>
            <a:r>
              <a:rPr lang="en-US" sz="2000" b="1" dirty="0"/>
              <a:t>end for</a:t>
            </a:r>
          </a:p>
        </p:txBody>
      </p:sp>
    </p:spTree>
    <p:extLst>
      <p:ext uri="{BB962C8B-B14F-4D97-AF65-F5344CB8AC3E}">
        <p14:creationId xmlns:p14="http://schemas.microsoft.com/office/powerpoint/2010/main" val="417797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821C5-FCA2-EA6A-E0EF-B208F0C913E2}"/>
              </a:ext>
            </a:extLst>
          </p:cNvPr>
          <p:cNvSpPr txBox="1"/>
          <p:nvPr/>
        </p:nvSpPr>
        <p:spPr>
          <a:xfrm>
            <a:off x="151002" y="486561"/>
            <a:ext cx="8061820" cy="923330"/>
          </a:xfrm>
          <a:prstGeom prst="rect">
            <a:avLst/>
          </a:prstGeom>
          <a:noFill/>
        </p:spPr>
        <p:txBody>
          <a:bodyPr wrap="square" rtlCol="0">
            <a:spAutoFit/>
          </a:bodyPr>
          <a:lstStyle/>
          <a:p>
            <a:r>
              <a:rPr lang="en-US" sz="5400" b="1" dirty="0"/>
              <a:t>Time Complexity</a:t>
            </a:r>
          </a:p>
        </p:txBody>
      </p:sp>
      <p:sp>
        <p:nvSpPr>
          <p:cNvPr id="8" name="TextBox 7">
            <a:extLst>
              <a:ext uri="{FF2B5EF4-FFF2-40B4-BE49-F238E27FC236}">
                <a16:creationId xmlns:a16="http://schemas.microsoft.com/office/drawing/2014/main" id="{68CE0DDB-EAEC-9B95-638B-B70974890E4C}"/>
              </a:ext>
            </a:extLst>
          </p:cNvPr>
          <p:cNvSpPr txBox="1"/>
          <p:nvPr/>
        </p:nvSpPr>
        <p:spPr>
          <a:xfrm>
            <a:off x="314960" y="1806853"/>
            <a:ext cx="9235440" cy="2431435"/>
          </a:xfrm>
          <a:prstGeom prst="rect">
            <a:avLst/>
          </a:prstGeom>
          <a:noFill/>
        </p:spPr>
        <p:txBody>
          <a:bodyPr wrap="square" rtlCol="0">
            <a:spAutoFit/>
          </a:bodyPr>
          <a:lstStyle/>
          <a:p>
            <a:r>
              <a:rPr lang="en-US" sz="2000" b="1" dirty="0"/>
              <a:t>Recall our pseudo code</a:t>
            </a:r>
          </a:p>
          <a:p>
            <a:endParaRPr lang="en-US" sz="2000" b="1" i="1" dirty="0">
              <a:latin typeface="Baskerville Old Face" panose="02020602080505020303" pitchFamily="18" charset="0"/>
            </a:endParaRPr>
          </a:p>
          <a:p>
            <a:r>
              <a:rPr lang="en-US" b="1" dirty="0"/>
              <a:t>for </a:t>
            </a:r>
            <a:r>
              <a:rPr lang="en-US" i="1" dirty="0">
                <a:latin typeface="Baskerville Old Face" panose="02020602080505020303" pitchFamily="18" charset="0"/>
              </a:rPr>
              <a:t>k =1,……n/2 </a:t>
            </a:r>
            <a:r>
              <a:rPr lang="en-US" b="1" dirty="0"/>
              <a:t>do</a:t>
            </a:r>
          </a:p>
          <a:p>
            <a:r>
              <a:rPr lang="en-US" b="1" dirty="0"/>
              <a:t>	</a:t>
            </a:r>
            <a:r>
              <a:rPr lang="en-US" i="1" dirty="0">
                <a:latin typeface="Baskerville Old Face" panose="02020602080505020303" pitchFamily="18" charset="0"/>
              </a:rPr>
              <a:t>Find V</a:t>
            </a:r>
            <a:r>
              <a:rPr lang="en-US" i="1" baseline="-25000" dirty="0">
                <a:latin typeface="Baskerville Old Face" panose="02020602080505020303" pitchFamily="18" charset="0"/>
              </a:rPr>
              <a:t>1</a:t>
            </a:r>
            <a:r>
              <a:rPr lang="en-US" i="1" dirty="0">
                <a:latin typeface="Baskerville Old Face" panose="02020602080505020303" pitchFamily="18" charset="0"/>
              </a:rPr>
              <a:t>, set of nodes </a:t>
            </a:r>
            <a:r>
              <a:rPr lang="en-US" i="1" dirty="0" err="1">
                <a:latin typeface="Baskerville Old Face" panose="02020602080505020303" pitchFamily="18" charset="0"/>
              </a:rPr>
              <a:t>i</a:t>
            </a:r>
            <a:r>
              <a:rPr lang="en-US" i="1" dirty="0">
                <a:latin typeface="Baskerville Old Face" panose="02020602080505020303" pitchFamily="18" charset="0"/>
              </a:rPr>
              <a:t> </a:t>
            </a:r>
            <a:r>
              <a:rPr lang="el-GR" sz="2000" i="1" dirty="0"/>
              <a:t>ϵ</a:t>
            </a:r>
            <a:r>
              <a:rPr lang="en-US" i="1" dirty="0">
                <a:latin typeface="Baskerville Old Face" panose="02020602080505020303" pitchFamily="18" charset="0"/>
              </a:rPr>
              <a:t> V’ with max d</a:t>
            </a:r>
            <a:r>
              <a:rPr lang="en-US" i="1" baseline="-25000" dirty="0">
                <a:latin typeface="Baskerville Old Face" panose="02020602080505020303" pitchFamily="18" charset="0"/>
              </a:rPr>
              <a:t>i</a:t>
            </a:r>
          </a:p>
          <a:p>
            <a:r>
              <a:rPr lang="en-US" i="1" dirty="0">
                <a:latin typeface="Baskerville Old Face" panose="02020602080505020303" pitchFamily="18" charset="0"/>
              </a:rPr>
              <a:t>	Find V</a:t>
            </a:r>
            <a:r>
              <a:rPr lang="en-US" i="1" baseline="-25000" dirty="0">
                <a:latin typeface="Baskerville Old Face" panose="02020602080505020303" pitchFamily="18" charset="0"/>
              </a:rPr>
              <a:t>2</a:t>
            </a:r>
            <a:r>
              <a:rPr lang="en-US" i="1" dirty="0">
                <a:latin typeface="Baskerville Old Face" panose="02020602080505020303" pitchFamily="18" charset="0"/>
              </a:rPr>
              <a:t>, set of nodes </a:t>
            </a:r>
            <a:r>
              <a:rPr lang="en-US" i="1" dirty="0" err="1">
                <a:latin typeface="Baskerville Old Face" panose="02020602080505020303" pitchFamily="18" charset="0"/>
              </a:rPr>
              <a:t>i</a:t>
            </a:r>
            <a:r>
              <a:rPr lang="en-US" i="1" dirty="0">
                <a:latin typeface="Baskerville Old Face" panose="02020602080505020303" pitchFamily="18" charset="0"/>
              </a:rPr>
              <a:t> </a:t>
            </a:r>
            <a:r>
              <a:rPr lang="el-GR" sz="2000" i="1" dirty="0"/>
              <a:t>ϵ</a:t>
            </a:r>
            <a:r>
              <a:rPr lang="en-US" i="1" dirty="0">
                <a:latin typeface="Baskerville Old Face" panose="02020602080505020303" pitchFamily="18" charset="0"/>
              </a:rPr>
              <a:t> V</a:t>
            </a:r>
            <a:r>
              <a:rPr lang="en-US" i="1" baseline="-25000" dirty="0">
                <a:latin typeface="Baskerville Old Face" panose="02020602080505020303" pitchFamily="18" charset="0"/>
              </a:rPr>
              <a:t>1</a:t>
            </a:r>
            <a:r>
              <a:rPr lang="en-US" i="1" dirty="0">
                <a:latin typeface="Baskerville Old Face" panose="02020602080505020303" pitchFamily="18" charset="0"/>
              </a:rPr>
              <a:t> with min li</a:t>
            </a:r>
          </a:p>
          <a:p>
            <a:r>
              <a:rPr lang="en-US" i="1" dirty="0">
                <a:latin typeface="Baskerville Old Face" panose="02020602080505020303" pitchFamily="18" charset="0"/>
              </a:rPr>
              <a:t>	Find E</a:t>
            </a:r>
            <a:r>
              <a:rPr lang="en-US" i="1" baseline="-25000" dirty="0">
                <a:latin typeface="Baskerville Old Face" panose="02020602080505020303" pitchFamily="18" charset="0"/>
              </a:rPr>
              <a:t>1</a:t>
            </a:r>
            <a:r>
              <a:rPr lang="en-US" i="1" dirty="0">
                <a:latin typeface="Baskerville Old Face" panose="02020602080505020303" pitchFamily="18" charset="0"/>
              </a:rPr>
              <a:t> = {(i,j) </a:t>
            </a:r>
            <a:r>
              <a:rPr lang="el-GR" i="1" dirty="0"/>
              <a:t>ϵ</a:t>
            </a:r>
            <a:r>
              <a:rPr lang="en-US" i="1" dirty="0">
                <a:latin typeface="Baskerville Old Face" panose="02020602080505020303" pitchFamily="18" charset="0"/>
              </a:rPr>
              <a:t> E’, I </a:t>
            </a:r>
            <a:r>
              <a:rPr lang="el-GR" i="1" dirty="0"/>
              <a:t>ϵ</a:t>
            </a:r>
            <a:r>
              <a:rPr lang="en-US" i="1" dirty="0">
                <a:latin typeface="Baskerville Old Face" panose="02020602080505020303" pitchFamily="18" charset="0"/>
              </a:rPr>
              <a:t> V</a:t>
            </a:r>
            <a:r>
              <a:rPr lang="en-US" i="1" baseline="-25000" dirty="0">
                <a:latin typeface="Baskerville Old Face" panose="02020602080505020303" pitchFamily="18" charset="0"/>
              </a:rPr>
              <a:t>2</a:t>
            </a:r>
            <a:r>
              <a:rPr lang="en-US" i="1" dirty="0">
                <a:latin typeface="Baskerville Old Face" panose="02020602080505020303" pitchFamily="18" charset="0"/>
              </a:rPr>
              <a:t> or j </a:t>
            </a:r>
            <a:r>
              <a:rPr lang="el-GR" i="1" dirty="0"/>
              <a:t>ϵ</a:t>
            </a:r>
            <a:r>
              <a:rPr lang="en-US" i="1" dirty="0">
                <a:latin typeface="Baskerville Old Face" panose="02020602080505020303" pitchFamily="18" charset="0"/>
              </a:rPr>
              <a:t> V</a:t>
            </a:r>
            <a:r>
              <a:rPr lang="en-US" i="1" baseline="-25000" dirty="0">
                <a:latin typeface="Baskerville Old Face" panose="02020602080505020303" pitchFamily="18" charset="0"/>
              </a:rPr>
              <a:t>2</a:t>
            </a:r>
            <a:r>
              <a:rPr lang="en-US" i="1" dirty="0">
                <a:latin typeface="Baskerville Old Face" panose="02020602080505020303" pitchFamily="18" charset="0"/>
              </a:rPr>
              <a:t> with max </a:t>
            </a:r>
            <a:r>
              <a:rPr lang="en-US" i="1" dirty="0" err="1">
                <a:latin typeface="Baskerville Old Face" panose="02020602080505020303" pitchFamily="18" charset="0"/>
              </a:rPr>
              <a:t>w</a:t>
            </a:r>
            <a:r>
              <a:rPr lang="en-US" i="1" baseline="-25000" dirty="0" err="1">
                <a:latin typeface="Baskerville Old Face" panose="02020602080505020303" pitchFamily="18" charset="0"/>
              </a:rPr>
              <a:t>ij</a:t>
            </a:r>
            <a:r>
              <a:rPr lang="en-US" i="1" dirty="0">
                <a:latin typeface="Baskerville Old Face" panose="02020602080505020303" pitchFamily="18" charset="0"/>
              </a:rPr>
              <a:t>}</a:t>
            </a:r>
          </a:p>
          <a:p>
            <a:r>
              <a:rPr lang="en-US" i="1" dirty="0">
                <a:latin typeface="Baskerville Old Face" panose="02020602080505020303" pitchFamily="18" charset="0"/>
              </a:rPr>
              <a:t>	Select (i,j) </a:t>
            </a:r>
            <a:r>
              <a:rPr lang="el-GR" i="1" dirty="0"/>
              <a:t>ϵ</a:t>
            </a:r>
            <a:r>
              <a:rPr lang="en-US" i="1" dirty="0">
                <a:latin typeface="Baskerville Old Face" panose="02020602080505020303" pitchFamily="18" charset="0"/>
              </a:rPr>
              <a:t> E</a:t>
            </a:r>
            <a:r>
              <a:rPr lang="en-US" i="1" baseline="-25000" dirty="0">
                <a:latin typeface="Baskerville Old Face" panose="02020602080505020303" pitchFamily="18" charset="0"/>
              </a:rPr>
              <a:t>1</a:t>
            </a:r>
            <a:r>
              <a:rPr lang="en-US" i="1" dirty="0">
                <a:latin typeface="Baskerville Old Face" panose="02020602080505020303" pitchFamily="18" charset="0"/>
              </a:rPr>
              <a:t> | I </a:t>
            </a:r>
            <a:r>
              <a:rPr lang="el-GR" i="1" dirty="0"/>
              <a:t>ϵ</a:t>
            </a:r>
            <a:r>
              <a:rPr lang="en-US" i="1" dirty="0">
                <a:latin typeface="Baskerville Old Face" panose="02020602080505020303" pitchFamily="18" charset="0"/>
              </a:rPr>
              <a:t> V</a:t>
            </a:r>
            <a:r>
              <a:rPr lang="en-US" i="1" baseline="-25000" dirty="0">
                <a:latin typeface="Baskerville Old Face" panose="02020602080505020303" pitchFamily="18" charset="0"/>
              </a:rPr>
              <a:t>2</a:t>
            </a:r>
            <a:r>
              <a:rPr lang="en-US" i="1" dirty="0">
                <a:latin typeface="Baskerville Old Face" panose="02020602080505020303" pitchFamily="18" charset="0"/>
              </a:rPr>
              <a:t> and j satisfies max </a:t>
            </a:r>
            <a:r>
              <a:rPr lang="en-US" i="1" dirty="0" err="1">
                <a:latin typeface="Baskerville Old Face" panose="02020602080505020303" pitchFamily="18" charset="0"/>
              </a:rPr>
              <a:t>d</a:t>
            </a:r>
            <a:r>
              <a:rPr lang="en-US" i="1" baseline="-25000" dirty="0" err="1">
                <a:latin typeface="Baskerville Old Face" panose="02020602080505020303" pitchFamily="18" charset="0"/>
              </a:rPr>
              <a:t>j</a:t>
            </a:r>
            <a:r>
              <a:rPr lang="en-US" i="1" dirty="0">
                <a:latin typeface="Baskerville Old Face" panose="02020602080505020303" pitchFamily="18" charset="0"/>
              </a:rPr>
              <a:t> followed by min </a:t>
            </a:r>
            <a:r>
              <a:rPr lang="en-US" i="1" dirty="0" err="1">
                <a:latin typeface="Baskerville Old Face" panose="02020602080505020303" pitchFamily="18" charset="0"/>
              </a:rPr>
              <a:t>l</a:t>
            </a:r>
            <a:r>
              <a:rPr lang="en-US" i="1" baseline="-25000" dirty="0" err="1">
                <a:latin typeface="Baskerville Old Face" panose="02020602080505020303" pitchFamily="18" charset="0"/>
              </a:rPr>
              <a:t>j</a:t>
            </a:r>
            <a:endParaRPr lang="en-US" i="1" baseline="-25000" dirty="0">
              <a:latin typeface="Baskerville Old Face" panose="02020602080505020303" pitchFamily="18" charset="0"/>
            </a:endParaRPr>
          </a:p>
          <a:p>
            <a:r>
              <a:rPr lang="en-US" b="1" dirty="0"/>
              <a:t>end for</a:t>
            </a:r>
          </a:p>
        </p:txBody>
      </p:sp>
      <p:cxnSp>
        <p:nvCxnSpPr>
          <p:cNvPr id="12" name="Straight Connector 11">
            <a:extLst>
              <a:ext uri="{FF2B5EF4-FFF2-40B4-BE49-F238E27FC236}">
                <a16:creationId xmlns:a16="http://schemas.microsoft.com/office/drawing/2014/main" id="{EC7616E5-D43A-BD73-92DF-B17FED431A21}"/>
              </a:ext>
            </a:extLst>
          </p:cNvPr>
          <p:cNvCxnSpPr>
            <a:cxnSpLocks/>
          </p:cNvCxnSpPr>
          <p:nvPr/>
        </p:nvCxnSpPr>
        <p:spPr>
          <a:xfrm flipH="1" flipV="1">
            <a:off x="7142480" y="3429000"/>
            <a:ext cx="1070342" cy="125214"/>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65E67A6-3BC2-707D-B9DE-1FD9F6B89656}"/>
              </a:ext>
            </a:extLst>
          </p:cNvPr>
          <p:cNvSpPr txBox="1"/>
          <p:nvPr/>
        </p:nvSpPr>
        <p:spPr>
          <a:xfrm>
            <a:off x="8229600" y="2909025"/>
            <a:ext cx="3098800" cy="369332"/>
          </a:xfrm>
          <a:prstGeom prst="rect">
            <a:avLst/>
          </a:prstGeom>
          <a:noFill/>
        </p:spPr>
        <p:txBody>
          <a:bodyPr wrap="square" rtlCol="0">
            <a:spAutoFit/>
          </a:bodyPr>
          <a:lstStyle/>
          <a:p>
            <a:r>
              <a:rPr lang="en-US" dirty="0"/>
              <a:t>Takes </a:t>
            </a:r>
            <a:r>
              <a:rPr lang="en-US" b="1" i="1" dirty="0"/>
              <a:t>n</a:t>
            </a:r>
            <a:r>
              <a:rPr lang="en-US" dirty="0"/>
              <a:t> iterations for </a:t>
            </a:r>
            <a:r>
              <a:rPr lang="en-US" i="1" dirty="0"/>
              <a:t>n</a:t>
            </a:r>
            <a:r>
              <a:rPr lang="en-US" dirty="0"/>
              <a:t> vertices</a:t>
            </a:r>
          </a:p>
        </p:txBody>
      </p:sp>
      <p:sp>
        <p:nvSpPr>
          <p:cNvPr id="26" name="TextBox 25">
            <a:extLst>
              <a:ext uri="{FF2B5EF4-FFF2-40B4-BE49-F238E27FC236}">
                <a16:creationId xmlns:a16="http://schemas.microsoft.com/office/drawing/2014/main" id="{BAE20392-3DDB-70F0-3B95-12E646E1CC0D}"/>
              </a:ext>
            </a:extLst>
          </p:cNvPr>
          <p:cNvSpPr txBox="1"/>
          <p:nvPr/>
        </p:nvSpPr>
        <p:spPr>
          <a:xfrm>
            <a:off x="8229600" y="3357851"/>
            <a:ext cx="3098800" cy="646331"/>
          </a:xfrm>
          <a:prstGeom prst="rect">
            <a:avLst/>
          </a:prstGeom>
          <a:noFill/>
        </p:spPr>
        <p:txBody>
          <a:bodyPr wrap="square" rtlCol="0">
            <a:spAutoFit/>
          </a:bodyPr>
          <a:lstStyle/>
          <a:p>
            <a:r>
              <a:rPr lang="en-US" dirty="0"/>
              <a:t>Takes </a:t>
            </a:r>
            <a:r>
              <a:rPr lang="en-US" b="1" i="1" dirty="0"/>
              <a:t>n</a:t>
            </a:r>
            <a:r>
              <a:rPr lang="en-US" b="1" i="1" baseline="30000" dirty="0"/>
              <a:t>2</a:t>
            </a:r>
            <a:r>
              <a:rPr lang="en-US" dirty="0"/>
              <a:t> iterations since there are n(n-1)/2 edges</a:t>
            </a:r>
          </a:p>
        </p:txBody>
      </p:sp>
      <p:cxnSp>
        <p:nvCxnSpPr>
          <p:cNvPr id="30" name="Straight Connector 29">
            <a:extLst>
              <a:ext uri="{FF2B5EF4-FFF2-40B4-BE49-F238E27FC236}">
                <a16:creationId xmlns:a16="http://schemas.microsoft.com/office/drawing/2014/main" id="{6C53FAB7-F337-750B-DC08-D430CE4C8709}"/>
              </a:ext>
            </a:extLst>
          </p:cNvPr>
          <p:cNvCxnSpPr>
            <a:cxnSpLocks/>
          </p:cNvCxnSpPr>
          <p:nvPr/>
        </p:nvCxnSpPr>
        <p:spPr>
          <a:xfrm flipH="1">
            <a:off x="7179811" y="3663131"/>
            <a:ext cx="1087120" cy="137329"/>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3F6B7739-23ED-5E00-6866-C5BCB8BAC9FA}"/>
              </a:ext>
            </a:extLst>
          </p:cNvPr>
          <p:cNvCxnSpPr>
            <a:cxnSpLocks/>
            <a:stCxn id="22" idx="1"/>
          </p:cNvCxnSpPr>
          <p:nvPr/>
        </p:nvCxnSpPr>
        <p:spPr>
          <a:xfrm flipH="1" flipV="1">
            <a:off x="5110480" y="2909025"/>
            <a:ext cx="3119120" cy="184666"/>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A1C43247-C890-6342-E255-15348A3B9FE5}"/>
              </a:ext>
            </a:extLst>
          </p:cNvPr>
          <p:cNvCxnSpPr>
            <a:cxnSpLocks/>
            <a:stCxn id="22" idx="1"/>
          </p:cNvCxnSpPr>
          <p:nvPr/>
        </p:nvCxnSpPr>
        <p:spPr>
          <a:xfrm flipH="1">
            <a:off x="5110480" y="3093691"/>
            <a:ext cx="3119120" cy="138946"/>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96030CEA-4FA2-8C96-1935-6BF2EAA2102D}"/>
              </a:ext>
            </a:extLst>
          </p:cNvPr>
          <p:cNvSpPr txBox="1"/>
          <p:nvPr/>
        </p:nvSpPr>
        <p:spPr>
          <a:xfrm>
            <a:off x="314960" y="4345616"/>
            <a:ext cx="10485120" cy="646331"/>
          </a:xfrm>
          <a:prstGeom prst="rect">
            <a:avLst/>
          </a:prstGeom>
          <a:noFill/>
        </p:spPr>
        <p:txBody>
          <a:bodyPr wrap="square" rtlCol="0">
            <a:spAutoFit/>
          </a:bodyPr>
          <a:lstStyle/>
          <a:p>
            <a:r>
              <a:rPr lang="en-US" dirty="0"/>
              <a:t>Thus , </a:t>
            </a:r>
            <a:r>
              <a:rPr lang="en-US" b="1" dirty="0"/>
              <a:t>n+n</a:t>
            </a:r>
            <a:r>
              <a:rPr lang="en-US" b="1" baseline="30000" dirty="0"/>
              <a:t>2</a:t>
            </a:r>
            <a:r>
              <a:rPr lang="en-US" b="1" dirty="0"/>
              <a:t> = O(n2)</a:t>
            </a:r>
          </a:p>
          <a:p>
            <a:r>
              <a:rPr lang="en-US" dirty="0"/>
              <a:t>But the entire for loop runs for</a:t>
            </a:r>
            <a:r>
              <a:rPr lang="en-US" b="1" dirty="0"/>
              <a:t> n/2 </a:t>
            </a:r>
            <a:r>
              <a:rPr lang="en-US" dirty="0"/>
              <a:t>iterations, thus, total time complexity </a:t>
            </a:r>
            <a:r>
              <a:rPr lang="en-US" b="1" dirty="0"/>
              <a:t>is n/2 x O(n</a:t>
            </a:r>
            <a:r>
              <a:rPr lang="en-US" b="1" baseline="30000" dirty="0"/>
              <a:t>2</a:t>
            </a:r>
            <a:r>
              <a:rPr lang="en-US" b="1" dirty="0"/>
              <a:t>) = O(n</a:t>
            </a:r>
            <a:r>
              <a:rPr lang="en-US" b="1" baseline="30000" dirty="0"/>
              <a:t>3</a:t>
            </a:r>
            <a:r>
              <a:rPr lang="en-US" b="1" dirty="0"/>
              <a:t>)</a:t>
            </a:r>
          </a:p>
        </p:txBody>
      </p:sp>
    </p:spTree>
    <p:extLst>
      <p:ext uri="{BB962C8B-B14F-4D97-AF65-F5344CB8AC3E}">
        <p14:creationId xmlns:p14="http://schemas.microsoft.com/office/powerpoint/2010/main" val="266844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A2D7CE-89C1-42F9-C82F-CE3849497B91}"/>
              </a:ext>
            </a:extLst>
          </p:cNvPr>
          <p:cNvSpPr txBox="1"/>
          <p:nvPr/>
        </p:nvSpPr>
        <p:spPr>
          <a:xfrm>
            <a:off x="111760" y="284480"/>
            <a:ext cx="7914640" cy="1015663"/>
          </a:xfrm>
          <a:prstGeom prst="rect">
            <a:avLst/>
          </a:prstGeom>
          <a:noFill/>
        </p:spPr>
        <p:txBody>
          <a:bodyPr wrap="square" rtlCol="0">
            <a:spAutoFit/>
          </a:bodyPr>
          <a:lstStyle/>
          <a:p>
            <a:r>
              <a:rPr lang="en-US" sz="6000" b="1" dirty="0"/>
              <a:t>Overview</a:t>
            </a:r>
          </a:p>
        </p:txBody>
      </p:sp>
      <p:sp>
        <p:nvSpPr>
          <p:cNvPr id="5" name="TextBox 4">
            <a:extLst>
              <a:ext uri="{FF2B5EF4-FFF2-40B4-BE49-F238E27FC236}">
                <a16:creationId xmlns:a16="http://schemas.microsoft.com/office/drawing/2014/main" id="{39AD1EFE-6394-9D31-967C-6ABE74D37C35}"/>
              </a:ext>
            </a:extLst>
          </p:cNvPr>
          <p:cNvSpPr txBox="1"/>
          <p:nvPr/>
        </p:nvSpPr>
        <p:spPr>
          <a:xfrm>
            <a:off x="111760" y="1763832"/>
            <a:ext cx="12120880"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Bahnschrift" panose="020B0502040204020203" pitchFamily="34" charset="0"/>
              </a:rPr>
              <a:t>Introduction</a:t>
            </a:r>
          </a:p>
          <a:p>
            <a:pPr marL="285750" indent="-285750">
              <a:buFont typeface="Arial" panose="020B0604020202020204" pitchFamily="34" charset="0"/>
              <a:buChar char="•"/>
            </a:pPr>
            <a:r>
              <a:rPr lang="en-US" sz="3600" dirty="0">
                <a:latin typeface="Bahnschrift" panose="020B0502040204020203" pitchFamily="34" charset="0"/>
              </a:rPr>
              <a:t>Application</a:t>
            </a:r>
          </a:p>
          <a:p>
            <a:pPr marL="285750" indent="-285750">
              <a:buFont typeface="Arial" panose="020B0604020202020204" pitchFamily="34" charset="0"/>
              <a:buChar char="•"/>
            </a:pPr>
            <a:r>
              <a:rPr lang="en-US" sz="3600" dirty="0">
                <a:latin typeface="Bahnschrift" panose="020B0502040204020203" pitchFamily="34" charset="0"/>
              </a:rPr>
              <a:t>Assumptions and Notations</a:t>
            </a:r>
          </a:p>
          <a:p>
            <a:pPr marL="285750" indent="-285750">
              <a:buFont typeface="Arial" panose="020B0604020202020204" pitchFamily="34" charset="0"/>
              <a:buChar char="•"/>
            </a:pPr>
            <a:r>
              <a:rPr lang="en-US" sz="3600" dirty="0">
                <a:latin typeface="Bahnschrift" panose="020B0502040204020203" pitchFamily="34" charset="0"/>
              </a:rPr>
              <a:t>Illustration</a:t>
            </a:r>
          </a:p>
          <a:p>
            <a:pPr marL="285750" indent="-285750">
              <a:buFont typeface="Arial" panose="020B0604020202020204" pitchFamily="34" charset="0"/>
              <a:buChar char="•"/>
            </a:pPr>
            <a:r>
              <a:rPr lang="en-US" sz="3600" dirty="0">
                <a:latin typeface="Bahnschrift" panose="020B0502040204020203" pitchFamily="34" charset="0"/>
              </a:rPr>
              <a:t>Pseudo Code</a:t>
            </a:r>
          </a:p>
          <a:p>
            <a:pPr marL="285750" indent="-285750">
              <a:buFont typeface="Arial" panose="020B0604020202020204" pitchFamily="34" charset="0"/>
              <a:buChar char="•"/>
            </a:pPr>
            <a:r>
              <a:rPr lang="en-US" sz="3600" dirty="0">
                <a:latin typeface="Bahnschrift" panose="020B0502040204020203" pitchFamily="34" charset="0"/>
              </a:rPr>
              <a:t>Time Complexity</a:t>
            </a:r>
          </a:p>
        </p:txBody>
      </p:sp>
      <p:sp>
        <p:nvSpPr>
          <p:cNvPr id="7" name="Footer Placeholder 16">
            <a:extLst>
              <a:ext uri="{FF2B5EF4-FFF2-40B4-BE49-F238E27FC236}">
                <a16:creationId xmlns:a16="http://schemas.microsoft.com/office/drawing/2014/main" id="{B7F171E0-9F2A-FD45-4688-B2DD6206CC4C}"/>
              </a:ext>
            </a:extLst>
          </p:cNvPr>
          <p:cNvSpPr>
            <a:spLocks noGrp="1"/>
          </p:cNvSpPr>
          <p:nvPr>
            <p:ph type="ftr" sz="quarter" idx="11"/>
          </p:nvPr>
        </p:nvSpPr>
        <p:spPr>
          <a:xfrm>
            <a:off x="151002" y="6388217"/>
            <a:ext cx="3860800" cy="365125"/>
          </a:xfrm>
        </p:spPr>
        <p:txBody>
          <a:bodyPr/>
          <a:lstStyle/>
          <a:p>
            <a:pPr algn="l"/>
            <a:r>
              <a:rPr lang="en-US" dirty="0"/>
              <a:t>2</a:t>
            </a:r>
          </a:p>
        </p:txBody>
      </p:sp>
    </p:spTree>
    <p:extLst>
      <p:ext uri="{BB962C8B-B14F-4D97-AF65-F5344CB8AC3E}">
        <p14:creationId xmlns:p14="http://schemas.microsoft.com/office/powerpoint/2010/main" val="271418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1B2A2-2A5C-8A87-FA02-D6C625F7ACBA}"/>
              </a:ext>
            </a:extLst>
          </p:cNvPr>
          <p:cNvSpPr txBox="1"/>
          <p:nvPr/>
        </p:nvSpPr>
        <p:spPr>
          <a:xfrm>
            <a:off x="223520" y="345067"/>
            <a:ext cx="7376160" cy="923330"/>
          </a:xfrm>
          <a:prstGeom prst="rect">
            <a:avLst/>
          </a:prstGeom>
          <a:noFill/>
        </p:spPr>
        <p:txBody>
          <a:bodyPr wrap="square" rtlCol="0">
            <a:spAutoFit/>
          </a:bodyPr>
          <a:lstStyle/>
          <a:p>
            <a:r>
              <a:rPr lang="en-US" sz="5400" b="1" dirty="0"/>
              <a:t>Introduction</a:t>
            </a:r>
          </a:p>
        </p:txBody>
      </p:sp>
      <p:sp>
        <p:nvSpPr>
          <p:cNvPr id="5" name="TextBox 4">
            <a:extLst>
              <a:ext uri="{FF2B5EF4-FFF2-40B4-BE49-F238E27FC236}">
                <a16:creationId xmlns:a16="http://schemas.microsoft.com/office/drawing/2014/main" id="{CBE7E04B-BC3A-79A3-7115-3A5A1DD2D507}"/>
              </a:ext>
            </a:extLst>
          </p:cNvPr>
          <p:cNvSpPr txBox="1"/>
          <p:nvPr/>
        </p:nvSpPr>
        <p:spPr>
          <a:xfrm>
            <a:off x="375920" y="1778000"/>
            <a:ext cx="11409680"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Compatible Pair Problem </a:t>
            </a:r>
            <a:r>
              <a:rPr lang="en-US" sz="2400" dirty="0"/>
              <a:t>aims to resolve the issue of </a:t>
            </a:r>
            <a:r>
              <a:rPr lang="en-US" sz="2400" b="1" dirty="0"/>
              <a:t>compatibility</a:t>
            </a:r>
            <a:r>
              <a:rPr lang="en-US" sz="2400" dirty="0"/>
              <a:t> from a given set of items.</a:t>
            </a:r>
          </a:p>
          <a:p>
            <a:pPr marL="285750" indent="-285750">
              <a:buFont typeface="Arial" panose="020B0604020202020204" pitchFamily="34" charset="0"/>
              <a:buChar char="•"/>
            </a:pPr>
            <a:r>
              <a:rPr lang="en-US" sz="2400" dirty="0"/>
              <a:t>It revolves around the assumption that entities has some liking for other entities as well some dislikes</a:t>
            </a:r>
          </a:p>
          <a:p>
            <a:pPr marL="285750" indent="-285750">
              <a:buFont typeface="Arial" panose="020B0604020202020204" pitchFamily="34" charset="0"/>
              <a:buChar char="•"/>
            </a:pPr>
            <a:r>
              <a:rPr lang="en-US" sz="2400" dirty="0"/>
              <a:t>This like and dislike is quantified into some number constraints namely </a:t>
            </a:r>
            <a:r>
              <a:rPr lang="en-US" sz="2400" b="1" dirty="0"/>
              <a:t>likes</a:t>
            </a:r>
            <a:r>
              <a:rPr lang="en-US" sz="2400" dirty="0"/>
              <a:t> and </a:t>
            </a:r>
            <a:r>
              <a:rPr lang="en-US" sz="2400" b="1" dirty="0"/>
              <a:t>dislikes.</a:t>
            </a:r>
          </a:p>
          <a:p>
            <a:pPr marL="285750" indent="-285750">
              <a:buFont typeface="Arial" panose="020B0604020202020204" pitchFamily="34" charset="0"/>
              <a:buChar char="•"/>
            </a:pPr>
            <a:r>
              <a:rPr lang="en-US" sz="2400" dirty="0"/>
              <a:t>This algorithm uses </a:t>
            </a:r>
            <a:r>
              <a:rPr lang="en-US" sz="2400" b="1" dirty="0"/>
              <a:t>Greedy Method </a:t>
            </a:r>
            <a:r>
              <a:rPr lang="en-US" sz="2400" dirty="0"/>
              <a:t>to optimize the pairing problem for the best solution.</a:t>
            </a:r>
          </a:p>
          <a:p>
            <a:pPr marL="285750" indent="-285750">
              <a:buFont typeface="Arial" panose="020B0604020202020204" pitchFamily="34" charset="0"/>
              <a:buChar char="•"/>
            </a:pPr>
            <a:r>
              <a:rPr lang="en-US" sz="2400" dirty="0"/>
              <a:t>The algorithm revolves around picking up the </a:t>
            </a:r>
            <a:r>
              <a:rPr lang="en-US" sz="2400" b="1" dirty="0"/>
              <a:t>most disliked item </a:t>
            </a:r>
            <a:r>
              <a:rPr lang="en-US" sz="2400" dirty="0"/>
              <a:t>paired with another item who has liking for the former in </a:t>
            </a:r>
            <a:r>
              <a:rPr lang="en-US" sz="2400" b="1" dirty="0"/>
              <a:t>every iteration</a:t>
            </a:r>
            <a:r>
              <a:rPr lang="en-US" sz="2400" dirty="0"/>
              <a:t>.</a:t>
            </a:r>
          </a:p>
        </p:txBody>
      </p:sp>
      <p:sp>
        <p:nvSpPr>
          <p:cNvPr id="7" name="Footer Placeholder 16">
            <a:extLst>
              <a:ext uri="{FF2B5EF4-FFF2-40B4-BE49-F238E27FC236}">
                <a16:creationId xmlns:a16="http://schemas.microsoft.com/office/drawing/2014/main" id="{DC5CD17A-D181-49BE-7830-856459436412}"/>
              </a:ext>
            </a:extLst>
          </p:cNvPr>
          <p:cNvSpPr>
            <a:spLocks noGrp="1"/>
          </p:cNvSpPr>
          <p:nvPr>
            <p:ph type="ftr" sz="quarter" idx="11"/>
          </p:nvPr>
        </p:nvSpPr>
        <p:spPr>
          <a:xfrm>
            <a:off x="151002" y="6388217"/>
            <a:ext cx="3860800" cy="365125"/>
          </a:xfrm>
        </p:spPr>
        <p:txBody>
          <a:bodyPr/>
          <a:lstStyle/>
          <a:p>
            <a:pPr algn="l"/>
            <a:r>
              <a:rPr lang="en-US" dirty="0"/>
              <a:t>3</a:t>
            </a:r>
          </a:p>
        </p:txBody>
      </p:sp>
    </p:spTree>
    <p:extLst>
      <p:ext uri="{BB962C8B-B14F-4D97-AF65-F5344CB8AC3E}">
        <p14:creationId xmlns:p14="http://schemas.microsoft.com/office/powerpoint/2010/main" val="406903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27124-1AE2-FF2C-9576-D6FED3659572}"/>
              </a:ext>
            </a:extLst>
          </p:cNvPr>
          <p:cNvSpPr txBox="1"/>
          <p:nvPr/>
        </p:nvSpPr>
        <p:spPr>
          <a:xfrm>
            <a:off x="223520" y="345067"/>
            <a:ext cx="7376160" cy="923330"/>
          </a:xfrm>
          <a:prstGeom prst="rect">
            <a:avLst/>
          </a:prstGeom>
          <a:noFill/>
        </p:spPr>
        <p:txBody>
          <a:bodyPr wrap="square" rtlCol="0">
            <a:spAutoFit/>
          </a:bodyPr>
          <a:lstStyle/>
          <a:p>
            <a:r>
              <a:rPr lang="en-US" sz="5400" b="1" dirty="0"/>
              <a:t>Survey of Previous Work</a:t>
            </a:r>
          </a:p>
        </p:txBody>
      </p:sp>
      <p:sp>
        <p:nvSpPr>
          <p:cNvPr id="6" name="TextBox 5">
            <a:extLst>
              <a:ext uri="{FF2B5EF4-FFF2-40B4-BE49-F238E27FC236}">
                <a16:creationId xmlns:a16="http://schemas.microsoft.com/office/drawing/2014/main" id="{C5A020D7-31B2-1F67-A6CF-5D2D1C67EBD6}"/>
              </a:ext>
            </a:extLst>
          </p:cNvPr>
          <p:cNvSpPr txBox="1"/>
          <p:nvPr/>
        </p:nvSpPr>
        <p:spPr>
          <a:xfrm>
            <a:off x="375920" y="1778000"/>
            <a:ext cx="1140968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problem is derived from two very well known problems in the fields of Assignment and matching, namely </a:t>
            </a:r>
            <a:r>
              <a:rPr lang="en-US" sz="2400" b="1" dirty="0"/>
              <a:t>Hungarian Algorithm for assignment problem </a:t>
            </a:r>
            <a:r>
              <a:rPr lang="en-US" sz="2400" dirty="0"/>
              <a:t>and </a:t>
            </a:r>
            <a:r>
              <a:rPr lang="en-US" sz="2400" b="1" dirty="0"/>
              <a:t>Stable Marriage/Matching Problem.</a:t>
            </a:r>
            <a:endParaRPr lang="en-US" sz="2400" dirty="0"/>
          </a:p>
        </p:txBody>
      </p:sp>
    </p:spTree>
    <p:extLst>
      <p:ext uri="{BB962C8B-B14F-4D97-AF65-F5344CB8AC3E}">
        <p14:creationId xmlns:p14="http://schemas.microsoft.com/office/powerpoint/2010/main" val="137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39158-F5CC-AE1F-1AF1-282026D9FD29}"/>
              </a:ext>
            </a:extLst>
          </p:cNvPr>
          <p:cNvSpPr txBox="1"/>
          <p:nvPr/>
        </p:nvSpPr>
        <p:spPr>
          <a:xfrm>
            <a:off x="178696" y="766409"/>
            <a:ext cx="11699539" cy="646331"/>
          </a:xfrm>
          <a:prstGeom prst="rect">
            <a:avLst/>
          </a:prstGeom>
          <a:noFill/>
        </p:spPr>
        <p:txBody>
          <a:bodyPr wrap="square" rtlCol="0">
            <a:spAutoFit/>
          </a:bodyPr>
          <a:lstStyle/>
          <a:p>
            <a:r>
              <a:rPr lang="en-US" sz="3600" dirty="0"/>
              <a:t>A brief look into Hungarian Algorithm</a:t>
            </a:r>
          </a:p>
        </p:txBody>
      </p:sp>
      <p:sp>
        <p:nvSpPr>
          <p:cNvPr id="6" name="TextBox 5">
            <a:extLst>
              <a:ext uri="{FF2B5EF4-FFF2-40B4-BE49-F238E27FC236}">
                <a16:creationId xmlns:a16="http://schemas.microsoft.com/office/drawing/2014/main" id="{387CFCEB-1960-2869-6AD8-A6741C1D2522}"/>
              </a:ext>
            </a:extLst>
          </p:cNvPr>
          <p:cNvSpPr txBox="1"/>
          <p:nvPr/>
        </p:nvSpPr>
        <p:spPr>
          <a:xfrm>
            <a:off x="277905" y="1837765"/>
            <a:ext cx="87764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It’s a combinatorial optimization problem for solving Assignment problem.</a:t>
            </a:r>
          </a:p>
          <a:p>
            <a:pPr marL="285750" indent="-285750">
              <a:buFont typeface="Arial" panose="020B0604020202020204" pitchFamily="34" charset="0"/>
              <a:buChar char="•"/>
            </a:pPr>
            <a:r>
              <a:rPr lang="en-US" sz="2800" b="1" dirty="0"/>
              <a:t>Algorithm</a:t>
            </a:r>
          </a:p>
          <a:p>
            <a:pPr marL="285750" indent="-285750">
              <a:buFont typeface="Arial" panose="020B0604020202020204" pitchFamily="34" charset="0"/>
              <a:buChar char="•"/>
            </a:pPr>
            <a:r>
              <a:rPr lang="en-US" dirty="0"/>
              <a:t>A=input Matrix (n x n)</a:t>
            </a:r>
            <a:endParaRPr lang="en-US" sz="1600" dirty="0"/>
          </a:p>
          <a:p>
            <a:pPr marL="285750" indent="-285750">
              <a:buFont typeface="Arial" panose="020B0604020202020204" pitchFamily="34" charset="0"/>
              <a:buChar char="•"/>
            </a:pPr>
            <a:r>
              <a:rPr lang="en-US" sz="1600" dirty="0"/>
              <a:t>While(N&lt;n) do</a:t>
            </a:r>
          </a:p>
          <a:p>
            <a:pPr marL="742950" lvl="1" indent="-285750">
              <a:buFont typeface="Arial" panose="020B0604020202020204" pitchFamily="34" charset="0"/>
              <a:buChar char="•"/>
            </a:pPr>
            <a:r>
              <a:rPr lang="en-US" sz="1600" dirty="0"/>
              <a:t>Do row reduction in A</a:t>
            </a:r>
          </a:p>
          <a:p>
            <a:pPr marL="742950" lvl="1" indent="-285750">
              <a:buFont typeface="Arial" panose="020B0604020202020204" pitchFamily="34" charset="0"/>
              <a:buChar char="•"/>
            </a:pPr>
            <a:r>
              <a:rPr lang="en-US" sz="1600" dirty="0"/>
              <a:t>Do column reduction in A</a:t>
            </a:r>
          </a:p>
          <a:p>
            <a:pPr marL="742950" lvl="1" indent="-285750">
              <a:buFont typeface="Arial" panose="020B0604020202020204" pitchFamily="34" charset="0"/>
              <a:buChar char="•"/>
            </a:pPr>
            <a:r>
              <a:rPr lang="en-US" sz="1600" dirty="0"/>
              <a:t>Draw N number of lines as</a:t>
            </a:r>
          </a:p>
          <a:p>
            <a:pPr marL="1200150" lvl="2" indent="-285750">
              <a:buFont typeface="Arial" panose="020B0604020202020204" pitchFamily="34" charset="0"/>
              <a:buChar char="•"/>
            </a:pPr>
            <a:r>
              <a:rPr lang="en-US" sz="1600" dirty="0"/>
              <a:t>Row Scanning</a:t>
            </a:r>
          </a:p>
          <a:p>
            <a:pPr marL="1200150" lvl="2" indent="-285750">
              <a:buFont typeface="Arial" panose="020B0604020202020204" pitchFamily="34" charset="0"/>
              <a:buChar char="•"/>
            </a:pPr>
            <a:r>
              <a:rPr lang="en-US" sz="1600" dirty="0"/>
              <a:t>Column scanning</a:t>
            </a:r>
          </a:p>
          <a:p>
            <a:pPr marL="285750" indent="-28575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B4ADF2A9-89CA-0B8A-43FC-0502E0D63497}"/>
              </a:ext>
            </a:extLst>
          </p:cNvPr>
          <p:cNvSpPr txBox="1"/>
          <p:nvPr/>
        </p:nvSpPr>
        <p:spPr>
          <a:xfrm>
            <a:off x="717448" y="4321747"/>
            <a:ext cx="675938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If N&lt;n:</a:t>
            </a:r>
          </a:p>
          <a:p>
            <a:pPr marL="742950" lvl="1" indent="-285750">
              <a:buFont typeface="Arial" panose="020B0604020202020204" pitchFamily="34" charset="0"/>
              <a:buChar char="•"/>
            </a:pPr>
            <a:r>
              <a:rPr lang="en-US" sz="1600" dirty="0"/>
              <a:t>x=smallest uncovered element.</a:t>
            </a:r>
          </a:p>
          <a:p>
            <a:pPr marL="742950" lvl="1" indent="-285750">
              <a:buFont typeface="Arial" panose="020B0604020202020204" pitchFamily="34" charset="0"/>
              <a:buChar char="•"/>
            </a:pPr>
            <a:r>
              <a:rPr lang="en-US" sz="1600" dirty="0"/>
              <a:t>Update uncovered value=uncovered value-x</a:t>
            </a:r>
          </a:p>
          <a:p>
            <a:pPr marL="742950" lvl="1" indent="-285750">
              <a:buFont typeface="Arial" panose="020B0604020202020204" pitchFamily="34" charset="0"/>
              <a:buChar char="•"/>
            </a:pPr>
            <a:r>
              <a:rPr lang="en-US" sz="1600" dirty="0"/>
              <a:t>Update Intersection Value = Intersection </a:t>
            </a:r>
            <a:r>
              <a:rPr lang="en-US" sz="1600" dirty="0" err="1"/>
              <a:t>Value+x</a:t>
            </a:r>
            <a:endParaRPr lang="en-US" sz="1600" dirty="0"/>
          </a:p>
          <a:p>
            <a:pPr lvl="1"/>
            <a:endParaRPr lang="en-US" sz="1600" dirty="0"/>
          </a:p>
        </p:txBody>
      </p:sp>
      <p:sp>
        <p:nvSpPr>
          <p:cNvPr id="8" name="TextBox 7">
            <a:extLst>
              <a:ext uri="{FF2B5EF4-FFF2-40B4-BE49-F238E27FC236}">
                <a16:creationId xmlns:a16="http://schemas.microsoft.com/office/drawing/2014/main" id="{CD2F534A-05D8-50D1-3691-8177FDF6AB08}"/>
              </a:ext>
            </a:extLst>
          </p:cNvPr>
          <p:cNvSpPr txBox="1"/>
          <p:nvPr/>
        </p:nvSpPr>
        <p:spPr>
          <a:xfrm>
            <a:off x="277905" y="5245077"/>
            <a:ext cx="675938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End While</a:t>
            </a:r>
          </a:p>
          <a:p>
            <a:pPr marL="285750" indent="-285750">
              <a:buFont typeface="Arial" panose="020B0604020202020204" pitchFamily="34" charset="0"/>
              <a:buChar char="•"/>
            </a:pPr>
            <a:r>
              <a:rPr lang="en-US" sz="1600" dirty="0"/>
              <a:t>Pick up boxed zero from every row and assign corresponding job in the solution set.</a:t>
            </a:r>
          </a:p>
          <a:p>
            <a:pPr marL="285750" indent="-285750">
              <a:buFont typeface="Arial" panose="020B0604020202020204" pitchFamily="34" charset="0"/>
              <a:buChar char="•"/>
            </a:pPr>
            <a:r>
              <a:rPr lang="en-US" sz="1600" dirty="0"/>
              <a:t>Return Solution Set.</a:t>
            </a:r>
          </a:p>
          <a:p>
            <a:pPr lvl="1"/>
            <a:endParaRPr lang="en-US" sz="1600" dirty="0"/>
          </a:p>
        </p:txBody>
      </p:sp>
      <p:graphicFrame>
        <p:nvGraphicFramePr>
          <p:cNvPr id="9" name="Table 9">
            <a:extLst>
              <a:ext uri="{FF2B5EF4-FFF2-40B4-BE49-F238E27FC236}">
                <a16:creationId xmlns:a16="http://schemas.microsoft.com/office/drawing/2014/main" id="{EAA6A395-E188-382F-58A7-8656AFF27301}"/>
              </a:ext>
            </a:extLst>
          </p:cNvPr>
          <p:cNvGraphicFramePr>
            <a:graphicFrameLocks noGrp="1"/>
          </p:cNvGraphicFramePr>
          <p:nvPr>
            <p:extLst>
              <p:ext uri="{D42A27DB-BD31-4B8C-83A1-F6EECF244321}">
                <p14:modId xmlns:p14="http://schemas.microsoft.com/office/powerpoint/2010/main" val="3717824093"/>
              </p:ext>
            </p:extLst>
          </p:nvPr>
        </p:nvGraphicFramePr>
        <p:xfrm>
          <a:off x="5435600" y="2462248"/>
          <a:ext cx="1921435" cy="1143000"/>
        </p:xfrm>
        <a:graphic>
          <a:graphicData uri="http://schemas.openxmlformats.org/drawingml/2006/table">
            <a:tbl>
              <a:tblPr firstRow="1" bandRow="1">
                <a:tableStyleId>{5940675A-B579-460E-94D1-54222C63F5DA}</a:tableStyleId>
              </a:tblPr>
              <a:tblGrid>
                <a:gridCol w="384287">
                  <a:extLst>
                    <a:ext uri="{9D8B030D-6E8A-4147-A177-3AD203B41FA5}">
                      <a16:colId xmlns:a16="http://schemas.microsoft.com/office/drawing/2014/main" val="2359681478"/>
                    </a:ext>
                  </a:extLst>
                </a:gridCol>
                <a:gridCol w="384287">
                  <a:extLst>
                    <a:ext uri="{9D8B030D-6E8A-4147-A177-3AD203B41FA5}">
                      <a16:colId xmlns:a16="http://schemas.microsoft.com/office/drawing/2014/main" val="2352840724"/>
                    </a:ext>
                  </a:extLst>
                </a:gridCol>
                <a:gridCol w="384287">
                  <a:extLst>
                    <a:ext uri="{9D8B030D-6E8A-4147-A177-3AD203B41FA5}">
                      <a16:colId xmlns:a16="http://schemas.microsoft.com/office/drawing/2014/main" val="3398368204"/>
                    </a:ext>
                  </a:extLst>
                </a:gridCol>
                <a:gridCol w="384287">
                  <a:extLst>
                    <a:ext uri="{9D8B030D-6E8A-4147-A177-3AD203B41FA5}">
                      <a16:colId xmlns:a16="http://schemas.microsoft.com/office/drawing/2014/main" val="4179404506"/>
                    </a:ext>
                  </a:extLst>
                </a:gridCol>
                <a:gridCol w="384287">
                  <a:extLst>
                    <a:ext uri="{9D8B030D-6E8A-4147-A177-3AD203B41FA5}">
                      <a16:colId xmlns:a16="http://schemas.microsoft.com/office/drawing/2014/main" val="1656339464"/>
                    </a:ext>
                  </a:extLst>
                </a:gridCol>
              </a:tblGrid>
              <a:tr h="199927">
                <a:tc>
                  <a:txBody>
                    <a:bodyPr/>
                    <a:lstStyle/>
                    <a:p>
                      <a:r>
                        <a:rPr lang="en-US" sz="900" dirty="0"/>
                        <a:t>13</a:t>
                      </a:r>
                    </a:p>
                  </a:txBody>
                  <a:tcPr/>
                </a:tc>
                <a:tc>
                  <a:txBody>
                    <a:bodyPr/>
                    <a:lstStyle/>
                    <a:p>
                      <a:r>
                        <a:rPr lang="en-US" sz="900" dirty="0"/>
                        <a:t>8</a:t>
                      </a:r>
                    </a:p>
                  </a:txBody>
                  <a:tcPr/>
                </a:tc>
                <a:tc>
                  <a:txBody>
                    <a:bodyPr/>
                    <a:lstStyle/>
                    <a:p>
                      <a:r>
                        <a:rPr lang="en-US" sz="900" dirty="0"/>
                        <a:t>16</a:t>
                      </a:r>
                    </a:p>
                  </a:txBody>
                  <a:tcPr/>
                </a:tc>
                <a:tc>
                  <a:txBody>
                    <a:bodyPr/>
                    <a:lstStyle/>
                    <a:p>
                      <a:r>
                        <a:rPr lang="en-US" sz="900" dirty="0"/>
                        <a:t>18</a:t>
                      </a:r>
                    </a:p>
                  </a:txBody>
                  <a:tcPr/>
                </a:tc>
                <a:tc>
                  <a:txBody>
                    <a:bodyPr/>
                    <a:lstStyle/>
                    <a:p>
                      <a:r>
                        <a:rPr lang="en-US" sz="900" dirty="0"/>
                        <a:t>19</a:t>
                      </a:r>
                    </a:p>
                  </a:txBody>
                  <a:tcPr/>
                </a:tc>
                <a:extLst>
                  <a:ext uri="{0D108BD9-81ED-4DB2-BD59-A6C34878D82A}">
                    <a16:rowId xmlns:a16="http://schemas.microsoft.com/office/drawing/2014/main" val="2711291723"/>
                  </a:ext>
                </a:extLst>
              </a:tr>
              <a:tr h="199927">
                <a:tc>
                  <a:txBody>
                    <a:bodyPr/>
                    <a:lstStyle/>
                    <a:p>
                      <a:r>
                        <a:rPr lang="en-US" sz="900" dirty="0"/>
                        <a:t>9</a:t>
                      </a:r>
                    </a:p>
                  </a:txBody>
                  <a:tcPr/>
                </a:tc>
                <a:tc>
                  <a:txBody>
                    <a:bodyPr/>
                    <a:lstStyle/>
                    <a:p>
                      <a:r>
                        <a:rPr lang="en-US" sz="900" dirty="0"/>
                        <a:t>15</a:t>
                      </a:r>
                    </a:p>
                  </a:txBody>
                  <a:tcPr/>
                </a:tc>
                <a:tc>
                  <a:txBody>
                    <a:bodyPr/>
                    <a:lstStyle/>
                    <a:p>
                      <a:r>
                        <a:rPr lang="en-US" sz="900" dirty="0"/>
                        <a:t>24</a:t>
                      </a:r>
                    </a:p>
                  </a:txBody>
                  <a:tcPr/>
                </a:tc>
                <a:tc>
                  <a:txBody>
                    <a:bodyPr/>
                    <a:lstStyle/>
                    <a:p>
                      <a:r>
                        <a:rPr lang="en-US" sz="900" dirty="0"/>
                        <a:t>9</a:t>
                      </a:r>
                    </a:p>
                  </a:txBody>
                  <a:tcPr/>
                </a:tc>
                <a:tc>
                  <a:txBody>
                    <a:bodyPr/>
                    <a:lstStyle/>
                    <a:p>
                      <a:r>
                        <a:rPr lang="en-US" sz="900" dirty="0"/>
                        <a:t>12</a:t>
                      </a:r>
                    </a:p>
                  </a:txBody>
                  <a:tcPr/>
                </a:tc>
                <a:extLst>
                  <a:ext uri="{0D108BD9-81ED-4DB2-BD59-A6C34878D82A}">
                    <a16:rowId xmlns:a16="http://schemas.microsoft.com/office/drawing/2014/main" val="1862564228"/>
                  </a:ext>
                </a:extLst>
              </a:tr>
              <a:tr h="199927">
                <a:tc>
                  <a:txBody>
                    <a:bodyPr/>
                    <a:lstStyle/>
                    <a:p>
                      <a:r>
                        <a:rPr lang="en-US" sz="900" dirty="0"/>
                        <a:t>12</a:t>
                      </a:r>
                    </a:p>
                  </a:txBody>
                  <a:tcPr/>
                </a:tc>
                <a:tc>
                  <a:txBody>
                    <a:bodyPr/>
                    <a:lstStyle/>
                    <a:p>
                      <a:r>
                        <a:rPr lang="en-US" sz="900" dirty="0"/>
                        <a:t>9</a:t>
                      </a:r>
                    </a:p>
                  </a:txBody>
                  <a:tcPr/>
                </a:tc>
                <a:tc>
                  <a:txBody>
                    <a:bodyPr/>
                    <a:lstStyle/>
                    <a:p>
                      <a:r>
                        <a:rPr lang="en-US" sz="900" dirty="0"/>
                        <a:t>4</a:t>
                      </a:r>
                    </a:p>
                  </a:txBody>
                  <a:tcPr/>
                </a:tc>
                <a:tc>
                  <a:txBody>
                    <a:bodyPr/>
                    <a:lstStyle/>
                    <a:p>
                      <a:r>
                        <a:rPr lang="en-US" sz="900" dirty="0"/>
                        <a:t>4</a:t>
                      </a:r>
                    </a:p>
                  </a:txBody>
                  <a:tcPr/>
                </a:tc>
                <a:tc>
                  <a:txBody>
                    <a:bodyPr/>
                    <a:lstStyle/>
                    <a:p>
                      <a:r>
                        <a:rPr lang="en-US" sz="900" dirty="0"/>
                        <a:t>4</a:t>
                      </a:r>
                    </a:p>
                  </a:txBody>
                  <a:tcPr/>
                </a:tc>
                <a:extLst>
                  <a:ext uri="{0D108BD9-81ED-4DB2-BD59-A6C34878D82A}">
                    <a16:rowId xmlns:a16="http://schemas.microsoft.com/office/drawing/2014/main" val="1143936233"/>
                  </a:ext>
                </a:extLst>
              </a:tr>
              <a:tr h="199927">
                <a:tc>
                  <a:txBody>
                    <a:bodyPr/>
                    <a:lstStyle/>
                    <a:p>
                      <a:r>
                        <a:rPr lang="en-US" sz="900" dirty="0"/>
                        <a:t>6</a:t>
                      </a:r>
                    </a:p>
                  </a:txBody>
                  <a:tcPr/>
                </a:tc>
                <a:tc>
                  <a:txBody>
                    <a:bodyPr/>
                    <a:lstStyle/>
                    <a:p>
                      <a:r>
                        <a:rPr lang="en-US" sz="900" dirty="0"/>
                        <a:t>12</a:t>
                      </a:r>
                    </a:p>
                  </a:txBody>
                  <a:tcPr/>
                </a:tc>
                <a:tc>
                  <a:txBody>
                    <a:bodyPr/>
                    <a:lstStyle/>
                    <a:p>
                      <a:r>
                        <a:rPr lang="en-US" sz="900" dirty="0"/>
                        <a:t>10</a:t>
                      </a:r>
                    </a:p>
                  </a:txBody>
                  <a:tcPr/>
                </a:tc>
                <a:tc>
                  <a:txBody>
                    <a:bodyPr/>
                    <a:lstStyle/>
                    <a:p>
                      <a:r>
                        <a:rPr lang="en-US" sz="900" dirty="0"/>
                        <a:t>8</a:t>
                      </a:r>
                    </a:p>
                  </a:txBody>
                  <a:tcPr/>
                </a:tc>
                <a:tc>
                  <a:txBody>
                    <a:bodyPr/>
                    <a:lstStyle/>
                    <a:p>
                      <a:r>
                        <a:rPr lang="en-US" sz="900" dirty="0"/>
                        <a:t>13</a:t>
                      </a:r>
                    </a:p>
                  </a:txBody>
                  <a:tcPr/>
                </a:tc>
                <a:extLst>
                  <a:ext uri="{0D108BD9-81ED-4DB2-BD59-A6C34878D82A}">
                    <a16:rowId xmlns:a16="http://schemas.microsoft.com/office/drawing/2014/main" val="670962807"/>
                  </a:ext>
                </a:extLst>
              </a:tr>
              <a:tr h="199927">
                <a:tc>
                  <a:txBody>
                    <a:bodyPr/>
                    <a:lstStyle/>
                    <a:p>
                      <a:r>
                        <a:rPr lang="en-US" sz="900" dirty="0"/>
                        <a:t>15</a:t>
                      </a:r>
                    </a:p>
                  </a:txBody>
                  <a:tcPr/>
                </a:tc>
                <a:tc>
                  <a:txBody>
                    <a:bodyPr/>
                    <a:lstStyle/>
                    <a:p>
                      <a:r>
                        <a:rPr lang="en-US" sz="900" dirty="0"/>
                        <a:t>17</a:t>
                      </a:r>
                    </a:p>
                  </a:txBody>
                  <a:tcPr/>
                </a:tc>
                <a:tc>
                  <a:txBody>
                    <a:bodyPr/>
                    <a:lstStyle/>
                    <a:p>
                      <a:r>
                        <a:rPr lang="en-US" sz="900" dirty="0"/>
                        <a:t>18</a:t>
                      </a:r>
                    </a:p>
                  </a:txBody>
                  <a:tcPr/>
                </a:tc>
                <a:tc>
                  <a:txBody>
                    <a:bodyPr/>
                    <a:lstStyle/>
                    <a:p>
                      <a:r>
                        <a:rPr lang="en-US" sz="900" dirty="0"/>
                        <a:t>12</a:t>
                      </a:r>
                    </a:p>
                  </a:txBody>
                  <a:tcPr/>
                </a:tc>
                <a:tc>
                  <a:txBody>
                    <a:bodyPr/>
                    <a:lstStyle/>
                    <a:p>
                      <a:r>
                        <a:rPr lang="en-US" sz="900" dirty="0"/>
                        <a:t>20</a:t>
                      </a:r>
                    </a:p>
                  </a:txBody>
                  <a:tcPr/>
                </a:tc>
                <a:extLst>
                  <a:ext uri="{0D108BD9-81ED-4DB2-BD59-A6C34878D82A}">
                    <a16:rowId xmlns:a16="http://schemas.microsoft.com/office/drawing/2014/main" val="3622606253"/>
                  </a:ext>
                </a:extLst>
              </a:tr>
            </a:tbl>
          </a:graphicData>
        </a:graphic>
      </p:graphicFrame>
      <p:pic>
        <p:nvPicPr>
          <p:cNvPr id="26" name="Picture 25">
            <a:extLst>
              <a:ext uri="{FF2B5EF4-FFF2-40B4-BE49-F238E27FC236}">
                <a16:creationId xmlns:a16="http://schemas.microsoft.com/office/drawing/2014/main" id="{488D834F-ECFD-0929-FB55-C13AE8EBFC9A}"/>
              </a:ext>
            </a:extLst>
          </p:cNvPr>
          <p:cNvPicPr>
            <a:picLocks noChangeAspect="1"/>
          </p:cNvPicPr>
          <p:nvPr/>
        </p:nvPicPr>
        <p:blipFill>
          <a:blip r:embed="rId2"/>
          <a:stretch>
            <a:fillRect/>
          </a:stretch>
        </p:blipFill>
        <p:spPr>
          <a:xfrm>
            <a:off x="7700954" y="2360152"/>
            <a:ext cx="2238375" cy="1314450"/>
          </a:xfrm>
          <a:prstGeom prst="rect">
            <a:avLst/>
          </a:prstGeom>
        </p:spPr>
      </p:pic>
      <p:pic>
        <p:nvPicPr>
          <p:cNvPr id="28" name="Picture 27">
            <a:extLst>
              <a:ext uri="{FF2B5EF4-FFF2-40B4-BE49-F238E27FC236}">
                <a16:creationId xmlns:a16="http://schemas.microsoft.com/office/drawing/2014/main" id="{EFDF923E-4C58-8566-5689-779618FCBC0D}"/>
              </a:ext>
            </a:extLst>
          </p:cNvPr>
          <p:cNvPicPr>
            <a:picLocks noChangeAspect="1"/>
          </p:cNvPicPr>
          <p:nvPr/>
        </p:nvPicPr>
        <p:blipFill>
          <a:blip r:embed="rId3"/>
          <a:stretch>
            <a:fillRect/>
          </a:stretch>
        </p:blipFill>
        <p:spPr>
          <a:xfrm>
            <a:off x="9957257" y="2376523"/>
            <a:ext cx="2247900" cy="1314450"/>
          </a:xfrm>
          <a:prstGeom prst="rect">
            <a:avLst/>
          </a:prstGeom>
        </p:spPr>
      </p:pic>
      <p:graphicFrame>
        <p:nvGraphicFramePr>
          <p:cNvPr id="29" name="Table 11">
            <a:extLst>
              <a:ext uri="{FF2B5EF4-FFF2-40B4-BE49-F238E27FC236}">
                <a16:creationId xmlns:a16="http://schemas.microsoft.com/office/drawing/2014/main" id="{8148E42A-A885-6791-56CA-98D2E386982C}"/>
              </a:ext>
            </a:extLst>
          </p:cNvPr>
          <p:cNvGraphicFramePr>
            <a:graphicFrameLocks noGrp="1"/>
          </p:cNvGraphicFramePr>
          <p:nvPr>
            <p:extLst>
              <p:ext uri="{D42A27DB-BD31-4B8C-83A1-F6EECF244321}">
                <p14:modId xmlns:p14="http://schemas.microsoft.com/office/powerpoint/2010/main" val="2413483546"/>
              </p:ext>
            </p:extLst>
          </p:nvPr>
        </p:nvGraphicFramePr>
        <p:xfrm>
          <a:off x="10120489" y="4083256"/>
          <a:ext cx="1921435" cy="1143000"/>
        </p:xfrm>
        <a:graphic>
          <a:graphicData uri="http://schemas.openxmlformats.org/drawingml/2006/table">
            <a:tbl>
              <a:tblPr firstRow="1" bandRow="1">
                <a:tableStyleId>{5940675A-B579-460E-94D1-54222C63F5DA}</a:tableStyleId>
              </a:tblPr>
              <a:tblGrid>
                <a:gridCol w="384287">
                  <a:extLst>
                    <a:ext uri="{9D8B030D-6E8A-4147-A177-3AD203B41FA5}">
                      <a16:colId xmlns:a16="http://schemas.microsoft.com/office/drawing/2014/main" val="2235616279"/>
                    </a:ext>
                  </a:extLst>
                </a:gridCol>
                <a:gridCol w="384287">
                  <a:extLst>
                    <a:ext uri="{9D8B030D-6E8A-4147-A177-3AD203B41FA5}">
                      <a16:colId xmlns:a16="http://schemas.microsoft.com/office/drawing/2014/main" val="2293225536"/>
                    </a:ext>
                  </a:extLst>
                </a:gridCol>
                <a:gridCol w="384287">
                  <a:extLst>
                    <a:ext uri="{9D8B030D-6E8A-4147-A177-3AD203B41FA5}">
                      <a16:colId xmlns:a16="http://schemas.microsoft.com/office/drawing/2014/main" val="2814237957"/>
                    </a:ext>
                  </a:extLst>
                </a:gridCol>
                <a:gridCol w="384287">
                  <a:extLst>
                    <a:ext uri="{9D8B030D-6E8A-4147-A177-3AD203B41FA5}">
                      <a16:colId xmlns:a16="http://schemas.microsoft.com/office/drawing/2014/main" val="3260640539"/>
                    </a:ext>
                  </a:extLst>
                </a:gridCol>
                <a:gridCol w="384287">
                  <a:extLst>
                    <a:ext uri="{9D8B030D-6E8A-4147-A177-3AD203B41FA5}">
                      <a16:colId xmlns:a16="http://schemas.microsoft.com/office/drawing/2014/main" val="2650975967"/>
                    </a:ext>
                  </a:extLst>
                </a:gridCol>
              </a:tblGrid>
              <a:tr h="117470">
                <a:tc>
                  <a:txBody>
                    <a:bodyPr/>
                    <a:lstStyle/>
                    <a:p>
                      <a:r>
                        <a:rPr lang="en-US" sz="900" dirty="0"/>
                        <a:t>5</a:t>
                      </a:r>
                    </a:p>
                  </a:txBody>
                  <a:tcPr/>
                </a:tc>
                <a:tc>
                  <a:txBody>
                    <a:bodyPr/>
                    <a:lstStyle/>
                    <a:p>
                      <a:r>
                        <a:rPr lang="en-US" sz="900" dirty="0"/>
                        <a:t>0</a:t>
                      </a:r>
                    </a:p>
                  </a:txBody>
                  <a:tcPr/>
                </a:tc>
                <a:tc>
                  <a:txBody>
                    <a:bodyPr/>
                    <a:lstStyle/>
                    <a:p>
                      <a:r>
                        <a:rPr lang="en-US" sz="900" dirty="0"/>
                        <a:t>5</a:t>
                      </a:r>
                    </a:p>
                  </a:txBody>
                  <a:tcPr/>
                </a:tc>
                <a:tc>
                  <a:txBody>
                    <a:bodyPr/>
                    <a:lstStyle/>
                    <a:p>
                      <a:r>
                        <a:rPr lang="en-US" sz="900" dirty="0"/>
                        <a:t>10</a:t>
                      </a:r>
                    </a:p>
                  </a:txBody>
                  <a:tcPr/>
                </a:tc>
                <a:tc>
                  <a:txBody>
                    <a:bodyPr/>
                    <a:lstStyle/>
                    <a:p>
                      <a:r>
                        <a:rPr lang="en-US" sz="900" dirty="0"/>
                        <a:t>8</a:t>
                      </a:r>
                    </a:p>
                  </a:txBody>
                  <a:tcPr/>
                </a:tc>
                <a:extLst>
                  <a:ext uri="{0D108BD9-81ED-4DB2-BD59-A6C34878D82A}">
                    <a16:rowId xmlns:a16="http://schemas.microsoft.com/office/drawing/2014/main" val="3703330487"/>
                  </a:ext>
                </a:extLst>
              </a:tr>
              <a:tr h="204244">
                <a:tc>
                  <a:txBody>
                    <a:bodyPr/>
                    <a:lstStyle/>
                    <a:p>
                      <a:r>
                        <a:rPr lang="en-US" sz="900" dirty="0"/>
                        <a:t>0</a:t>
                      </a:r>
                    </a:p>
                  </a:txBody>
                  <a:tcPr/>
                </a:tc>
                <a:tc>
                  <a:txBody>
                    <a:bodyPr/>
                    <a:lstStyle/>
                    <a:p>
                      <a:r>
                        <a:rPr lang="en-US" sz="900" dirty="0"/>
                        <a:t>6</a:t>
                      </a:r>
                    </a:p>
                  </a:txBody>
                  <a:tcPr/>
                </a:tc>
                <a:tc>
                  <a:txBody>
                    <a:bodyPr/>
                    <a:lstStyle/>
                    <a:p>
                      <a:r>
                        <a:rPr lang="en-US" sz="900" dirty="0"/>
                        <a:t>12</a:t>
                      </a:r>
                    </a:p>
                  </a:txBody>
                  <a:tcPr/>
                </a:tc>
                <a:tc>
                  <a:txBody>
                    <a:bodyPr/>
                    <a:lstStyle/>
                    <a:p>
                      <a:r>
                        <a:rPr lang="en-US" sz="900" dirty="0"/>
                        <a:t>0</a:t>
                      </a:r>
                    </a:p>
                  </a:txBody>
                  <a:tcPr/>
                </a:tc>
                <a:tc>
                  <a:txBody>
                    <a:bodyPr/>
                    <a:lstStyle/>
                    <a:p>
                      <a:r>
                        <a:rPr lang="en-US" sz="900" dirty="0"/>
                        <a:t>0</a:t>
                      </a:r>
                    </a:p>
                  </a:txBody>
                  <a:tcPr/>
                </a:tc>
                <a:extLst>
                  <a:ext uri="{0D108BD9-81ED-4DB2-BD59-A6C34878D82A}">
                    <a16:rowId xmlns:a16="http://schemas.microsoft.com/office/drawing/2014/main" val="2828737454"/>
                  </a:ext>
                </a:extLst>
              </a:tr>
              <a:tr h="204244">
                <a:tc>
                  <a:txBody>
                    <a:bodyPr/>
                    <a:lstStyle/>
                    <a:p>
                      <a:r>
                        <a:rPr lang="en-US" sz="900" dirty="0"/>
                        <a:t>11</a:t>
                      </a:r>
                    </a:p>
                  </a:txBody>
                  <a:tcPr/>
                </a:tc>
                <a:tc>
                  <a:txBody>
                    <a:bodyPr/>
                    <a:lstStyle/>
                    <a:p>
                      <a:r>
                        <a:rPr lang="en-US" sz="900" dirty="0"/>
                        <a:t>8</a:t>
                      </a:r>
                    </a:p>
                  </a:txBody>
                  <a:tcPr/>
                </a:tc>
                <a:tc>
                  <a:txBody>
                    <a:bodyPr/>
                    <a:lstStyle/>
                    <a:p>
                      <a:r>
                        <a:rPr lang="en-US" sz="900" dirty="0"/>
                        <a:t>0</a:t>
                      </a:r>
                    </a:p>
                  </a:txBody>
                  <a:tcPr/>
                </a:tc>
                <a:tc>
                  <a:txBody>
                    <a:bodyPr/>
                    <a:lstStyle/>
                    <a:p>
                      <a:r>
                        <a:rPr lang="en-US" sz="900" dirty="0"/>
                        <a:t>3</a:t>
                      </a:r>
                    </a:p>
                  </a:txBody>
                  <a:tcPr/>
                </a:tc>
                <a:tc>
                  <a:txBody>
                    <a:bodyPr/>
                    <a:lstStyle/>
                    <a:p>
                      <a:r>
                        <a:rPr lang="en-US" sz="900" dirty="0"/>
                        <a:t>0</a:t>
                      </a:r>
                    </a:p>
                  </a:txBody>
                  <a:tcPr/>
                </a:tc>
                <a:extLst>
                  <a:ext uri="{0D108BD9-81ED-4DB2-BD59-A6C34878D82A}">
                    <a16:rowId xmlns:a16="http://schemas.microsoft.com/office/drawing/2014/main" val="447724197"/>
                  </a:ext>
                </a:extLst>
              </a:tr>
              <a:tr h="204244">
                <a:tc>
                  <a:txBody>
                    <a:bodyPr/>
                    <a:lstStyle/>
                    <a:p>
                      <a:r>
                        <a:rPr lang="en-US" sz="900" dirty="0"/>
                        <a:t>0</a:t>
                      </a:r>
                    </a:p>
                  </a:txBody>
                  <a:tcPr/>
                </a:tc>
                <a:tc>
                  <a:txBody>
                    <a:bodyPr/>
                    <a:lstStyle/>
                    <a:p>
                      <a:r>
                        <a:rPr lang="en-US" sz="900" dirty="0"/>
                        <a:t>6</a:t>
                      </a:r>
                    </a:p>
                  </a:txBody>
                  <a:tcPr/>
                </a:tc>
                <a:tc>
                  <a:txBody>
                    <a:bodyPr/>
                    <a:lstStyle/>
                    <a:p>
                      <a:r>
                        <a:rPr lang="en-US" sz="900" dirty="0"/>
                        <a:t>1</a:t>
                      </a:r>
                    </a:p>
                  </a:txBody>
                  <a:tcPr/>
                </a:tc>
                <a:tc>
                  <a:txBody>
                    <a:bodyPr/>
                    <a:lstStyle/>
                    <a:p>
                      <a:r>
                        <a:rPr lang="en-US" sz="900" dirty="0"/>
                        <a:t>2</a:t>
                      </a:r>
                    </a:p>
                  </a:txBody>
                  <a:tcPr/>
                </a:tc>
                <a:tc>
                  <a:txBody>
                    <a:bodyPr/>
                    <a:lstStyle/>
                    <a:p>
                      <a:r>
                        <a:rPr lang="en-US" sz="900" dirty="0"/>
                        <a:t>4</a:t>
                      </a:r>
                    </a:p>
                  </a:txBody>
                  <a:tcPr/>
                </a:tc>
                <a:extLst>
                  <a:ext uri="{0D108BD9-81ED-4DB2-BD59-A6C34878D82A}">
                    <a16:rowId xmlns:a16="http://schemas.microsoft.com/office/drawing/2014/main" val="3572838194"/>
                  </a:ext>
                </a:extLst>
              </a:tr>
              <a:tr h="204244">
                <a:tc>
                  <a:txBody>
                    <a:bodyPr/>
                    <a:lstStyle/>
                    <a:p>
                      <a:r>
                        <a:rPr lang="en-US" sz="900" dirty="0"/>
                        <a:t>3</a:t>
                      </a:r>
                    </a:p>
                  </a:txBody>
                  <a:tcPr/>
                </a:tc>
                <a:tc>
                  <a:txBody>
                    <a:bodyPr/>
                    <a:lstStyle/>
                    <a:p>
                      <a:r>
                        <a:rPr lang="en-US" sz="900" dirty="0"/>
                        <a:t>5</a:t>
                      </a:r>
                    </a:p>
                  </a:txBody>
                  <a:tcPr/>
                </a:tc>
                <a:tc>
                  <a:txBody>
                    <a:bodyPr/>
                    <a:lstStyle/>
                    <a:p>
                      <a:r>
                        <a:rPr lang="en-US" sz="900" dirty="0"/>
                        <a:t>3</a:t>
                      </a:r>
                    </a:p>
                  </a:txBody>
                  <a:tcPr/>
                </a:tc>
                <a:tc>
                  <a:txBody>
                    <a:bodyPr/>
                    <a:lstStyle/>
                    <a:p>
                      <a:r>
                        <a:rPr lang="en-US" sz="900" dirty="0"/>
                        <a:t>0</a:t>
                      </a:r>
                    </a:p>
                  </a:txBody>
                  <a:tcPr/>
                </a:tc>
                <a:tc>
                  <a:txBody>
                    <a:bodyPr/>
                    <a:lstStyle/>
                    <a:p>
                      <a:r>
                        <a:rPr lang="en-US" sz="900" dirty="0"/>
                        <a:t>5</a:t>
                      </a:r>
                    </a:p>
                  </a:txBody>
                  <a:tcPr/>
                </a:tc>
                <a:extLst>
                  <a:ext uri="{0D108BD9-81ED-4DB2-BD59-A6C34878D82A}">
                    <a16:rowId xmlns:a16="http://schemas.microsoft.com/office/drawing/2014/main" val="1520298085"/>
                  </a:ext>
                </a:extLst>
              </a:tr>
            </a:tbl>
          </a:graphicData>
        </a:graphic>
      </p:graphicFrame>
      <p:pic>
        <p:nvPicPr>
          <p:cNvPr id="31" name="Picture 30">
            <a:extLst>
              <a:ext uri="{FF2B5EF4-FFF2-40B4-BE49-F238E27FC236}">
                <a16:creationId xmlns:a16="http://schemas.microsoft.com/office/drawing/2014/main" id="{AE477F45-473F-5716-7002-2DB4953DC9FE}"/>
              </a:ext>
            </a:extLst>
          </p:cNvPr>
          <p:cNvPicPr>
            <a:picLocks noChangeAspect="1"/>
          </p:cNvPicPr>
          <p:nvPr/>
        </p:nvPicPr>
        <p:blipFill>
          <a:blip r:embed="rId4"/>
          <a:stretch>
            <a:fillRect/>
          </a:stretch>
        </p:blipFill>
        <p:spPr>
          <a:xfrm>
            <a:off x="7691429" y="3921926"/>
            <a:ext cx="2247900" cy="1400175"/>
          </a:xfrm>
          <a:prstGeom prst="rect">
            <a:avLst/>
          </a:prstGeom>
        </p:spPr>
      </p:pic>
      <p:sp>
        <p:nvSpPr>
          <p:cNvPr id="32" name="TextBox 31">
            <a:extLst>
              <a:ext uri="{FF2B5EF4-FFF2-40B4-BE49-F238E27FC236}">
                <a16:creationId xmlns:a16="http://schemas.microsoft.com/office/drawing/2014/main" id="{2CB0A561-5595-8719-4BED-20A01FD5DEC9}"/>
              </a:ext>
            </a:extLst>
          </p:cNvPr>
          <p:cNvSpPr txBox="1"/>
          <p:nvPr/>
        </p:nvSpPr>
        <p:spPr>
          <a:xfrm>
            <a:off x="6097494" y="4159984"/>
            <a:ext cx="3917576" cy="923330"/>
          </a:xfrm>
          <a:prstGeom prst="rect">
            <a:avLst/>
          </a:prstGeom>
          <a:noFill/>
        </p:spPr>
        <p:txBody>
          <a:bodyPr wrap="square" rtlCol="0">
            <a:spAutoFit/>
          </a:bodyPr>
          <a:lstStyle/>
          <a:p>
            <a:r>
              <a:rPr lang="en-US" b="1" dirty="0"/>
              <a:t>Solution set </a:t>
            </a:r>
          </a:p>
          <a:p>
            <a:r>
              <a:rPr lang="en-US" dirty="0"/>
              <a:t>{8,12,4,6,12}</a:t>
            </a:r>
          </a:p>
          <a:p>
            <a:r>
              <a:rPr lang="en-US" dirty="0"/>
              <a:t>{B,E,C,A,D}</a:t>
            </a:r>
          </a:p>
        </p:txBody>
      </p:sp>
      <p:sp>
        <p:nvSpPr>
          <p:cNvPr id="34" name="Arrow: Right 33">
            <a:extLst>
              <a:ext uri="{FF2B5EF4-FFF2-40B4-BE49-F238E27FC236}">
                <a16:creationId xmlns:a16="http://schemas.microsoft.com/office/drawing/2014/main" id="{BB2D4062-0658-3882-000D-1CF22ED0001A}"/>
              </a:ext>
            </a:extLst>
          </p:cNvPr>
          <p:cNvSpPr/>
          <p:nvPr/>
        </p:nvSpPr>
        <p:spPr>
          <a:xfrm>
            <a:off x="7357035" y="2801127"/>
            <a:ext cx="442259" cy="412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89AB1D0C-9A1A-6C2B-F4D9-13E0AF7C2185}"/>
              </a:ext>
            </a:extLst>
          </p:cNvPr>
          <p:cNvSpPr/>
          <p:nvPr/>
        </p:nvSpPr>
        <p:spPr>
          <a:xfrm>
            <a:off x="9768998" y="2856549"/>
            <a:ext cx="271473" cy="412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C1887619-99F0-8ADF-8081-1838B509BA80}"/>
              </a:ext>
            </a:extLst>
          </p:cNvPr>
          <p:cNvSpPr/>
          <p:nvPr/>
        </p:nvSpPr>
        <p:spPr>
          <a:xfrm>
            <a:off x="10739718" y="3605248"/>
            <a:ext cx="493058" cy="478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 37">
            <a:extLst>
              <a:ext uri="{FF2B5EF4-FFF2-40B4-BE49-F238E27FC236}">
                <a16:creationId xmlns:a16="http://schemas.microsoft.com/office/drawing/2014/main" id="{1B4CF870-6D33-D49C-9C32-FDBF3720E781}"/>
              </a:ext>
            </a:extLst>
          </p:cNvPr>
          <p:cNvSpPr/>
          <p:nvPr/>
        </p:nvSpPr>
        <p:spPr>
          <a:xfrm>
            <a:off x="9768998" y="4430123"/>
            <a:ext cx="351491" cy="4123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Left 38">
            <a:extLst>
              <a:ext uri="{FF2B5EF4-FFF2-40B4-BE49-F238E27FC236}">
                <a16:creationId xmlns:a16="http://schemas.microsoft.com/office/drawing/2014/main" id="{CFBC7FCD-B11A-BD24-D0DC-6D71940200CB}"/>
              </a:ext>
            </a:extLst>
          </p:cNvPr>
          <p:cNvSpPr/>
          <p:nvPr/>
        </p:nvSpPr>
        <p:spPr>
          <a:xfrm>
            <a:off x="7496072" y="4413752"/>
            <a:ext cx="351491" cy="4123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8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6">
            <a:extLst>
              <a:ext uri="{FF2B5EF4-FFF2-40B4-BE49-F238E27FC236}">
                <a16:creationId xmlns:a16="http://schemas.microsoft.com/office/drawing/2014/main" id="{DC5CD17A-D181-49BE-7830-856459436412}"/>
              </a:ext>
            </a:extLst>
          </p:cNvPr>
          <p:cNvSpPr>
            <a:spLocks noGrp="1"/>
          </p:cNvSpPr>
          <p:nvPr>
            <p:ph type="ftr" sz="quarter" idx="11"/>
          </p:nvPr>
        </p:nvSpPr>
        <p:spPr>
          <a:xfrm>
            <a:off x="151002" y="6388217"/>
            <a:ext cx="3860800" cy="365125"/>
          </a:xfrm>
        </p:spPr>
        <p:txBody>
          <a:bodyPr/>
          <a:lstStyle/>
          <a:p>
            <a:pPr algn="l"/>
            <a:r>
              <a:rPr lang="en-US" dirty="0"/>
              <a:t>3</a:t>
            </a:r>
          </a:p>
        </p:txBody>
      </p:sp>
      <p:sp>
        <p:nvSpPr>
          <p:cNvPr id="2" name="Content Placeholder 7">
            <a:extLst>
              <a:ext uri="{FF2B5EF4-FFF2-40B4-BE49-F238E27FC236}">
                <a16:creationId xmlns:a16="http://schemas.microsoft.com/office/drawing/2014/main" id="{8F6393BC-B119-9407-A6DE-8A4591E7D859}"/>
              </a:ext>
            </a:extLst>
          </p:cNvPr>
          <p:cNvSpPr txBox="1">
            <a:spLocks/>
          </p:cNvSpPr>
          <p:nvPr/>
        </p:nvSpPr>
        <p:spPr>
          <a:xfrm>
            <a:off x="406400" y="152400"/>
            <a:ext cx="8432800" cy="1143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dirty="0">
                <a:solidFill>
                  <a:schemeClr val="tx1"/>
                </a:solidFill>
              </a:rPr>
              <a:t>Stable marriage problem</a:t>
            </a:r>
          </a:p>
        </p:txBody>
      </p:sp>
      <p:sp>
        <p:nvSpPr>
          <p:cNvPr id="3" name="Content Placeholder 6">
            <a:extLst>
              <a:ext uri="{FF2B5EF4-FFF2-40B4-BE49-F238E27FC236}">
                <a16:creationId xmlns:a16="http://schemas.microsoft.com/office/drawing/2014/main" id="{642696F7-E99B-2348-18DA-A5AA8A186B6F}"/>
              </a:ext>
            </a:extLst>
          </p:cNvPr>
          <p:cNvSpPr txBox="1">
            <a:spLocks/>
          </p:cNvSpPr>
          <p:nvPr/>
        </p:nvSpPr>
        <p:spPr>
          <a:xfrm>
            <a:off x="406400" y="1971633"/>
            <a:ext cx="109728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1800" kern="1200">
                <a:solidFill>
                  <a:schemeClr val="tx1"/>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l">
              <a:buFont typeface="Arial" pitchFamily="34" charset="0"/>
              <a:buChar char="•"/>
            </a:pPr>
            <a:r>
              <a:rPr lang="en-IN" dirty="0"/>
              <a:t>N men and N women are matched with each such that they are matched with their most preferred counterpart.</a:t>
            </a:r>
          </a:p>
          <a:p>
            <a:pPr algn="l">
              <a:buFont typeface="Arial" pitchFamily="34" charset="0"/>
              <a:buChar char="•"/>
            </a:pPr>
            <a:r>
              <a:rPr lang="en-IN" dirty="0"/>
              <a:t>Problem is defined as 2n * n matrix </a:t>
            </a:r>
          </a:p>
          <a:p>
            <a:pPr algn="l">
              <a:buFont typeface="Arial" pitchFamily="34" charset="0"/>
              <a:buChar char="•"/>
            </a:pPr>
            <a:r>
              <a:rPr lang="en-IN" dirty="0"/>
              <a:t>Each column of the matrix represent number of man or women</a:t>
            </a:r>
          </a:p>
          <a:p>
            <a:pPr algn="l">
              <a:buFont typeface="Arial" pitchFamily="34" charset="0"/>
              <a:buChar char="•"/>
            </a:pPr>
            <a:r>
              <a:rPr lang="en-IN" dirty="0"/>
              <a:t>Rows </a:t>
            </a:r>
            <a:r>
              <a:rPr lang="en-IN" dirty="0" err="1"/>
              <a:t>i</a:t>
            </a:r>
            <a:r>
              <a:rPr lang="en-IN" dirty="0"/>
              <a:t>-&gt;n will contain preference given by n man</a:t>
            </a:r>
          </a:p>
          <a:p>
            <a:pPr algn="l">
              <a:buFont typeface="Arial" pitchFamily="34" charset="0"/>
              <a:buChar char="•"/>
            </a:pPr>
            <a:r>
              <a:rPr lang="en-IN" dirty="0"/>
              <a:t>Rows (n+1) to 2n will contain preference given by n women</a:t>
            </a:r>
          </a:p>
          <a:p>
            <a:pPr algn="l">
              <a:buFont typeface="Arial" pitchFamily="34" charset="0"/>
              <a:buChar char="•"/>
            </a:pPr>
            <a:r>
              <a:rPr lang="en-IN" b="1" dirty="0">
                <a:latin typeface="urw-din"/>
              </a:rPr>
              <a:t>Gale–Shapley </a:t>
            </a:r>
            <a:r>
              <a:rPr lang="en-IN" dirty="0">
                <a:latin typeface="urw-din"/>
              </a:rPr>
              <a:t>algorithm</a:t>
            </a:r>
            <a:r>
              <a:rPr lang="en-IN" dirty="0">
                <a:solidFill>
                  <a:srgbClr val="FFFFFF"/>
                </a:solidFill>
                <a:latin typeface="urw-din"/>
              </a:rPr>
              <a:t> </a:t>
            </a:r>
            <a:r>
              <a:rPr lang="en-IN" dirty="0">
                <a:latin typeface="urw-din"/>
              </a:rPr>
              <a:t>is used to solve the problem</a:t>
            </a:r>
            <a:r>
              <a:rPr lang="en-IN" b="1" dirty="0">
                <a:solidFill>
                  <a:srgbClr val="FFFFFF"/>
                </a:solidFill>
                <a:latin typeface="urw-din"/>
              </a:rPr>
              <a:t>–Shapley algorithm</a:t>
            </a:r>
            <a:endParaRPr lang="en-IN" dirty="0"/>
          </a:p>
        </p:txBody>
      </p:sp>
    </p:spTree>
    <p:extLst>
      <p:ext uri="{BB962C8B-B14F-4D97-AF65-F5344CB8AC3E}">
        <p14:creationId xmlns:p14="http://schemas.microsoft.com/office/powerpoint/2010/main" val="335475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20733A-2030-3083-3C11-9C614FA96238}"/>
              </a:ext>
            </a:extLst>
          </p:cNvPr>
          <p:cNvSpPr>
            <a:spLocks noGrp="1"/>
          </p:cNvSpPr>
          <p:nvPr>
            <p:ph type="ftr" sz="quarter" idx="11"/>
          </p:nvPr>
        </p:nvSpPr>
        <p:spPr/>
        <p:txBody>
          <a:bodyPr/>
          <a:lstStyle/>
          <a:p>
            <a:endParaRPr lang="en-US"/>
          </a:p>
        </p:txBody>
      </p:sp>
      <p:sp>
        <p:nvSpPr>
          <p:cNvPr id="5" name="Content Placeholder 1">
            <a:extLst>
              <a:ext uri="{FF2B5EF4-FFF2-40B4-BE49-F238E27FC236}">
                <a16:creationId xmlns:a16="http://schemas.microsoft.com/office/drawing/2014/main" id="{0B4881AD-D926-CAB4-E6F3-4C9B54E1AC3B}"/>
              </a:ext>
            </a:extLst>
          </p:cNvPr>
          <p:cNvSpPr txBox="1">
            <a:spLocks/>
          </p:cNvSpPr>
          <p:nvPr/>
        </p:nvSpPr>
        <p:spPr>
          <a:xfrm>
            <a:off x="324022" y="1724498"/>
            <a:ext cx="10972800" cy="4525963"/>
          </a:xfrm>
          <a:prstGeom prst="rect">
            <a:avLst/>
          </a:prstGeom>
        </p:spPr>
        <p:txBody>
          <a:bodyPr vert="horz" lIns="91440" tIns="45720" rIns="91440" bIns="45720" rtlCol="0">
            <a:normAutofit fontScale="92500"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t>while</a:t>
            </a:r>
            <a:r>
              <a:rPr lang="en-IN" dirty="0"/>
              <a:t> there exist a free man m who still has a woman w to propose to </a:t>
            </a:r>
          </a:p>
          <a:p>
            <a:r>
              <a:rPr lang="en-IN" dirty="0"/>
              <a:t>{</a:t>
            </a:r>
          </a:p>
          <a:p>
            <a:r>
              <a:rPr lang="en-IN" dirty="0"/>
              <a:t>    w = m's highest ranked such woman to whom he has not yet proposed</a:t>
            </a:r>
          </a:p>
          <a:p>
            <a:r>
              <a:rPr lang="en-IN" b="1" dirty="0"/>
              <a:t>    if </a:t>
            </a:r>
            <a:r>
              <a:rPr lang="en-IN" dirty="0"/>
              <a:t>w is free</a:t>
            </a:r>
          </a:p>
          <a:p>
            <a:r>
              <a:rPr lang="en-IN" dirty="0"/>
              <a:t>       (m, w) become engaged</a:t>
            </a:r>
          </a:p>
          <a:p>
            <a:r>
              <a:rPr lang="en-IN" dirty="0"/>
              <a:t>    </a:t>
            </a:r>
            <a:r>
              <a:rPr lang="en-IN" b="1" dirty="0"/>
              <a:t>else</a:t>
            </a:r>
            <a:r>
              <a:rPr lang="en-IN" dirty="0"/>
              <a:t> some pair (m', w) already exists</a:t>
            </a:r>
          </a:p>
          <a:p>
            <a:r>
              <a:rPr lang="en-IN" dirty="0"/>
              <a:t>       if w prefers m to m'</a:t>
            </a:r>
          </a:p>
          <a:p>
            <a:r>
              <a:rPr lang="en-IN" dirty="0"/>
              <a:t>          (m, w) become engaged</a:t>
            </a:r>
          </a:p>
          <a:p>
            <a:r>
              <a:rPr lang="en-IN" dirty="0"/>
              <a:t>           m' becomes free</a:t>
            </a:r>
          </a:p>
          <a:p>
            <a:r>
              <a:rPr lang="en-IN" b="1" dirty="0"/>
              <a:t>       else</a:t>
            </a:r>
          </a:p>
          <a:p>
            <a:r>
              <a:rPr lang="en-IN" dirty="0"/>
              <a:t>          (m', w) remain engaged    </a:t>
            </a:r>
          </a:p>
          <a:p>
            <a:r>
              <a:rPr lang="en-IN" dirty="0"/>
              <a:t>}</a:t>
            </a:r>
          </a:p>
        </p:txBody>
      </p:sp>
      <p:sp>
        <p:nvSpPr>
          <p:cNvPr id="6" name="Content Placeholder 2">
            <a:extLst>
              <a:ext uri="{FF2B5EF4-FFF2-40B4-BE49-F238E27FC236}">
                <a16:creationId xmlns:a16="http://schemas.microsoft.com/office/drawing/2014/main" id="{5B8F2DE8-D3D2-661F-FB78-2068B7D29D5E}"/>
              </a:ext>
            </a:extLst>
          </p:cNvPr>
          <p:cNvSpPr txBox="1">
            <a:spLocks/>
          </p:cNvSpPr>
          <p:nvPr/>
        </p:nvSpPr>
        <p:spPr>
          <a:xfrm>
            <a:off x="406400" y="53546"/>
            <a:ext cx="8432800" cy="1143000"/>
          </a:xfrm>
          <a:prstGeom prst="rect">
            <a:avLst/>
          </a:prstGeom>
        </p:spPr>
        <p:txBody>
          <a:bodyPr vert="horz" lIns="91440" tIns="45720" rIns="91440" bIns="45720" rtlCol="0" anchor="ctr" anchorCtr="0">
            <a:normAutofit/>
          </a:bodyPr>
          <a:lstStyle>
            <a:lvl1pPr marL="0" indent="-342900" algn="l" defTabSz="914400" rtl="0" eaLnBrk="1" latinLnBrk="0" hangingPunct="1">
              <a:lnSpc>
                <a:spcPts val="3600"/>
              </a:lnSpc>
              <a:spcBef>
                <a:spcPts val="0"/>
              </a:spcBef>
              <a:buFont typeface="Arial" pitchFamily="34" charset="0"/>
              <a:buNone/>
              <a:defRPr sz="3600" b="1" kern="1200" spc="-15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a:t>Gale - shapley algorithm</a:t>
            </a:r>
            <a:endParaRPr lang="en-IN" dirty="0"/>
          </a:p>
        </p:txBody>
      </p:sp>
      <p:graphicFrame>
        <p:nvGraphicFramePr>
          <p:cNvPr id="2" name="Table 6">
            <a:extLst>
              <a:ext uri="{FF2B5EF4-FFF2-40B4-BE49-F238E27FC236}">
                <a16:creationId xmlns:a16="http://schemas.microsoft.com/office/drawing/2014/main" id="{C198142F-77B8-8A11-6955-D7054CDDDBAB}"/>
              </a:ext>
            </a:extLst>
          </p:cNvPr>
          <p:cNvGraphicFramePr>
            <a:graphicFrameLocks noGrp="1"/>
          </p:cNvGraphicFramePr>
          <p:nvPr>
            <p:extLst>
              <p:ext uri="{D42A27DB-BD31-4B8C-83A1-F6EECF244321}">
                <p14:modId xmlns:p14="http://schemas.microsoft.com/office/powerpoint/2010/main" val="560144151"/>
              </p:ext>
            </p:extLst>
          </p:nvPr>
        </p:nvGraphicFramePr>
        <p:xfrm>
          <a:off x="7773771" y="4233974"/>
          <a:ext cx="3805882" cy="1483451"/>
        </p:xfrm>
        <a:graphic>
          <a:graphicData uri="http://schemas.openxmlformats.org/drawingml/2006/table">
            <a:tbl>
              <a:tblPr firstRow="1" bandRow="1">
                <a:tableStyleId>{5C22544A-7EE6-4342-B048-85BDC9FD1C3A}</a:tableStyleId>
              </a:tblPr>
              <a:tblGrid>
                <a:gridCol w="1902941">
                  <a:extLst>
                    <a:ext uri="{9D8B030D-6E8A-4147-A177-3AD203B41FA5}">
                      <a16:colId xmlns:a16="http://schemas.microsoft.com/office/drawing/2014/main" val="1539405543"/>
                    </a:ext>
                  </a:extLst>
                </a:gridCol>
                <a:gridCol w="1902941">
                  <a:extLst>
                    <a:ext uri="{9D8B030D-6E8A-4147-A177-3AD203B41FA5}">
                      <a16:colId xmlns:a16="http://schemas.microsoft.com/office/drawing/2014/main" val="928708515"/>
                    </a:ext>
                  </a:extLst>
                </a:gridCol>
              </a:tblGrid>
              <a:tr h="370931">
                <a:tc>
                  <a:txBody>
                    <a:bodyPr/>
                    <a:lstStyle/>
                    <a:p>
                      <a:r>
                        <a:rPr lang="en-IN" dirty="0"/>
                        <a:t>W1</a:t>
                      </a:r>
                    </a:p>
                  </a:txBody>
                  <a:tcPr/>
                </a:tc>
                <a:tc>
                  <a:txBody>
                    <a:bodyPr/>
                    <a:lstStyle/>
                    <a:p>
                      <a:r>
                        <a:rPr lang="en-IN" dirty="0"/>
                        <a:t>W2</a:t>
                      </a:r>
                    </a:p>
                  </a:txBody>
                  <a:tcPr/>
                </a:tc>
                <a:extLst>
                  <a:ext uri="{0D108BD9-81ED-4DB2-BD59-A6C34878D82A}">
                    <a16:rowId xmlns:a16="http://schemas.microsoft.com/office/drawing/2014/main" val="1068947331"/>
                  </a:ext>
                </a:extLst>
              </a:tr>
              <a:tr h="370840">
                <a:tc>
                  <a:txBody>
                    <a:bodyPr/>
                    <a:lstStyle/>
                    <a:p>
                      <a:r>
                        <a:rPr lang="en-IN" dirty="0"/>
                        <a:t>W2</a:t>
                      </a:r>
                    </a:p>
                  </a:txBody>
                  <a:tcPr/>
                </a:tc>
                <a:tc>
                  <a:txBody>
                    <a:bodyPr/>
                    <a:lstStyle/>
                    <a:p>
                      <a:r>
                        <a:rPr lang="en-IN" dirty="0"/>
                        <a:t>W1</a:t>
                      </a:r>
                    </a:p>
                  </a:txBody>
                  <a:tcPr/>
                </a:tc>
                <a:extLst>
                  <a:ext uri="{0D108BD9-81ED-4DB2-BD59-A6C34878D82A}">
                    <a16:rowId xmlns:a16="http://schemas.microsoft.com/office/drawing/2014/main" val="692805715"/>
                  </a:ext>
                </a:extLst>
              </a:tr>
              <a:tr h="370840">
                <a:tc>
                  <a:txBody>
                    <a:bodyPr/>
                    <a:lstStyle/>
                    <a:p>
                      <a:r>
                        <a:rPr lang="en-IN" dirty="0"/>
                        <a:t>M1</a:t>
                      </a:r>
                    </a:p>
                  </a:txBody>
                  <a:tcPr/>
                </a:tc>
                <a:tc>
                  <a:txBody>
                    <a:bodyPr/>
                    <a:lstStyle/>
                    <a:p>
                      <a:r>
                        <a:rPr lang="en-IN" dirty="0"/>
                        <a:t>M2</a:t>
                      </a:r>
                    </a:p>
                  </a:txBody>
                  <a:tcPr/>
                </a:tc>
                <a:extLst>
                  <a:ext uri="{0D108BD9-81ED-4DB2-BD59-A6C34878D82A}">
                    <a16:rowId xmlns:a16="http://schemas.microsoft.com/office/drawing/2014/main" val="587069939"/>
                  </a:ext>
                </a:extLst>
              </a:tr>
              <a:tr h="370840">
                <a:tc>
                  <a:txBody>
                    <a:bodyPr/>
                    <a:lstStyle/>
                    <a:p>
                      <a:r>
                        <a:rPr lang="en-IN" dirty="0"/>
                        <a:t>M1</a:t>
                      </a:r>
                    </a:p>
                  </a:txBody>
                  <a:tcPr/>
                </a:tc>
                <a:tc>
                  <a:txBody>
                    <a:bodyPr/>
                    <a:lstStyle/>
                    <a:p>
                      <a:r>
                        <a:rPr lang="en-IN" dirty="0"/>
                        <a:t>M2</a:t>
                      </a:r>
                    </a:p>
                  </a:txBody>
                  <a:tcPr/>
                </a:tc>
                <a:extLst>
                  <a:ext uri="{0D108BD9-81ED-4DB2-BD59-A6C34878D82A}">
                    <a16:rowId xmlns:a16="http://schemas.microsoft.com/office/drawing/2014/main" val="3379725884"/>
                  </a:ext>
                </a:extLst>
              </a:tr>
            </a:tbl>
          </a:graphicData>
        </a:graphic>
      </p:graphicFrame>
      <p:sp>
        <p:nvSpPr>
          <p:cNvPr id="3" name="TextBox 2">
            <a:extLst>
              <a:ext uri="{FF2B5EF4-FFF2-40B4-BE49-F238E27FC236}">
                <a16:creationId xmlns:a16="http://schemas.microsoft.com/office/drawing/2014/main" id="{B4C9EC04-DEF8-A2D8-6FBC-9B1ADBC8962B}"/>
              </a:ext>
            </a:extLst>
          </p:cNvPr>
          <p:cNvSpPr txBox="1"/>
          <p:nvPr/>
        </p:nvSpPr>
        <p:spPr>
          <a:xfrm>
            <a:off x="8299620" y="3864642"/>
            <a:ext cx="3130379" cy="369332"/>
          </a:xfrm>
          <a:prstGeom prst="rect">
            <a:avLst/>
          </a:prstGeom>
          <a:noFill/>
        </p:spPr>
        <p:txBody>
          <a:bodyPr wrap="square" rtlCol="0">
            <a:spAutoFit/>
          </a:bodyPr>
          <a:lstStyle/>
          <a:p>
            <a:r>
              <a:rPr lang="en-IN" dirty="0"/>
              <a:t>Problem Representation</a:t>
            </a:r>
          </a:p>
        </p:txBody>
      </p:sp>
    </p:spTree>
    <p:extLst>
      <p:ext uri="{BB962C8B-B14F-4D97-AF65-F5344CB8AC3E}">
        <p14:creationId xmlns:p14="http://schemas.microsoft.com/office/powerpoint/2010/main" val="33477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084463-274F-6845-DF56-6015D1F46186}"/>
              </a:ext>
            </a:extLst>
          </p:cNvPr>
          <p:cNvSpPr txBox="1"/>
          <p:nvPr/>
        </p:nvSpPr>
        <p:spPr>
          <a:xfrm>
            <a:off x="1101261" y="2944042"/>
            <a:ext cx="10364598" cy="1754326"/>
          </a:xfrm>
          <a:prstGeom prst="rect">
            <a:avLst/>
          </a:prstGeom>
          <a:noFill/>
        </p:spPr>
        <p:txBody>
          <a:bodyPr wrap="square" rtlCol="0">
            <a:spAutoFit/>
          </a:bodyPr>
          <a:lstStyle/>
          <a:p>
            <a:pPr algn="ctr"/>
            <a:r>
              <a:rPr lang="en-US" altLang="en-US" sz="5400" b="1" dirty="0"/>
              <a:t>Compatible Pair Problem using graph algorithm</a:t>
            </a:r>
            <a:endParaRPr lang="en-US" sz="5400" b="1" dirty="0"/>
          </a:p>
        </p:txBody>
      </p:sp>
    </p:spTree>
    <p:extLst>
      <p:ext uri="{BB962C8B-B14F-4D97-AF65-F5344CB8AC3E}">
        <p14:creationId xmlns:p14="http://schemas.microsoft.com/office/powerpoint/2010/main" val="282331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327D00-C927-16BF-969A-3F822FA1FFE5}"/>
              </a:ext>
            </a:extLst>
          </p:cNvPr>
          <p:cNvSpPr txBox="1"/>
          <p:nvPr/>
        </p:nvSpPr>
        <p:spPr>
          <a:xfrm>
            <a:off x="211822" y="545176"/>
            <a:ext cx="6902042" cy="707886"/>
          </a:xfrm>
          <a:prstGeom prst="rect">
            <a:avLst/>
          </a:prstGeom>
          <a:noFill/>
        </p:spPr>
        <p:txBody>
          <a:bodyPr wrap="square">
            <a:spAutoFit/>
          </a:bodyPr>
          <a:lstStyle/>
          <a:p>
            <a:r>
              <a:rPr lang="en-US" sz="4000" b="1" dirty="0">
                <a:latin typeface="Bahnschrift" panose="020B0502040204020203" pitchFamily="34" charset="0"/>
              </a:rPr>
              <a:t>Assumptions and Notations</a:t>
            </a:r>
          </a:p>
        </p:txBody>
      </p:sp>
      <p:sp>
        <p:nvSpPr>
          <p:cNvPr id="6" name="TextBox 5">
            <a:extLst>
              <a:ext uri="{FF2B5EF4-FFF2-40B4-BE49-F238E27FC236}">
                <a16:creationId xmlns:a16="http://schemas.microsoft.com/office/drawing/2014/main" id="{2D9EDA9A-D202-044A-D57C-3F6F122D861E}"/>
              </a:ext>
            </a:extLst>
          </p:cNvPr>
          <p:cNvSpPr txBox="1"/>
          <p:nvPr/>
        </p:nvSpPr>
        <p:spPr>
          <a:xfrm>
            <a:off x="327171" y="1820411"/>
            <a:ext cx="117613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Graph G is a </a:t>
            </a:r>
            <a:r>
              <a:rPr lang="en-US" b="1" dirty="0"/>
              <a:t>quintuple </a:t>
            </a:r>
            <a:r>
              <a:rPr lang="en-US" dirty="0"/>
              <a:t>construct, </a:t>
            </a:r>
            <a:r>
              <a:rPr lang="en-US" b="1" dirty="0"/>
              <a:t>G(E, V, W, L, D), </a:t>
            </a:r>
            <a:r>
              <a:rPr lang="en-US" dirty="0"/>
              <a:t>Where the symbols represent:</a:t>
            </a:r>
          </a:p>
          <a:p>
            <a:pPr marL="742950" lvl="1" indent="-285750">
              <a:buFont typeface="Arial" panose="020B0604020202020204" pitchFamily="34" charset="0"/>
              <a:buChar char="•"/>
            </a:pPr>
            <a:r>
              <a:rPr lang="en-US" b="1" dirty="0"/>
              <a:t>Edges, E = </a:t>
            </a:r>
            <a:r>
              <a:rPr lang="en-US" dirty="0"/>
              <a:t>Edges representing like and dislike with other items</a:t>
            </a:r>
          </a:p>
          <a:p>
            <a:pPr marL="742950" lvl="1" indent="-285750">
              <a:buFont typeface="Arial" panose="020B0604020202020204" pitchFamily="34" charset="0"/>
              <a:buChar char="•"/>
            </a:pPr>
            <a:r>
              <a:rPr lang="en-US" b="1" dirty="0"/>
              <a:t>Vertices, V = </a:t>
            </a:r>
            <a:r>
              <a:rPr lang="en-US" dirty="0"/>
              <a:t>Number of Items</a:t>
            </a:r>
          </a:p>
          <a:p>
            <a:pPr marL="742950" lvl="1" indent="-285750">
              <a:buFont typeface="Arial" panose="020B0604020202020204" pitchFamily="34" charset="0"/>
              <a:buChar char="•"/>
            </a:pPr>
            <a:r>
              <a:rPr lang="en-US" b="1" dirty="0"/>
              <a:t>Weight, W =  </a:t>
            </a:r>
            <a:r>
              <a:rPr lang="en-US" dirty="0"/>
              <a:t>sum of likes and dislikes</a:t>
            </a:r>
          </a:p>
          <a:p>
            <a:pPr marL="742950" lvl="1" indent="-285750">
              <a:buFont typeface="Arial" panose="020B0604020202020204" pitchFamily="34" charset="0"/>
              <a:buChar char="•"/>
            </a:pPr>
            <a:r>
              <a:rPr lang="en-US" b="1" dirty="0"/>
              <a:t>Likes, L = {</a:t>
            </a:r>
            <a:r>
              <a:rPr lang="en-US" b="1" i="1" dirty="0"/>
              <a:t>l</a:t>
            </a:r>
            <a:r>
              <a:rPr lang="en-US" b="1" i="1" baseline="-25000" dirty="0"/>
              <a:t>i</a:t>
            </a:r>
            <a:r>
              <a:rPr lang="en-US" b="1" dirty="0"/>
              <a:t>} = </a:t>
            </a:r>
            <a:r>
              <a:rPr lang="en-US" dirty="0"/>
              <a:t>number of likes for student </a:t>
            </a:r>
            <a:r>
              <a:rPr lang="en-US" dirty="0" err="1"/>
              <a:t>i</a:t>
            </a:r>
            <a:endParaRPr lang="en-US" dirty="0"/>
          </a:p>
          <a:p>
            <a:pPr marL="742950" lvl="1" indent="-285750">
              <a:buFont typeface="Arial" panose="020B0604020202020204" pitchFamily="34" charset="0"/>
              <a:buChar char="•"/>
            </a:pPr>
            <a:r>
              <a:rPr lang="en-US" b="1" dirty="0"/>
              <a:t>Dislikes, D = {</a:t>
            </a:r>
            <a:r>
              <a:rPr lang="en-US" b="1" i="1" dirty="0"/>
              <a:t>d</a:t>
            </a:r>
            <a:r>
              <a:rPr lang="en-US" b="1" i="1" baseline="-25000" dirty="0"/>
              <a:t>i</a:t>
            </a:r>
            <a:r>
              <a:rPr lang="en-US" b="1" dirty="0"/>
              <a:t>) = </a:t>
            </a:r>
            <a:r>
              <a:rPr lang="en-US" dirty="0"/>
              <a:t>number of dislikes for student </a:t>
            </a:r>
            <a:r>
              <a:rPr lang="en-US" dirty="0" err="1"/>
              <a:t>i</a:t>
            </a:r>
            <a:endParaRPr lang="en-US" dirty="0"/>
          </a:p>
          <a:p>
            <a:pPr marL="742950" lvl="1" indent="-285750">
              <a:buFont typeface="Arial" panose="020B0604020202020204" pitchFamily="34" charset="0"/>
              <a:buChar char="•"/>
            </a:pPr>
            <a:endParaRPr lang="en-US" b="1" dirty="0"/>
          </a:p>
        </p:txBody>
      </p:sp>
      <p:sp>
        <p:nvSpPr>
          <p:cNvPr id="7" name="TextBox 6">
            <a:extLst>
              <a:ext uri="{FF2B5EF4-FFF2-40B4-BE49-F238E27FC236}">
                <a16:creationId xmlns:a16="http://schemas.microsoft.com/office/drawing/2014/main" id="{9394FBE7-FACB-A2D1-BF66-76A0455816F4}"/>
              </a:ext>
            </a:extLst>
          </p:cNvPr>
          <p:cNvSpPr txBox="1"/>
          <p:nvPr/>
        </p:nvSpPr>
        <p:spPr>
          <a:xfrm>
            <a:off x="327170" y="3501970"/>
            <a:ext cx="1176136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likes and dislikes are directed edges with weight represented as likes or dislikes, i.e. if </a:t>
            </a:r>
            <a:r>
              <a:rPr lang="en-US" i="1" dirty="0" err="1"/>
              <a:t>i</a:t>
            </a:r>
            <a:r>
              <a:rPr lang="en-US" dirty="0"/>
              <a:t> likes or dislikes </a:t>
            </a:r>
            <a:r>
              <a:rPr lang="en-US" i="1" dirty="0"/>
              <a:t>j</a:t>
            </a:r>
            <a:r>
              <a:rPr lang="en-US" dirty="0"/>
              <a:t> then weight of their edge will be </a:t>
            </a:r>
            <a:r>
              <a:rPr lang="en-US" i="1" dirty="0" err="1"/>
              <a:t>w</a:t>
            </a:r>
            <a:r>
              <a:rPr lang="en-US" i="1" baseline="-25000" dirty="0" err="1"/>
              <a:t>ij</a:t>
            </a:r>
            <a:r>
              <a:rPr lang="en-US" dirty="0"/>
              <a:t>. Similarly if </a:t>
            </a:r>
            <a:r>
              <a:rPr lang="en-US" i="1" dirty="0"/>
              <a:t>j</a:t>
            </a:r>
            <a:r>
              <a:rPr lang="en-US" dirty="0"/>
              <a:t> likes </a:t>
            </a:r>
            <a:r>
              <a:rPr lang="en-US" i="1" dirty="0"/>
              <a:t>i</a:t>
            </a:r>
            <a:r>
              <a:rPr lang="en-US" dirty="0"/>
              <a:t> then their weight will be </a:t>
            </a:r>
            <a:r>
              <a:rPr lang="en-US" i="1" dirty="0" err="1"/>
              <a:t>w</a:t>
            </a:r>
            <a:r>
              <a:rPr lang="en-US" i="1" baseline="-25000" dirty="0" err="1"/>
              <a:t>ji</a:t>
            </a:r>
            <a:r>
              <a:rPr lang="en-US" i="1" dirty="0"/>
              <a:t>.</a:t>
            </a:r>
            <a:endParaRPr lang="en-US" i="1" baseline="-25000" dirty="0"/>
          </a:p>
        </p:txBody>
      </p:sp>
      <p:sp>
        <p:nvSpPr>
          <p:cNvPr id="8" name="Oval 7">
            <a:extLst>
              <a:ext uri="{FF2B5EF4-FFF2-40B4-BE49-F238E27FC236}">
                <a16:creationId xmlns:a16="http://schemas.microsoft.com/office/drawing/2014/main" id="{A8F54787-F754-792D-7DBF-5319F1DA5146}"/>
              </a:ext>
            </a:extLst>
          </p:cNvPr>
          <p:cNvSpPr/>
          <p:nvPr/>
        </p:nvSpPr>
        <p:spPr>
          <a:xfrm>
            <a:off x="1157681" y="4488110"/>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t>i</a:t>
            </a:r>
            <a:endParaRPr lang="en-US" i="1" dirty="0"/>
          </a:p>
        </p:txBody>
      </p:sp>
      <p:sp>
        <p:nvSpPr>
          <p:cNvPr id="10" name="Oval 9">
            <a:extLst>
              <a:ext uri="{FF2B5EF4-FFF2-40B4-BE49-F238E27FC236}">
                <a16:creationId xmlns:a16="http://schemas.microsoft.com/office/drawing/2014/main" id="{B0485F59-C8CE-FBBC-82CE-9768D4CA03AF}"/>
              </a:ext>
            </a:extLst>
          </p:cNvPr>
          <p:cNvSpPr/>
          <p:nvPr/>
        </p:nvSpPr>
        <p:spPr>
          <a:xfrm>
            <a:off x="1157681" y="5413450"/>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t>i</a:t>
            </a:r>
            <a:endParaRPr lang="en-US" i="1" dirty="0"/>
          </a:p>
        </p:txBody>
      </p:sp>
      <p:sp>
        <p:nvSpPr>
          <p:cNvPr id="12" name="Oval 11">
            <a:extLst>
              <a:ext uri="{FF2B5EF4-FFF2-40B4-BE49-F238E27FC236}">
                <a16:creationId xmlns:a16="http://schemas.microsoft.com/office/drawing/2014/main" id="{0CF1F9FD-F6A2-93A3-24C2-A3DF415DD3D0}"/>
              </a:ext>
            </a:extLst>
          </p:cNvPr>
          <p:cNvSpPr/>
          <p:nvPr/>
        </p:nvSpPr>
        <p:spPr>
          <a:xfrm>
            <a:off x="3373423" y="4488109"/>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j</a:t>
            </a:r>
          </a:p>
        </p:txBody>
      </p:sp>
      <p:sp>
        <p:nvSpPr>
          <p:cNvPr id="14" name="Oval 13">
            <a:extLst>
              <a:ext uri="{FF2B5EF4-FFF2-40B4-BE49-F238E27FC236}">
                <a16:creationId xmlns:a16="http://schemas.microsoft.com/office/drawing/2014/main" id="{1535B166-6673-5747-FBC8-15EBD4864F29}"/>
              </a:ext>
            </a:extLst>
          </p:cNvPr>
          <p:cNvSpPr/>
          <p:nvPr/>
        </p:nvSpPr>
        <p:spPr>
          <a:xfrm>
            <a:off x="3373423" y="5413449"/>
            <a:ext cx="578840" cy="49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j</a:t>
            </a:r>
          </a:p>
        </p:txBody>
      </p:sp>
      <p:cxnSp>
        <p:nvCxnSpPr>
          <p:cNvPr id="16" name="Straight Arrow Connector 15">
            <a:extLst>
              <a:ext uri="{FF2B5EF4-FFF2-40B4-BE49-F238E27FC236}">
                <a16:creationId xmlns:a16="http://schemas.microsoft.com/office/drawing/2014/main" id="{BA7A8EE8-8011-5EC3-1905-DBF0A3F27D6F}"/>
              </a:ext>
            </a:extLst>
          </p:cNvPr>
          <p:cNvCxnSpPr>
            <a:stCxn id="8" idx="6"/>
            <a:endCxn id="12" idx="2"/>
          </p:cNvCxnSpPr>
          <p:nvPr/>
        </p:nvCxnSpPr>
        <p:spPr>
          <a:xfrm flipV="1">
            <a:off x="1736521" y="4735585"/>
            <a:ext cx="163690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C5F9F67-A130-CCFD-155F-2985B973F3C1}"/>
              </a:ext>
            </a:extLst>
          </p:cNvPr>
          <p:cNvCxnSpPr>
            <a:stCxn id="14" idx="2"/>
            <a:endCxn id="10" idx="6"/>
          </p:cNvCxnSpPr>
          <p:nvPr/>
        </p:nvCxnSpPr>
        <p:spPr>
          <a:xfrm flipH="1">
            <a:off x="1736521" y="5660925"/>
            <a:ext cx="163690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F3E54DA5-D9A1-E5C0-43C4-7BF09671EC79}"/>
              </a:ext>
            </a:extLst>
          </p:cNvPr>
          <p:cNvSpPr txBox="1"/>
          <p:nvPr/>
        </p:nvSpPr>
        <p:spPr>
          <a:xfrm>
            <a:off x="2265027" y="4240634"/>
            <a:ext cx="6098796" cy="461665"/>
          </a:xfrm>
          <a:prstGeom prst="rect">
            <a:avLst/>
          </a:prstGeom>
          <a:noFill/>
        </p:spPr>
        <p:txBody>
          <a:bodyPr wrap="square">
            <a:spAutoFit/>
          </a:bodyPr>
          <a:lstStyle/>
          <a:p>
            <a:r>
              <a:rPr lang="en-US" sz="2400" i="1" dirty="0" err="1"/>
              <a:t>w</a:t>
            </a:r>
            <a:r>
              <a:rPr lang="en-US" sz="2400" i="1" baseline="-25000" dirty="0" err="1"/>
              <a:t>ij</a:t>
            </a:r>
            <a:r>
              <a:rPr lang="en-US" sz="2400" dirty="0"/>
              <a:t>.</a:t>
            </a:r>
          </a:p>
        </p:txBody>
      </p:sp>
      <p:sp>
        <p:nvSpPr>
          <p:cNvPr id="22" name="TextBox 21">
            <a:extLst>
              <a:ext uri="{FF2B5EF4-FFF2-40B4-BE49-F238E27FC236}">
                <a16:creationId xmlns:a16="http://schemas.microsoft.com/office/drawing/2014/main" id="{9560EFDB-D08F-F6B6-7D7A-E7FA55D76D9A}"/>
              </a:ext>
            </a:extLst>
          </p:cNvPr>
          <p:cNvSpPr txBox="1"/>
          <p:nvPr/>
        </p:nvSpPr>
        <p:spPr>
          <a:xfrm>
            <a:off x="2315361" y="5651175"/>
            <a:ext cx="6098796" cy="461665"/>
          </a:xfrm>
          <a:prstGeom prst="rect">
            <a:avLst/>
          </a:prstGeom>
          <a:noFill/>
        </p:spPr>
        <p:txBody>
          <a:bodyPr wrap="square">
            <a:spAutoFit/>
          </a:bodyPr>
          <a:lstStyle/>
          <a:p>
            <a:r>
              <a:rPr lang="en-US" sz="2400" i="1" dirty="0" err="1"/>
              <a:t>w</a:t>
            </a:r>
            <a:r>
              <a:rPr lang="en-US" sz="2400" i="1" baseline="-25000" dirty="0" err="1"/>
              <a:t>ji</a:t>
            </a:r>
            <a:r>
              <a:rPr lang="en-US" sz="2400" i="1" dirty="0"/>
              <a:t>.</a:t>
            </a:r>
            <a:endParaRPr lang="en-US" sz="2400" dirty="0"/>
          </a:p>
        </p:txBody>
      </p:sp>
      <p:sp>
        <p:nvSpPr>
          <p:cNvPr id="26" name="Footer Placeholder 16">
            <a:extLst>
              <a:ext uri="{FF2B5EF4-FFF2-40B4-BE49-F238E27FC236}">
                <a16:creationId xmlns:a16="http://schemas.microsoft.com/office/drawing/2014/main" id="{6E080666-113E-81DD-31DA-745A73943165}"/>
              </a:ext>
            </a:extLst>
          </p:cNvPr>
          <p:cNvSpPr>
            <a:spLocks noGrp="1"/>
          </p:cNvSpPr>
          <p:nvPr>
            <p:ph type="ftr" sz="quarter" idx="11"/>
          </p:nvPr>
        </p:nvSpPr>
        <p:spPr>
          <a:xfrm>
            <a:off x="151002" y="6388217"/>
            <a:ext cx="3860800" cy="365125"/>
          </a:xfrm>
        </p:spPr>
        <p:txBody>
          <a:bodyPr/>
          <a:lstStyle/>
          <a:p>
            <a:pPr algn="l"/>
            <a:r>
              <a:rPr lang="en-US" dirty="0"/>
              <a:t>4</a:t>
            </a:r>
          </a:p>
        </p:txBody>
      </p:sp>
    </p:spTree>
    <p:extLst>
      <p:ext uri="{BB962C8B-B14F-4D97-AF65-F5344CB8AC3E}">
        <p14:creationId xmlns:p14="http://schemas.microsoft.com/office/powerpoint/2010/main" val="167222328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46C8E0C-F2C6-4D38-BDC3-38CF67546B82}" vid="{BEAEB816-E2B4-43AC-9456-FAD0A5DD9A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484</TotalTime>
  <Words>1885</Words>
  <Application>Microsoft Office PowerPoint</Application>
  <PresentationFormat>Widescreen</PresentationFormat>
  <Paragraphs>371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vt:lpstr>
      <vt:lpstr>Baskerville Old Face</vt:lpstr>
      <vt:lpstr>Calibri</vt:lpstr>
      <vt:lpstr>urw-din</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Carnage X</dc:creator>
  <cp:lastModifiedBy>mohammad avesh husain</cp:lastModifiedBy>
  <cp:revision>71</cp:revision>
  <dcterms:created xsi:type="dcterms:W3CDTF">2022-09-10T18:41:00Z</dcterms:created>
  <dcterms:modified xsi:type="dcterms:W3CDTF">2022-11-08T02:56:10Z</dcterms:modified>
</cp:coreProperties>
</file>