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Raleway"/>
      <p:bold r:id="rId24"/>
      <p:boldItalic r:id="rId25"/>
    </p:embeddedFont>
    <p:embeddedFont>
      <p:font typeface="Proxima Nova"/>
      <p:regular r:id="rId26"/>
      <p:bold r:id="rId27"/>
      <p:italic r:id="rId28"/>
      <p:boldItalic r:id="rId29"/>
    </p:embeddedFont>
    <p:embeddedFont>
      <p:font typeface="Poppins"/>
      <p:bold r:id="rId30"/>
      <p:boldItalic r:id="rId31"/>
    </p:embeddedFont>
    <p:embeddedFont>
      <p:font typeface="Livvic"/>
      <p:regular r:id="rId32"/>
      <p:bold r:id="rId33"/>
      <p:italic r:id="rId34"/>
      <p:boldItalic r:id="rId35"/>
    </p:embeddedFont>
    <p:embeddedFont>
      <p:font typeface="Proxima Nova Semibold"/>
      <p:regular r:id="rId36"/>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Raleway-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Livvic-bold.fntdata"/><Relationship Id="rId10" Type="http://schemas.openxmlformats.org/officeDocument/2006/relationships/slide" Target="slides/slide5.xml"/><Relationship Id="rId32" Type="http://schemas.openxmlformats.org/officeDocument/2006/relationships/font" Target="fonts/Livvic-regular.fntdata"/><Relationship Id="rId13" Type="http://schemas.openxmlformats.org/officeDocument/2006/relationships/slide" Target="slides/slide8.xml"/><Relationship Id="rId35" Type="http://schemas.openxmlformats.org/officeDocument/2006/relationships/font" Target="fonts/Livvic-boldItalic.fntdata"/><Relationship Id="rId12" Type="http://schemas.openxmlformats.org/officeDocument/2006/relationships/slide" Target="slides/slide7.xml"/><Relationship Id="rId34" Type="http://schemas.openxmlformats.org/officeDocument/2006/relationships/font" Target="fonts/Livvic-italic.fntdata"/><Relationship Id="rId15" Type="http://schemas.openxmlformats.org/officeDocument/2006/relationships/slide" Target="slides/slide10.xml"/><Relationship Id="rId37" Type="http://schemas.openxmlformats.org/officeDocument/2006/relationships/font" Target="fonts/ProximaNovaSemibold-bold.fntdata"/><Relationship Id="rId14" Type="http://schemas.openxmlformats.org/officeDocument/2006/relationships/slide" Target="slides/slide9.xml"/><Relationship Id="rId36" Type="http://schemas.openxmlformats.org/officeDocument/2006/relationships/font" Target="fonts/ProximaNovaSemibold-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roximaNova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24703e42de4d65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724703e42de4d659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3afcda63d6_5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33afcda63d6_5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3afcda63d6_5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33afcda63d6_5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24703e42de4d65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724703e42de4d659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24703e42de4d659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724703e42de4d659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33.png"/><Relationship Id="rId13" Type="http://schemas.openxmlformats.org/officeDocument/2006/relationships/image" Target="../media/image76.png"/><Relationship Id="rId12"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1.png"/><Relationship Id="rId4" Type="http://schemas.openxmlformats.org/officeDocument/2006/relationships/image" Target="../media/image19.png"/><Relationship Id="rId9" Type="http://schemas.openxmlformats.org/officeDocument/2006/relationships/image" Target="../media/image36.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46.png"/><Relationship Id="rId8" Type="http://schemas.openxmlformats.org/officeDocument/2006/relationships/image" Target="../media/image31.png"/></Relationships>
</file>

<file path=ppt/slides/_rels/slide11.xml.rels><?xml version="1.0" encoding="UTF-8" standalone="yes"?><Relationships xmlns="http://schemas.openxmlformats.org/package/2006/relationships"><Relationship Id="rId11" Type="http://schemas.openxmlformats.org/officeDocument/2006/relationships/image" Target="../media/image42.png"/><Relationship Id="rId10" Type="http://schemas.openxmlformats.org/officeDocument/2006/relationships/image" Target="../media/image41.png"/><Relationship Id="rId12" Type="http://schemas.openxmlformats.org/officeDocument/2006/relationships/image" Target="../media/image44.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1.png"/><Relationship Id="rId4" Type="http://schemas.openxmlformats.org/officeDocument/2006/relationships/image" Target="../media/image19.png"/><Relationship Id="rId9" Type="http://schemas.openxmlformats.org/officeDocument/2006/relationships/image" Target="../media/image40.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46.png"/><Relationship Id="rId8"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0.png"/><Relationship Id="rId4" Type="http://schemas.openxmlformats.org/officeDocument/2006/relationships/image" Target="../media/image65.png"/><Relationship Id="rId5" Type="http://schemas.openxmlformats.org/officeDocument/2006/relationships/image" Target="../media/image74.png"/><Relationship Id="rId6" Type="http://schemas.openxmlformats.org/officeDocument/2006/relationships/image" Target="../media/image64.png"/><Relationship Id="rId7" Type="http://schemas.openxmlformats.org/officeDocument/2006/relationships/image" Target="../media/image63.png"/><Relationship Id="rId8" Type="http://schemas.openxmlformats.org/officeDocument/2006/relationships/image" Target="../media/image7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73.png"/><Relationship Id="rId6" Type="http://schemas.openxmlformats.org/officeDocument/2006/relationships/image" Target="../media/image52.png"/><Relationship Id="rId7" Type="http://schemas.openxmlformats.org/officeDocument/2006/relationships/image" Target="../media/image7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9.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7.png"/><Relationship Id="rId4" Type="http://schemas.openxmlformats.org/officeDocument/2006/relationships/image" Target="../media/image75.png"/><Relationship Id="rId5" Type="http://schemas.openxmlformats.org/officeDocument/2006/relationships/image" Target="../media/image6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0.png"/><Relationship Id="rId4" Type="http://schemas.openxmlformats.org/officeDocument/2006/relationships/image" Target="../media/image77.png"/><Relationship Id="rId5" Type="http://schemas.openxmlformats.org/officeDocument/2006/relationships/image" Target="../media/image66.png"/><Relationship Id="rId6" Type="http://schemas.openxmlformats.org/officeDocument/2006/relationships/image" Target="../media/image6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2.pn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1.png"/><Relationship Id="rId13" Type="http://schemas.openxmlformats.org/officeDocument/2006/relationships/image" Target="../media/image13.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6.png"/><Relationship Id="rId9" Type="http://schemas.openxmlformats.org/officeDocument/2006/relationships/image" Target="../media/image20.png"/><Relationship Id="rId15" Type="http://schemas.openxmlformats.org/officeDocument/2006/relationships/image" Target="../media/image16.png"/><Relationship Id="rId1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9.png"/><Relationship Id="rId7" Type="http://schemas.openxmlformats.org/officeDocument/2006/relationships/image" Target="../media/image23.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6.png"/><Relationship Id="rId4" Type="http://schemas.openxmlformats.org/officeDocument/2006/relationships/image" Target="../media/image17.png"/><Relationship Id="rId9" Type="http://schemas.openxmlformats.org/officeDocument/2006/relationships/image" Target="../media/image21.png"/><Relationship Id="rId5" Type="http://schemas.openxmlformats.org/officeDocument/2006/relationships/image" Target="../media/image8.png"/><Relationship Id="rId6"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20.png"/></Relationships>
</file>

<file path=ppt/slides/_rels/slide5.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5.png"/><Relationship Id="rId4" Type="http://schemas.openxmlformats.org/officeDocument/2006/relationships/image" Target="../media/image35.png"/><Relationship Id="rId9" Type="http://schemas.openxmlformats.org/officeDocument/2006/relationships/image" Target="../media/image19.png"/><Relationship Id="rId5" Type="http://schemas.openxmlformats.org/officeDocument/2006/relationships/image" Target="../media/image43.png"/><Relationship Id="rId6" Type="http://schemas.openxmlformats.org/officeDocument/2006/relationships/image" Target="../media/image39.png"/><Relationship Id="rId7" Type="http://schemas.openxmlformats.org/officeDocument/2006/relationships/image" Target="../media/image18.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1" Type="http://schemas.openxmlformats.org/officeDocument/2006/relationships/image" Target="../media/image50.png"/><Relationship Id="rId10"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20.png"/><Relationship Id="rId5" Type="http://schemas.openxmlformats.org/officeDocument/2006/relationships/image" Target="../media/image37.png"/><Relationship Id="rId6" Type="http://schemas.openxmlformats.org/officeDocument/2006/relationships/image" Target="../media/image78.png"/><Relationship Id="rId7" Type="http://schemas.openxmlformats.org/officeDocument/2006/relationships/image" Target="../media/image23.png"/><Relationship Id="rId8"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0"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47.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4.png"/><Relationship Id="rId8" Type="http://schemas.openxmlformats.org/officeDocument/2006/relationships/image" Target="../media/image58.png"/></Relationships>
</file>

<file path=ppt/slides/_rels/slide9.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48.png"/><Relationship Id="rId12"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25.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3"/>
          <p:cNvSpPr txBox="1"/>
          <p:nvPr/>
        </p:nvSpPr>
        <p:spPr>
          <a:xfrm>
            <a:off x="3323100" y="4312075"/>
            <a:ext cx="116418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E2A47"/>
                </a:solidFill>
                <a:latin typeface="Raleway"/>
                <a:ea typeface="Raleway"/>
                <a:cs typeface="Raleway"/>
                <a:sym typeface="Raleway"/>
              </a:rPr>
              <a:t>T</a:t>
            </a:r>
            <a:r>
              <a:rPr b="1" lang="en-US" sz="9200">
                <a:solidFill>
                  <a:srgbClr val="0E2A47"/>
                </a:solidFill>
                <a:latin typeface="Raleway"/>
                <a:ea typeface="Raleway"/>
                <a:cs typeface="Raleway"/>
                <a:sym typeface="Raleway"/>
              </a:rPr>
              <a:t>eam </a:t>
            </a:r>
            <a:r>
              <a:rPr b="1" i="0" lang="en-US" sz="9200" u="none" cap="none" strike="noStrike">
                <a:solidFill>
                  <a:srgbClr val="0E2A47"/>
                </a:solidFill>
                <a:latin typeface="Raleway"/>
                <a:ea typeface="Raleway"/>
                <a:cs typeface="Raleway"/>
                <a:sym typeface="Raleway"/>
              </a:rPr>
              <a:t>20251</a:t>
            </a:r>
            <a:r>
              <a:rPr b="1" lang="en-US" sz="9200">
                <a:solidFill>
                  <a:srgbClr val="0E2A47"/>
                </a:solidFill>
                <a:latin typeface="Raleway"/>
                <a:ea typeface="Raleway"/>
                <a:cs typeface="Raleway"/>
                <a:sym typeface="Raleway"/>
              </a:rPr>
              <a:t>1</a:t>
            </a:r>
            <a:r>
              <a:rPr b="1" i="0" lang="en-US" sz="9200" u="none" cap="none" strike="noStrike">
                <a:solidFill>
                  <a:srgbClr val="0E2A47"/>
                </a:solidFill>
                <a:latin typeface="Raleway"/>
                <a:ea typeface="Raleway"/>
                <a:cs typeface="Raleway"/>
                <a:sym typeface="Raleway"/>
              </a:rPr>
              <a:t>3</a:t>
            </a:r>
            <a:endParaRPr/>
          </a:p>
        </p:txBody>
      </p:sp>
      <p:sp>
        <p:nvSpPr>
          <p:cNvPr id="85" name="Google Shape;85;p13"/>
          <p:cNvSpPr txBox="1"/>
          <p:nvPr/>
        </p:nvSpPr>
        <p:spPr>
          <a:xfrm>
            <a:off x="17259300" y="9210675"/>
            <a:ext cx="1524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59" name="Shape 559"/>
        <p:cNvGrpSpPr/>
        <p:nvPr/>
      </p:nvGrpSpPr>
      <p:grpSpPr>
        <a:xfrm>
          <a:off x="0" y="0"/>
          <a:ext cx="0" cy="0"/>
          <a:chOff x="0" y="0"/>
          <a:chExt cx="0" cy="0"/>
        </a:xfrm>
      </p:grpSpPr>
      <p:sp>
        <p:nvSpPr>
          <p:cNvPr id="560" name="Google Shape;560;p22"/>
          <p:cNvSpPr/>
          <p:nvPr/>
        </p:nvSpPr>
        <p:spPr>
          <a:xfrm>
            <a:off x="108650" y="1258625"/>
            <a:ext cx="17702469" cy="8723376"/>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sp>
        <p:nvSpPr>
          <p:cNvPr id="561" name="Google Shape;561;p22"/>
          <p:cNvSpPr/>
          <p:nvPr/>
        </p:nvSpPr>
        <p:spPr>
          <a:xfrm>
            <a:off x="17259300" y="130852"/>
            <a:ext cx="846650" cy="897848"/>
          </a:xfrm>
          <a:custGeom>
            <a:rect b="b" l="l" r="r" t="t"/>
            <a:pathLst>
              <a:path extrusionOk="0" h="897848" w="846650">
                <a:moveTo>
                  <a:pt x="0" y="0"/>
                </a:moveTo>
                <a:lnTo>
                  <a:pt x="846650" y="0"/>
                </a:lnTo>
                <a:lnTo>
                  <a:pt x="846650" y="897848"/>
                </a:lnTo>
                <a:lnTo>
                  <a:pt x="0" y="897848"/>
                </a:lnTo>
                <a:lnTo>
                  <a:pt x="0" y="0"/>
                </a:lnTo>
                <a:close/>
              </a:path>
            </a:pathLst>
          </a:custGeom>
          <a:blipFill rotWithShape="1">
            <a:blip r:embed="rId3">
              <a:alphaModFix/>
            </a:blip>
            <a:stretch>
              <a:fillRect b="0" l="0" r="-6049" t="0"/>
            </a:stretch>
          </a:blipFill>
          <a:ln>
            <a:noFill/>
          </a:ln>
        </p:spPr>
      </p:sp>
      <p:sp>
        <p:nvSpPr>
          <p:cNvPr id="562" name="Google Shape;562;p22"/>
          <p:cNvSpPr txBox="1"/>
          <p:nvPr/>
        </p:nvSpPr>
        <p:spPr>
          <a:xfrm>
            <a:off x="3784875" y="2804300"/>
            <a:ext cx="4096200" cy="9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pSp>
        <p:nvGrpSpPr>
          <p:cNvPr id="563" name="Google Shape;563;p22"/>
          <p:cNvGrpSpPr/>
          <p:nvPr/>
        </p:nvGrpSpPr>
        <p:grpSpPr>
          <a:xfrm>
            <a:off x="6781075" y="0"/>
            <a:ext cx="2876765" cy="1249338"/>
            <a:chOff x="0" y="0"/>
            <a:chExt cx="747600" cy="324900"/>
          </a:xfrm>
        </p:grpSpPr>
        <p:sp>
          <p:nvSpPr>
            <p:cNvPr id="564" name="Google Shape;564;p22"/>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565" name="Google Shape;565;p22"/>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6" name="Google Shape;566;p22"/>
          <p:cNvGrpSpPr/>
          <p:nvPr/>
        </p:nvGrpSpPr>
        <p:grpSpPr>
          <a:xfrm>
            <a:off x="9527225" y="0"/>
            <a:ext cx="3007287" cy="1249246"/>
            <a:chOff x="-33934" y="0"/>
            <a:chExt cx="781520" cy="324876"/>
          </a:xfrm>
        </p:grpSpPr>
        <p:sp>
          <p:nvSpPr>
            <p:cNvPr id="567" name="Google Shape;567;p22"/>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568" name="Google Shape;568;p22"/>
            <p:cNvSpPr txBox="1"/>
            <p:nvPr/>
          </p:nvSpPr>
          <p:spPr>
            <a:xfrm>
              <a:off x="-33934" y="51450"/>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MODEL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PIPELINE</a:t>
              </a:r>
              <a:endParaRPr b="1" i="0" sz="1800" u="none" cap="none" strike="noStrike">
                <a:solidFill>
                  <a:schemeClr val="lt1"/>
                </a:solidFill>
                <a:latin typeface="Poppins"/>
                <a:ea typeface="Poppins"/>
                <a:cs typeface="Poppins"/>
                <a:sym typeface="Poppins"/>
              </a:endParaRPr>
            </a:p>
          </p:txBody>
        </p:sp>
      </p:grpSp>
      <p:grpSp>
        <p:nvGrpSpPr>
          <p:cNvPr id="569" name="Google Shape;569;p22"/>
          <p:cNvGrpSpPr/>
          <p:nvPr/>
        </p:nvGrpSpPr>
        <p:grpSpPr>
          <a:xfrm>
            <a:off x="12534527" y="0"/>
            <a:ext cx="2876765" cy="1249338"/>
            <a:chOff x="0" y="0"/>
            <a:chExt cx="747600" cy="324900"/>
          </a:xfrm>
        </p:grpSpPr>
        <p:sp>
          <p:nvSpPr>
            <p:cNvPr id="570" name="Google Shape;570;p22"/>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sp>
          <p:nvSpPr>
            <p:cNvPr id="571" name="Google Shape;571;p22"/>
            <p:cNvSpPr txBox="1"/>
            <p:nvPr/>
          </p:nvSpPr>
          <p:spPr>
            <a:xfrm>
              <a:off x="0" y="0"/>
              <a:ext cx="747600" cy="3249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2" name="Google Shape;572;p22"/>
          <p:cNvGrpSpPr/>
          <p:nvPr/>
        </p:nvGrpSpPr>
        <p:grpSpPr>
          <a:xfrm>
            <a:off x="6831782" y="116281"/>
            <a:ext cx="1919618" cy="1016683"/>
            <a:chOff x="0" y="0"/>
            <a:chExt cx="2605344" cy="1380800"/>
          </a:xfrm>
        </p:grpSpPr>
        <p:sp>
          <p:nvSpPr>
            <p:cNvPr id="573" name="Google Shape;573;p22"/>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574" name="Google Shape;574;p22"/>
            <p:cNvSpPr txBox="1"/>
            <p:nvPr/>
          </p:nvSpPr>
          <p:spPr>
            <a:xfrm>
              <a:off x="144" y="276703"/>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INDICATORS</a:t>
              </a:r>
              <a:endParaRPr/>
            </a:p>
          </p:txBody>
        </p:sp>
      </p:grpSp>
      <p:sp>
        <p:nvSpPr>
          <p:cNvPr id="575" name="Google Shape;575;p22"/>
          <p:cNvSpPr/>
          <p:nvPr/>
        </p:nvSpPr>
        <p:spPr>
          <a:xfrm>
            <a:off x="12884352" y="220159"/>
            <a:ext cx="1652134" cy="101834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grpSp>
        <p:nvGrpSpPr>
          <p:cNvPr id="576" name="Google Shape;576;p22"/>
          <p:cNvGrpSpPr/>
          <p:nvPr/>
        </p:nvGrpSpPr>
        <p:grpSpPr>
          <a:xfrm>
            <a:off x="15411254" y="0"/>
            <a:ext cx="2876765" cy="1249338"/>
            <a:chOff x="0" y="0"/>
            <a:chExt cx="747600" cy="324900"/>
          </a:xfrm>
        </p:grpSpPr>
        <p:sp>
          <p:nvSpPr>
            <p:cNvPr id="577" name="Google Shape;577;p22"/>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578" name="Google Shape;578;p22"/>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9" name="Google Shape;579;p22"/>
          <p:cNvSpPr txBox="1"/>
          <p:nvPr/>
        </p:nvSpPr>
        <p:spPr>
          <a:xfrm>
            <a:off x="12691387" y="487148"/>
            <a:ext cx="1506600" cy="4827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DASHBOARD</a:t>
            </a:r>
            <a:endParaRPr b="1">
              <a:latin typeface="Poppins"/>
              <a:ea typeface="Poppins"/>
              <a:cs typeface="Poppins"/>
              <a:sym typeface="Poppins"/>
            </a:endParaRPr>
          </a:p>
          <a:p>
            <a:pPr indent="0" lvl="0" marL="0" marR="0" rtl="0" algn="l">
              <a:lnSpc>
                <a:spcPct val="120011"/>
              </a:lnSpc>
              <a:spcBef>
                <a:spcPts val="0"/>
              </a:spcBef>
              <a:spcAft>
                <a:spcPts val="0"/>
              </a:spcAft>
              <a:buNone/>
            </a:pPr>
            <a:r>
              <a:t/>
            </a:r>
            <a:endParaRPr b="1" i="0" sz="1799" u="none" cap="none" strike="noStrike">
              <a:solidFill>
                <a:srgbClr val="F8F8F8"/>
              </a:solidFill>
              <a:latin typeface="Poppins"/>
              <a:ea typeface="Poppins"/>
              <a:cs typeface="Poppins"/>
              <a:sym typeface="Poppins"/>
            </a:endParaRPr>
          </a:p>
        </p:txBody>
      </p:sp>
      <p:pic>
        <p:nvPicPr>
          <p:cNvPr id="580" name="Google Shape;580;p22" title="icons8-analytics-64 (1).png"/>
          <p:cNvPicPr preferRelativeResize="0"/>
          <p:nvPr/>
        </p:nvPicPr>
        <p:blipFill>
          <a:blip r:embed="rId4">
            <a:alphaModFix/>
          </a:blip>
          <a:stretch>
            <a:fillRect/>
          </a:stretch>
        </p:blipFill>
        <p:spPr>
          <a:xfrm>
            <a:off x="8702100" y="182723"/>
            <a:ext cx="883800" cy="883800"/>
          </a:xfrm>
          <a:prstGeom prst="rect">
            <a:avLst/>
          </a:prstGeom>
          <a:noFill/>
          <a:ln>
            <a:noFill/>
          </a:ln>
        </p:spPr>
      </p:pic>
      <p:pic>
        <p:nvPicPr>
          <p:cNvPr id="581" name="Google Shape;581;p22" title="icons8-data-pipeline-32.png"/>
          <p:cNvPicPr preferRelativeResize="0"/>
          <p:nvPr/>
        </p:nvPicPr>
        <p:blipFill>
          <a:blip r:embed="rId5">
            <a:alphaModFix/>
          </a:blip>
          <a:stretch>
            <a:fillRect/>
          </a:stretch>
        </p:blipFill>
        <p:spPr>
          <a:xfrm>
            <a:off x="11567388" y="272610"/>
            <a:ext cx="704025" cy="704025"/>
          </a:xfrm>
          <a:prstGeom prst="rect">
            <a:avLst/>
          </a:prstGeom>
          <a:noFill/>
          <a:ln>
            <a:noFill/>
          </a:ln>
        </p:spPr>
      </p:pic>
      <p:grpSp>
        <p:nvGrpSpPr>
          <p:cNvPr id="582" name="Google Shape;582;p22"/>
          <p:cNvGrpSpPr/>
          <p:nvPr/>
        </p:nvGrpSpPr>
        <p:grpSpPr>
          <a:xfrm>
            <a:off x="12562450" y="1024350"/>
            <a:ext cx="2820844" cy="181548"/>
            <a:chOff x="0" y="0"/>
            <a:chExt cx="747600" cy="54000"/>
          </a:xfrm>
        </p:grpSpPr>
        <p:sp>
          <p:nvSpPr>
            <p:cNvPr id="583" name="Google Shape;583;p22"/>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584" name="Google Shape;584;p22"/>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85" name="Google Shape;585;p22" title="icons8-dashboard-64.png"/>
          <p:cNvPicPr preferRelativeResize="0"/>
          <p:nvPr/>
        </p:nvPicPr>
        <p:blipFill>
          <a:blip r:embed="rId6">
            <a:alphaModFix/>
          </a:blip>
          <a:stretch>
            <a:fillRect/>
          </a:stretch>
        </p:blipFill>
        <p:spPr>
          <a:xfrm>
            <a:off x="14354863" y="182723"/>
            <a:ext cx="883800" cy="883800"/>
          </a:xfrm>
          <a:prstGeom prst="rect">
            <a:avLst/>
          </a:prstGeom>
          <a:noFill/>
          <a:ln>
            <a:noFill/>
          </a:ln>
        </p:spPr>
      </p:pic>
      <p:sp>
        <p:nvSpPr>
          <p:cNvPr id="586" name="Google Shape;586;p22"/>
          <p:cNvSpPr txBox="1"/>
          <p:nvPr/>
        </p:nvSpPr>
        <p:spPr>
          <a:xfrm>
            <a:off x="15581988" y="116273"/>
            <a:ext cx="1506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50">
              <a:solidFill>
                <a:schemeClr val="lt1"/>
              </a:solidFill>
              <a:latin typeface="Poppins"/>
              <a:ea typeface="Poppins"/>
              <a:cs typeface="Poppins"/>
              <a:sym typeface="Poppins"/>
            </a:endParaRPr>
          </a:p>
          <a:p>
            <a:pPr indent="0" lvl="0" marL="0" rtl="0" algn="l">
              <a:spcBef>
                <a:spcPts val="0"/>
              </a:spcBef>
              <a:spcAft>
                <a:spcPts val="0"/>
              </a:spcAft>
              <a:buNone/>
            </a:pPr>
            <a:r>
              <a:rPr b="1" lang="en-US" sz="1850">
                <a:solidFill>
                  <a:schemeClr val="lt1"/>
                </a:solidFill>
                <a:latin typeface="Poppins"/>
                <a:ea typeface="Poppins"/>
                <a:cs typeface="Poppins"/>
                <a:sym typeface="Poppins"/>
              </a:rPr>
              <a:t>SUMMARY</a:t>
            </a:r>
            <a:endParaRPr b="1" sz="1850">
              <a:solidFill>
                <a:schemeClr val="lt1"/>
              </a:solidFill>
              <a:latin typeface="Poppins"/>
              <a:ea typeface="Poppins"/>
              <a:cs typeface="Poppins"/>
              <a:sym typeface="Poppins"/>
            </a:endParaRPr>
          </a:p>
        </p:txBody>
      </p:sp>
      <p:pic>
        <p:nvPicPr>
          <p:cNvPr id="587" name="Google Shape;587;p22" title="icons8-summary-50.png"/>
          <p:cNvPicPr preferRelativeResize="0"/>
          <p:nvPr/>
        </p:nvPicPr>
        <p:blipFill>
          <a:blip r:embed="rId7">
            <a:alphaModFix/>
          </a:blip>
          <a:stretch>
            <a:fillRect/>
          </a:stretch>
        </p:blipFill>
        <p:spPr>
          <a:xfrm>
            <a:off x="17322125" y="272610"/>
            <a:ext cx="704025" cy="704025"/>
          </a:xfrm>
          <a:prstGeom prst="rect">
            <a:avLst/>
          </a:prstGeom>
          <a:noFill/>
          <a:ln>
            <a:noFill/>
          </a:ln>
        </p:spPr>
      </p:pic>
      <p:sp>
        <p:nvSpPr>
          <p:cNvPr id="588" name="Google Shape;588;p22"/>
          <p:cNvSpPr txBox="1"/>
          <p:nvPr/>
        </p:nvSpPr>
        <p:spPr>
          <a:xfrm>
            <a:off x="12030075" y="1651925"/>
            <a:ext cx="5924100" cy="646500"/>
          </a:xfrm>
          <a:prstGeom prst="rect">
            <a:avLst/>
          </a:prstGeom>
          <a:noFill/>
          <a:ln>
            <a:noFill/>
          </a:ln>
        </p:spPr>
        <p:txBody>
          <a:bodyPr anchorCtr="0" anchor="t" bIns="91425" lIns="91425" spcFirstLastPara="1" rIns="91425" wrap="square" tIns="91425">
            <a:spAutoFit/>
          </a:bodyPr>
          <a:lstStyle/>
          <a:p>
            <a:pPr indent="0" lvl="0" marL="0" rtl="0" algn="ctr">
              <a:lnSpc>
                <a:spcPct val="140003"/>
              </a:lnSpc>
              <a:spcBef>
                <a:spcPts val="0"/>
              </a:spcBef>
              <a:spcAft>
                <a:spcPts val="0"/>
              </a:spcAft>
              <a:buClr>
                <a:schemeClr val="dk1"/>
              </a:buClr>
              <a:buFont typeface="Arial"/>
              <a:buNone/>
            </a:pPr>
            <a:r>
              <a:t/>
            </a:r>
            <a:endParaRPr sz="3000">
              <a:solidFill>
                <a:schemeClr val="dk1"/>
              </a:solidFill>
              <a:latin typeface="Raleway"/>
              <a:ea typeface="Raleway"/>
              <a:cs typeface="Raleway"/>
              <a:sym typeface="Raleway"/>
            </a:endParaRPr>
          </a:p>
        </p:txBody>
      </p:sp>
      <p:sp>
        <p:nvSpPr>
          <p:cNvPr id="589" name="Google Shape;589;p22"/>
          <p:cNvSpPr txBox="1"/>
          <p:nvPr/>
        </p:nvSpPr>
        <p:spPr>
          <a:xfrm>
            <a:off x="670675" y="1582500"/>
            <a:ext cx="48015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IMPORTANT TABS</a:t>
            </a:r>
            <a:endParaRPr b="1" sz="3200">
              <a:solidFill>
                <a:schemeClr val="dk1"/>
              </a:solidFill>
              <a:latin typeface="Raleway"/>
              <a:ea typeface="Raleway"/>
              <a:cs typeface="Raleway"/>
              <a:sym typeface="Raleway"/>
            </a:endParaRPr>
          </a:p>
        </p:txBody>
      </p:sp>
      <p:sp>
        <p:nvSpPr>
          <p:cNvPr id="590" name="Google Shape;590;p22"/>
          <p:cNvSpPr txBox="1"/>
          <p:nvPr/>
        </p:nvSpPr>
        <p:spPr>
          <a:xfrm>
            <a:off x="1781625" y="2684675"/>
            <a:ext cx="5236500" cy="44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700">
                <a:solidFill>
                  <a:schemeClr val="dk1"/>
                </a:solidFill>
                <a:latin typeface="Proxima Nova"/>
                <a:ea typeface="Proxima Nova"/>
                <a:cs typeface="Proxima Nova"/>
                <a:sym typeface="Proxima Nova"/>
              </a:rPr>
              <a:t>Performance Overview: Monitors monthly revenue, marketing spend, order delays, and discounts.</a:t>
            </a:r>
            <a:endParaRPr sz="17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700">
              <a:solidFill>
                <a:schemeClr val="dk1"/>
              </a:solidFill>
              <a:highlight>
                <a:srgbClr val="FFFFFF"/>
              </a:highlight>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700">
              <a:solidFill>
                <a:schemeClr val="dk1"/>
              </a:solidFill>
              <a:highlight>
                <a:srgbClr val="FFFFFF"/>
              </a:highlight>
              <a:latin typeface="Proxima Nova"/>
              <a:ea typeface="Proxima Nova"/>
              <a:cs typeface="Proxima Nova"/>
              <a:sym typeface="Proxima Nova"/>
            </a:endParaRPr>
          </a:p>
          <a:p>
            <a:pPr indent="0" lvl="0" marL="0" rtl="0" algn="l">
              <a:lnSpc>
                <a:spcPct val="115000"/>
              </a:lnSpc>
              <a:spcBef>
                <a:spcPts val="300"/>
              </a:spcBef>
              <a:spcAft>
                <a:spcPts val="0"/>
              </a:spcAft>
              <a:buNone/>
            </a:pPr>
            <a:r>
              <a:rPr lang="en-US" sz="1700">
                <a:solidFill>
                  <a:schemeClr val="dk1"/>
                </a:solidFill>
                <a:latin typeface="Proxima Nova"/>
                <a:ea typeface="Proxima Nova"/>
                <a:cs typeface="Proxima Nova"/>
                <a:sym typeface="Proxima Nova"/>
              </a:rPr>
              <a:t>Marketing ROI Analysis: Tracks ROI with response curves, channel-specific metrics, and investment filters.</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t/>
            </a:r>
            <a:endParaRPr sz="1700">
              <a:solidFill>
                <a:schemeClr val="dk1"/>
              </a:solidFill>
              <a:highlight>
                <a:srgbClr val="FFFFFF"/>
              </a:highlight>
              <a:latin typeface="Proxima Nova"/>
              <a:ea typeface="Proxima Nova"/>
              <a:cs typeface="Proxima Nova"/>
              <a:sym typeface="Proxima Nova"/>
            </a:endParaRPr>
          </a:p>
          <a:p>
            <a:pPr indent="0" lvl="0" marL="0" rtl="0" algn="l">
              <a:lnSpc>
                <a:spcPct val="115000"/>
              </a:lnSpc>
              <a:spcBef>
                <a:spcPts val="300"/>
              </a:spcBef>
              <a:spcAft>
                <a:spcPts val="0"/>
              </a:spcAft>
              <a:buNone/>
            </a:pPr>
            <a:r>
              <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rPr lang="en-US" sz="1700">
                <a:solidFill>
                  <a:schemeClr val="dk1"/>
                </a:solidFill>
                <a:latin typeface="Proxima Nova"/>
                <a:ea typeface="Proxima Nova"/>
                <a:cs typeface="Proxima Nova"/>
                <a:sym typeface="Proxima Nova"/>
              </a:rPr>
              <a:t>Budget Allocation: Optimizes and displays budget distribution and its impact.</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rPr lang="en-US" sz="1700">
                <a:solidFill>
                  <a:schemeClr val="dk1"/>
                </a:solidFill>
                <a:latin typeface="Proxima Nova"/>
                <a:ea typeface="Proxima Nova"/>
                <a:cs typeface="Proxima Nova"/>
                <a:sym typeface="Proxima Nova"/>
              </a:rPr>
              <a:t>Product Categories: Analyzes sales trends and insights by category.</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t/>
            </a:r>
            <a:endParaRPr sz="1700">
              <a:solidFill>
                <a:schemeClr val="dk1"/>
              </a:solidFill>
              <a:latin typeface="Proxima Nova"/>
              <a:ea typeface="Proxima Nova"/>
              <a:cs typeface="Proxima Nova"/>
              <a:sym typeface="Proxima Nova"/>
            </a:endParaRPr>
          </a:p>
          <a:p>
            <a:pPr indent="0" lvl="0" marL="457200" rtl="0" algn="l">
              <a:lnSpc>
                <a:spcPct val="115000"/>
              </a:lnSpc>
              <a:spcBef>
                <a:spcPts val="300"/>
              </a:spcBef>
              <a:spcAft>
                <a:spcPts val="0"/>
              </a:spcAft>
              <a:buNone/>
            </a:pPr>
            <a:r>
              <a:t/>
            </a:r>
            <a:endParaRPr sz="1700">
              <a:solidFill>
                <a:schemeClr val="dk1"/>
              </a:solidFill>
              <a:latin typeface="Proxima Nova"/>
              <a:ea typeface="Proxima Nova"/>
              <a:cs typeface="Proxima Nova"/>
              <a:sym typeface="Proxima Nova"/>
            </a:endParaRPr>
          </a:p>
          <a:p>
            <a:pPr indent="0" lvl="0" marL="0" rtl="0" algn="l">
              <a:lnSpc>
                <a:spcPct val="115000"/>
              </a:lnSpc>
              <a:spcBef>
                <a:spcPts val="300"/>
              </a:spcBef>
              <a:spcAft>
                <a:spcPts val="0"/>
              </a:spcAft>
              <a:buNone/>
            </a:pPr>
            <a:r>
              <a:rPr lang="en-US" sz="1700">
                <a:solidFill>
                  <a:schemeClr val="dk1"/>
                </a:solidFill>
                <a:latin typeface="Proxima Nova"/>
                <a:ea typeface="Proxima Nova"/>
                <a:cs typeface="Proxima Nova"/>
                <a:sym typeface="Proxima Nova"/>
              </a:rPr>
              <a:t>KPI &amp; KRI Monitoring: Visualizes and provides insights on key performance and risk indicators.</a:t>
            </a:r>
            <a:endParaRPr sz="1700">
              <a:solidFill>
                <a:schemeClr val="dk1"/>
              </a:solidFill>
              <a:latin typeface="Proxima Nova"/>
              <a:ea typeface="Proxima Nova"/>
              <a:cs typeface="Proxima Nova"/>
              <a:sym typeface="Proxima Nova"/>
            </a:endParaRPr>
          </a:p>
          <a:p>
            <a:pPr indent="0" lvl="0" marL="457200" rtl="0" algn="l">
              <a:lnSpc>
                <a:spcPct val="115000"/>
              </a:lnSpc>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pic>
        <p:nvPicPr>
          <p:cNvPr id="591" name="Google Shape;591;p22"/>
          <p:cNvPicPr preferRelativeResize="0"/>
          <p:nvPr/>
        </p:nvPicPr>
        <p:blipFill>
          <a:blip r:embed="rId8">
            <a:alphaModFix/>
          </a:blip>
          <a:stretch>
            <a:fillRect/>
          </a:stretch>
        </p:blipFill>
        <p:spPr>
          <a:xfrm>
            <a:off x="7147275" y="2405800"/>
            <a:ext cx="10467626" cy="6848500"/>
          </a:xfrm>
          <a:prstGeom prst="rect">
            <a:avLst/>
          </a:prstGeom>
          <a:noFill/>
          <a:ln>
            <a:noFill/>
          </a:ln>
          <a:effectLst>
            <a:outerShdw blurRad="57150" rotWithShape="0" algn="bl" dir="5400000" dist="19050">
              <a:srgbClr val="000000">
                <a:alpha val="50000"/>
              </a:srgbClr>
            </a:outerShdw>
          </a:effectLst>
        </p:spPr>
      </p:pic>
      <p:sp>
        <p:nvSpPr>
          <p:cNvPr id="592" name="Google Shape;592;p22"/>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DASHBOARD</a:t>
            </a:r>
            <a:endParaRPr b="1" sz="3200">
              <a:solidFill>
                <a:schemeClr val="dk1"/>
              </a:solidFill>
              <a:latin typeface="Raleway"/>
              <a:ea typeface="Raleway"/>
              <a:cs typeface="Raleway"/>
              <a:sym typeface="Raleway"/>
            </a:endParaRPr>
          </a:p>
        </p:txBody>
      </p:sp>
      <p:grpSp>
        <p:nvGrpSpPr>
          <p:cNvPr id="593" name="Google Shape;593;p22"/>
          <p:cNvGrpSpPr/>
          <p:nvPr/>
        </p:nvGrpSpPr>
        <p:grpSpPr>
          <a:xfrm>
            <a:off x="0" y="1058500"/>
            <a:ext cx="5669649" cy="200124"/>
            <a:chOff x="0" y="0"/>
            <a:chExt cx="747600" cy="54000"/>
          </a:xfrm>
        </p:grpSpPr>
        <p:sp>
          <p:nvSpPr>
            <p:cNvPr id="594" name="Google Shape;594;p22"/>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595" name="Google Shape;595;p22"/>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96" name="Google Shape;596;p22"/>
          <p:cNvPicPr preferRelativeResize="0"/>
          <p:nvPr/>
        </p:nvPicPr>
        <p:blipFill rotWithShape="1">
          <a:blip r:embed="rId9">
            <a:alphaModFix/>
          </a:blip>
          <a:srcRect b="-22174" l="0" r="-22174" t="0"/>
          <a:stretch/>
        </p:blipFill>
        <p:spPr>
          <a:xfrm>
            <a:off x="798075" y="3915825"/>
            <a:ext cx="1079800" cy="1079800"/>
          </a:xfrm>
          <a:prstGeom prst="rect">
            <a:avLst/>
          </a:prstGeom>
          <a:noFill/>
          <a:ln>
            <a:noFill/>
          </a:ln>
        </p:spPr>
      </p:pic>
      <p:pic>
        <p:nvPicPr>
          <p:cNvPr id="597" name="Google Shape;597;p22"/>
          <p:cNvPicPr preferRelativeResize="0"/>
          <p:nvPr/>
        </p:nvPicPr>
        <p:blipFill>
          <a:blip r:embed="rId10">
            <a:alphaModFix/>
          </a:blip>
          <a:stretch>
            <a:fillRect/>
          </a:stretch>
        </p:blipFill>
        <p:spPr>
          <a:xfrm>
            <a:off x="768675" y="5496675"/>
            <a:ext cx="883800" cy="883800"/>
          </a:xfrm>
          <a:prstGeom prst="rect">
            <a:avLst/>
          </a:prstGeom>
          <a:noFill/>
          <a:ln>
            <a:noFill/>
          </a:ln>
        </p:spPr>
      </p:pic>
      <p:pic>
        <p:nvPicPr>
          <p:cNvPr id="598" name="Google Shape;598;p22"/>
          <p:cNvPicPr preferRelativeResize="0"/>
          <p:nvPr/>
        </p:nvPicPr>
        <p:blipFill>
          <a:blip r:embed="rId11">
            <a:alphaModFix/>
          </a:blip>
          <a:stretch>
            <a:fillRect/>
          </a:stretch>
        </p:blipFill>
        <p:spPr>
          <a:xfrm>
            <a:off x="768675" y="6847463"/>
            <a:ext cx="883800" cy="883800"/>
          </a:xfrm>
          <a:prstGeom prst="rect">
            <a:avLst/>
          </a:prstGeom>
          <a:noFill/>
          <a:ln>
            <a:noFill/>
          </a:ln>
        </p:spPr>
      </p:pic>
      <p:pic>
        <p:nvPicPr>
          <p:cNvPr id="599" name="Google Shape;599;p22"/>
          <p:cNvPicPr preferRelativeResize="0"/>
          <p:nvPr/>
        </p:nvPicPr>
        <p:blipFill>
          <a:blip r:embed="rId12">
            <a:alphaModFix/>
          </a:blip>
          <a:stretch>
            <a:fillRect/>
          </a:stretch>
        </p:blipFill>
        <p:spPr>
          <a:xfrm>
            <a:off x="819875" y="8139600"/>
            <a:ext cx="883800" cy="883800"/>
          </a:xfrm>
          <a:prstGeom prst="rect">
            <a:avLst/>
          </a:prstGeom>
          <a:noFill/>
          <a:ln>
            <a:noFill/>
          </a:ln>
        </p:spPr>
      </p:pic>
      <p:pic>
        <p:nvPicPr>
          <p:cNvPr id="600" name="Google Shape;600;p22"/>
          <p:cNvPicPr preferRelativeResize="0"/>
          <p:nvPr/>
        </p:nvPicPr>
        <p:blipFill>
          <a:blip r:embed="rId13">
            <a:alphaModFix/>
          </a:blip>
          <a:stretch>
            <a:fillRect/>
          </a:stretch>
        </p:blipFill>
        <p:spPr>
          <a:xfrm>
            <a:off x="721875" y="2608474"/>
            <a:ext cx="977400" cy="97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04" name="Shape 604"/>
        <p:cNvGrpSpPr/>
        <p:nvPr/>
      </p:nvGrpSpPr>
      <p:grpSpPr>
        <a:xfrm>
          <a:off x="0" y="0"/>
          <a:ext cx="0" cy="0"/>
          <a:chOff x="0" y="0"/>
          <a:chExt cx="0" cy="0"/>
        </a:xfrm>
      </p:grpSpPr>
      <p:sp>
        <p:nvSpPr>
          <p:cNvPr id="605" name="Google Shape;605;p23"/>
          <p:cNvSpPr/>
          <p:nvPr/>
        </p:nvSpPr>
        <p:spPr>
          <a:xfrm>
            <a:off x="289650" y="1288425"/>
            <a:ext cx="17708700" cy="5630100"/>
          </a:xfrm>
          <a:prstGeom prst="rect">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latin typeface="Calibri"/>
              <a:ea typeface="Calibri"/>
              <a:cs typeface="Calibri"/>
              <a:sym typeface="Calibri"/>
            </a:endParaRPr>
          </a:p>
        </p:txBody>
      </p:sp>
      <p:sp>
        <p:nvSpPr>
          <p:cNvPr id="606" name="Google Shape;606;p23"/>
          <p:cNvSpPr/>
          <p:nvPr/>
        </p:nvSpPr>
        <p:spPr>
          <a:xfrm>
            <a:off x="478658" y="1720912"/>
            <a:ext cx="3858000" cy="977400"/>
          </a:xfrm>
          <a:prstGeom prst="chevron">
            <a:avLst>
              <a:gd fmla="val 50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7" name="Google Shape;607;p23"/>
          <p:cNvSpPr/>
          <p:nvPr/>
        </p:nvSpPr>
        <p:spPr>
          <a:xfrm>
            <a:off x="2012747" y="1986561"/>
            <a:ext cx="453600" cy="44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8" name="Google Shape;608;p23"/>
          <p:cNvSpPr/>
          <p:nvPr/>
        </p:nvSpPr>
        <p:spPr>
          <a:xfrm>
            <a:off x="1189736" y="3758624"/>
            <a:ext cx="2101200" cy="20955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09" name="Google Shape;609;p23"/>
          <p:cNvSpPr/>
          <p:nvPr/>
        </p:nvSpPr>
        <p:spPr>
          <a:xfrm>
            <a:off x="1777305" y="4357423"/>
            <a:ext cx="925800" cy="897900"/>
          </a:xfrm>
          <a:prstGeom prst="ellipse">
            <a:avLst/>
          </a:prstGeom>
          <a:solidFill>
            <a:srgbClr val="F8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610" name="Google Shape;610;p23"/>
          <p:cNvCxnSpPr>
            <a:stCxn id="607" idx="4"/>
            <a:endCxn id="608" idx="0"/>
          </p:cNvCxnSpPr>
          <p:nvPr/>
        </p:nvCxnSpPr>
        <p:spPr>
          <a:xfrm>
            <a:off x="2239547" y="2432661"/>
            <a:ext cx="900" cy="1326000"/>
          </a:xfrm>
          <a:prstGeom prst="straightConnector1">
            <a:avLst/>
          </a:prstGeom>
          <a:noFill/>
          <a:ln cap="flat" cmpd="sng" w="38100">
            <a:solidFill>
              <a:srgbClr val="073763"/>
            </a:solidFill>
            <a:prstDash val="solid"/>
            <a:round/>
            <a:headEnd len="med" w="med" type="none"/>
            <a:tailEnd len="med" w="med" type="none"/>
          </a:ln>
        </p:spPr>
      </p:cxnSp>
      <p:sp>
        <p:nvSpPr>
          <p:cNvPr id="611" name="Google Shape;611;p23"/>
          <p:cNvSpPr/>
          <p:nvPr/>
        </p:nvSpPr>
        <p:spPr>
          <a:xfrm>
            <a:off x="3859492" y="1720912"/>
            <a:ext cx="3858000" cy="977400"/>
          </a:xfrm>
          <a:prstGeom prst="chevron">
            <a:avLst>
              <a:gd fmla="val 500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2" name="Google Shape;612;p23"/>
          <p:cNvSpPr/>
          <p:nvPr/>
        </p:nvSpPr>
        <p:spPr>
          <a:xfrm>
            <a:off x="5412258" y="1986561"/>
            <a:ext cx="453600" cy="44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3" name="Google Shape;613;p23"/>
          <p:cNvSpPr/>
          <p:nvPr/>
        </p:nvSpPr>
        <p:spPr>
          <a:xfrm>
            <a:off x="4591150" y="3758624"/>
            <a:ext cx="2101200" cy="2095500"/>
          </a:xfrm>
          <a:prstGeom prst="ellipse">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4" name="Google Shape;614;p23"/>
          <p:cNvSpPr/>
          <p:nvPr/>
        </p:nvSpPr>
        <p:spPr>
          <a:xfrm>
            <a:off x="5178753" y="4357423"/>
            <a:ext cx="925800" cy="897900"/>
          </a:xfrm>
          <a:prstGeom prst="ellipse">
            <a:avLst/>
          </a:prstGeom>
          <a:solidFill>
            <a:srgbClr val="F8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615" name="Google Shape;615;p23"/>
          <p:cNvCxnSpPr>
            <a:stCxn id="612" idx="4"/>
            <a:endCxn id="613" idx="0"/>
          </p:cNvCxnSpPr>
          <p:nvPr/>
        </p:nvCxnSpPr>
        <p:spPr>
          <a:xfrm>
            <a:off x="5639058" y="2432661"/>
            <a:ext cx="2700" cy="1326000"/>
          </a:xfrm>
          <a:prstGeom prst="straightConnector1">
            <a:avLst/>
          </a:prstGeom>
          <a:noFill/>
          <a:ln cap="flat" cmpd="sng" w="38100">
            <a:solidFill>
              <a:srgbClr val="0B5394"/>
            </a:solidFill>
            <a:prstDash val="solid"/>
            <a:round/>
            <a:headEnd len="med" w="med" type="none"/>
            <a:tailEnd len="med" w="med" type="none"/>
          </a:ln>
        </p:spPr>
      </p:cxnSp>
      <p:sp>
        <p:nvSpPr>
          <p:cNvPr id="616" name="Google Shape;616;p23"/>
          <p:cNvSpPr/>
          <p:nvPr/>
        </p:nvSpPr>
        <p:spPr>
          <a:xfrm>
            <a:off x="7237916" y="1720912"/>
            <a:ext cx="3858000" cy="977400"/>
          </a:xfrm>
          <a:prstGeom prst="chevron">
            <a:avLst>
              <a:gd fmla="val 50000"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7" name="Google Shape;617;p23"/>
          <p:cNvSpPr/>
          <p:nvPr/>
        </p:nvSpPr>
        <p:spPr>
          <a:xfrm>
            <a:off x="8781343" y="1986561"/>
            <a:ext cx="453600" cy="44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8" name="Google Shape;618;p23"/>
          <p:cNvSpPr/>
          <p:nvPr/>
        </p:nvSpPr>
        <p:spPr>
          <a:xfrm>
            <a:off x="7965186" y="3758624"/>
            <a:ext cx="2101200" cy="2095500"/>
          </a:xfrm>
          <a:prstGeom prst="ellipse">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19" name="Google Shape;619;p23"/>
          <p:cNvSpPr/>
          <p:nvPr/>
        </p:nvSpPr>
        <p:spPr>
          <a:xfrm>
            <a:off x="8552790" y="4357423"/>
            <a:ext cx="925800" cy="897900"/>
          </a:xfrm>
          <a:prstGeom prst="ellipse">
            <a:avLst/>
          </a:prstGeom>
          <a:solidFill>
            <a:srgbClr val="F8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620" name="Google Shape;620;p23"/>
          <p:cNvCxnSpPr>
            <a:stCxn id="617" idx="4"/>
            <a:endCxn id="618" idx="0"/>
          </p:cNvCxnSpPr>
          <p:nvPr/>
        </p:nvCxnSpPr>
        <p:spPr>
          <a:xfrm>
            <a:off x="9008143" y="2432661"/>
            <a:ext cx="7500" cy="1326000"/>
          </a:xfrm>
          <a:prstGeom prst="straightConnector1">
            <a:avLst/>
          </a:prstGeom>
          <a:noFill/>
          <a:ln cap="flat" cmpd="sng" w="38100">
            <a:solidFill>
              <a:schemeClr val="dk2"/>
            </a:solidFill>
            <a:prstDash val="solid"/>
            <a:round/>
            <a:headEnd len="med" w="med" type="none"/>
            <a:tailEnd len="med" w="med" type="none"/>
          </a:ln>
        </p:spPr>
      </p:cxnSp>
      <p:sp>
        <p:nvSpPr>
          <p:cNvPr id="621" name="Google Shape;621;p23"/>
          <p:cNvSpPr/>
          <p:nvPr/>
        </p:nvSpPr>
        <p:spPr>
          <a:xfrm>
            <a:off x="10613484" y="1720912"/>
            <a:ext cx="3858000" cy="977400"/>
          </a:xfrm>
          <a:prstGeom prst="chevron">
            <a:avLst>
              <a:gd fmla="val 50000"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2" name="Google Shape;622;p23"/>
          <p:cNvSpPr/>
          <p:nvPr/>
        </p:nvSpPr>
        <p:spPr>
          <a:xfrm>
            <a:off x="12184926" y="1986561"/>
            <a:ext cx="453600" cy="44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3" name="Google Shape;623;p23"/>
          <p:cNvSpPr/>
          <p:nvPr/>
        </p:nvSpPr>
        <p:spPr>
          <a:xfrm>
            <a:off x="11362741" y="3758624"/>
            <a:ext cx="2101200" cy="20955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4" name="Google Shape;624;p23"/>
          <p:cNvSpPr/>
          <p:nvPr/>
        </p:nvSpPr>
        <p:spPr>
          <a:xfrm>
            <a:off x="11950344" y="4357423"/>
            <a:ext cx="925800" cy="897900"/>
          </a:xfrm>
          <a:prstGeom prst="ellipse">
            <a:avLst/>
          </a:prstGeom>
          <a:solidFill>
            <a:srgbClr val="F8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625" name="Google Shape;625;p23"/>
          <p:cNvCxnSpPr>
            <a:stCxn id="622" idx="4"/>
            <a:endCxn id="623" idx="0"/>
          </p:cNvCxnSpPr>
          <p:nvPr/>
        </p:nvCxnSpPr>
        <p:spPr>
          <a:xfrm>
            <a:off x="12411726" y="2432661"/>
            <a:ext cx="1500" cy="1326000"/>
          </a:xfrm>
          <a:prstGeom prst="straightConnector1">
            <a:avLst/>
          </a:prstGeom>
          <a:noFill/>
          <a:ln cap="flat" cmpd="sng" w="38100">
            <a:solidFill>
              <a:srgbClr val="6FA8DC"/>
            </a:solidFill>
            <a:prstDash val="solid"/>
            <a:round/>
            <a:headEnd len="med" w="med" type="none"/>
            <a:tailEnd len="med" w="med" type="none"/>
          </a:ln>
        </p:spPr>
      </p:cxnSp>
      <p:sp>
        <p:nvSpPr>
          <p:cNvPr id="626" name="Google Shape;626;p23"/>
          <p:cNvSpPr/>
          <p:nvPr/>
        </p:nvSpPr>
        <p:spPr>
          <a:xfrm>
            <a:off x="14002372" y="1720899"/>
            <a:ext cx="3858000" cy="977400"/>
          </a:xfrm>
          <a:prstGeom prst="chevron">
            <a:avLst>
              <a:gd fmla="val 50000"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7" name="Google Shape;627;p23"/>
          <p:cNvSpPr/>
          <p:nvPr/>
        </p:nvSpPr>
        <p:spPr>
          <a:xfrm>
            <a:off x="15585307" y="1986549"/>
            <a:ext cx="453600" cy="44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8" name="Google Shape;628;p23"/>
          <p:cNvSpPr/>
          <p:nvPr/>
        </p:nvSpPr>
        <p:spPr>
          <a:xfrm>
            <a:off x="14746405" y="3758624"/>
            <a:ext cx="2101200" cy="2095500"/>
          </a:xfrm>
          <a:prstGeom prst="ellipse">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9" name="Google Shape;629;p23"/>
          <p:cNvSpPr/>
          <p:nvPr/>
        </p:nvSpPr>
        <p:spPr>
          <a:xfrm>
            <a:off x="15334009" y="4357423"/>
            <a:ext cx="925800" cy="897900"/>
          </a:xfrm>
          <a:prstGeom prst="ellipse">
            <a:avLst/>
          </a:prstGeom>
          <a:solidFill>
            <a:srgbClr val="F8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630" name="Google Shape;630;p23"/>
          <p:cNvCxnSpPr>
            <a:stCxn id="627" idx="4"/>
            <a:endCxn id="628" idx="0"/>
          </p:cNvCxnSpPr>
          <p:nvPr/>
        </p:nvCxnSpPr>
        <p:spPr>
          <a:xfrm flipH="1">
            <a:off x="15797107" y="2432649"/>
            <a:ext cx="15000" cy="1326000"/>
          </a:xfrm>
          <a:prstGeom prst="straightConnector1">
            <a:avLst/>
          </a:prstGeom>
          <a:noFill/>
          <a:ln cap="flat" cmpd="sng" w="38100">
            <a:solidFill>
              <a:srgbClr val="9FC5E8"/>
            </a:solidFill>
            <a:prstDash val="solid"/>
            <a:round/>
            <a:headEnd len="med" w="med" type="none"/>
            <a:tailEnd len="med" w="med" type="none"/>
          </a:ln>
        </p:spPr>
      </p:cxnSp>
      <p:sp>
        <p:nvSpPr>
          <p:cNvPr id="631" name="Google Shape;631;p23"/>
          <p:cNvSpPr/>
          <p:nvPr/>
        </p:nvSpPr>
        <p:spPr>
          <a:xfrm>
            <a:off x="17259300" y="130852"/>
            <a:ext cx="846650" cy="897848"/>
          </a:xfrm>
          <a:custGeom>
            <a:rect b="b" l="l" r="r" t="t"/>
            <a:pathLst>
              <a:path extrusionOk="0" h="897848" w="846650">
                <a:moveTo>
                  <a:pt x="0" y="0"/>
                </a:moveTo>
                <a:lnTo>
                  <a:pt x="846650" y="0"/>
                </a:lnTo>
                <a:lnTo>
                  <a:pt x="846650" y="897848"/>
                </a:lnTo>
                <a:lnTo>
                  <a:pt x="0" y="897848"/>
                </a:lnTo>
                <a:lnTo>
                  <a:pt x="0" y="0"/>
                </a:lnTo>
                <a:close/>
              </a:path>
            </a:pathLst>
          </a:custGeom>
          <a:blipFill rotWithShape="1">
            <a:blip r:embed="rId3">
              <a:alphaModFix/>
            </a:blip>
            <a:stretch>
              <a:fillRect b="0" l="0" r="-6049" t="0"/>
            </a:stretch>
          </a:blipFill>
          <a:ln>
            <a:noFill/>
          </a:ln>
        </p:spPr>
      </p:sp>
      <p:grpSp>
        <p:nvGrpSpPr>
          <p:cNvPr id="632" name="Google Shape;632;p23"/>
          <p:cNvGrpSpPr/>
          <p:nvPr/>
        </p:nvGrpSpPr>
        <p:grpSpPr>
          <a:xfrm>
            <a:off x="6781075" y="0"/>
            <a:ext cx="2876765" cy="1249338"/>
            <a:chOff x="0" y="0"/>
            <a:chExt cx="747600" cy="324900"/>
          </a:xfrm>
        </p:grpSpPr>
        <p:sp>
          <p:nvSpPr>
            <p:cNvPr id="633" name="Google Shape;633;p23"/>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634" name="Google Shape;634;p23"/>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35" name="Google Shape;635;p23"/>
          <p:cNvGrpSpPr/>
          <p:nvPr/>
        </p:nvGrpSpPr>
        <p:grpSpPr>
          <a:xfrm>
            <a:off x="9527225" y="0"/>
            <a:ext cx="3007287" cy="1249246"/>
            <a:chOff x="-33934" y="0"/>
            <a:chExt cx="781520" cy="324876"/>
          </a:xfrm>
        </p:grpSpPr>
        <p:sp>
          <p:nvSpPr>
            <p:cNvPr id="636" name="Google Shape;636;p23"/>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637" name="Google Shape;637;p23"/>
            <p:cNvSpPr txBox="1"/>
            <p:nvPr/>
          </p:nvSpPr>
          <p:spPr>
            <a:xfrm>
              <a:off x="-33934" y="51450"/>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MODEL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PIPELINE</a:t>
              </a:r>
              <a:endParaRPr b="1" i="0" sz="1800" u="none" cap="none" strike="noStrike">
                <a:solidFill>
                  <a:schemeClr val="lt1"/>
                </a:solidFill>
                <a:latin typeface="Poppins"/>
                <a:ea typeface="Poppins"/>
                <a:cs typeface="Poppins"/>
                <a:sym typeface="Poppins"/>
              </a:endParaRPr>
            </a:p>
          </p:txBody>
        </p:sp>
      </p:grpSp>
      <p:grpSp>
        <p:nvGrpSpPr>
          <p:cNvPr id="638" name="Google Shape;638;p23"/>
          <p:cNvGrpSpPr/>
          <p:nvPr/>
        </p:nvGrpSpPr>
        <p:grpSpPr>
          <a:xfrm>
            <a:off x="12534527" y="0"/>
            <a:ext cx="2876765" cy="1249338"/>
            <a:chOff x="0" y="0"/>
            <a:chExt cx="747600" cy="324900"/>
          </a:xfrm>
        </p:grpSpPr>
        <p:sp>
          <p:nvSpPr>
            <p:cNvPr id="639" name="Google Shape;639;p23"/>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640" name="Google Shape;640;p23"/>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41" name="Google Shape;641;p23"/>
          <p:cNvGrpSpPr/>
          <p:nvPr/>
        </p:nvGrpSpPr>
        <p:grpSpPr>
          <a:xfrm>
            <a:off x="6831782" y="116281"/>
            <a:ext cx="1919618" cy="1016683"/>
            <a:chOff x="0" y="0"/>
            <a:chExt cx="2605344" cy="1380800"/>
          </a:xfrm>
        </p:grpSpPr>
        <p:sp>
          <p:nvSpPr>
            <p:cNvPr id="642" name="Google Shape;642;p23"/>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643" name="Google Shape;643;p23"/>
            <p:cNvSpPr txBox="1"/>
            <p:nvPr/>
          </p:nvSpPr>
          <p:spPr>
            <a:xfrm>
              <a:off x="144" y="276703"/>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INDICATORS</a:t>
              </a:r>
              <a:endParaRPr/>
            </a:p>
          </p:txBody>
        </p:sp>
      </p:grpSp>
      <p:sp>
        <p:nvSpPr>
          <p:cNvPr id="644" name="Google Shape;644;p23"/>
          <p:cNvSpPr/>
          <p:nvPr/>
        </p:nvSpPr>
        <p:spPr>
          <a:xfrm>
            <a:off x="12884352" y="220159"/>
            <a:ext cx="1652134" cy="101834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grpSp>
        <p:nvGrpSpPr>
          <p:cNvPr id="645" name="Google Shape;645;p23"/>
          <p:cNvGrpSpPr/>
          <p:nvPr/>
        </p:nvGrpSpPr>
        <p:grpSpPr>
          <a:xfrm>
            <a:off x="15411254" y="0"/>
            <a:ext cx="2876765" cy="1249338"/>
            <a:chOff x="0" y="0"/>
            <a:chExt cx="747600" cy="324900"/>
          </a:xfrm>
        </p:grpSpPr>
        <p:sp>
          <p:nvSpPr>
            <p:cNvPr id="646" name="Google Shape;646;p23"/>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sp>
          <p:nvSpPr>
            <p:cNvPr id="647" name="Google Shape;647;p23"/>
            <p:cNvSpPr txBox="1"/>
            <p:nvPr/>
          </p:nvSpPr>
          <p:spPr>
            <a:xfrm>
              <a:off x="0" y="0"/>
              <a:ext cx="747600" cy="3249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48" name="Google Shape;648;p23"/>
          <p:cNvSpPr txBox="1"/>
          <p:nvPr/>
        </p:nvSpPr>
        <p:spPr>
          <a:xfrm>
            <a:off x="12691387" y="487148"/>
            <a:ext cx="1506600" cy="4827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DASHBOARD</a:t>
            </a:r>
            <a:endParaRPr b="1">
              <a:latin typeface="Poppins"/>
              <a:ea typeface="Poppins"/>
              <a:cs typeface="Poppins"/>
              <a:sym typeface="Poppins"/>
            </a:endParaRPr>
          </a:p>
          <a:p>
            <a:pPr indent="0" lvl="0" marL="0" marR="0" rtl="0" algn="l">
              <a:lnSpc>
                <a:spcPct val="120011"/>
              </a:lnSpc>
              <a:spcBef>
                <a:spcPts val="0"/>
              </a:spcBef>
              <a:spcAft>
                <a:spcPts val="0"/>
              </a:spcAft>
              <a:buNone/>
            </a:pPr>
            <a:r>
              <a:t/>
            </a:r>
            <a:endParaRPr b="1" i="0" sz="1799" u="none" cap="none" strike="noStrike">
              <a:solidFill>
                <a:srgbClr val="F8F8F8"/>
              </a:solidFill>
              <a:latin typeface="Poppins"/>
              <a:ea typeface="Poppins"/>
              <a:cs typeface="Poppins"/>
              <a:sym typeface="Poppins"/>
            </a:endParaRPr>
          </a:p>
        </p:txBody>
      </p:sp>
      <p:pic>
        <p:nvPicPr>
          <p:cNvPr id="649" name="Google Shape;649;p23" title="icons8-analytics-64 (1).png"/>
          <p:cNvPicPr preferRelativeResize="0"/>
          <p:nvPr/>
        </p:nvPicPr>
        <p:blipFill>
          <a:blip r:embed="rId4">
            <a:alphaModFix/>
          </a:blip>
          <a:stretch>
            <a:fillRect/>
          </a:stretch>
        </p:blipFill>
        <p:spPr>
          <a:xfrm>
            <a:off x="8702100" y="182723"/>
            <a:ext cx="883800" cy="883800"/>
          </a:xfrm>
          <a:prstGeom prst="rect">
            <a:avLst/>
          </a:prstGeom>
          <a:noFill/>
          <a:ln>
            <a:noFill/>
          </a:ln>
        </p:spPr>
      </p:pic>
      <p:pic>
        <p:nvPicPr>
          <p:cNvPr id="650" name="Google Shape;650;p23" title="icons8-data-pipeline-32.png"/>
          <p:cNvPicPr preferRelativeResize="0"/>
          <p:nvPr/>
        </p:nvPicPr>
        <p:blipFill>
          <a:blip r:embed="rId5">
            <a:alphaModFix/>
          </a:blip>
          <a:stretch>
            <a:fillRect/>
          </a:stretch>
        </p:blipFill>
        <p:spPr>
          <a:xfrm>
            <a:off x="11567388" y="272610"/>
            <a:ext cx="704025" cy="704025"/>
          </a:xfrm>
          <a:prstGeom prst="rect">
            <a:avLst/>
          </a:prstGeom>
          <a:noFill/>
          <a:ln>
            <a:noFill/>
          </a:ln>
        </p:spPr>
      </p:pic>
      <p:grpSp>
        <p:nvGrpSpPr>
          <p:cNvPr id="651" name="Google Shape;651;p23"/>
          <p:cNvGrpSpPr/>
          <p:nvPr/>
        </p:nvGrpSpPr>
        <p:grpSpPr>
          <a:xfrm>
            <a:off x="15439213" y="1067788"/>
            <a:ext cx="2820844" cy="181548"/>
            <a:chOff x="0" y="0"/>
            <a:chExt cx="747600" cy="54000"/>
          </a:xfrm>
        </p:grpSpPr>
        <p:sp>
          <p:nvSpPr>
            <p:cNvPr id="652" name="Google Shape;652;p23"/>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653" name="Google Shape;653;p23"/>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654" name="Google Shape;654;p23" title="icons8-dashboard-64.png"/>
          <p:cNvPicPr preferRelativeResize="0"/>
          <p:nvPr/>
        </p:nvPicPr>
        <p:blipFill>
          <a:blip r:embed="rId6">
            <a:alphaModFix/>
          </a:blip>
          <a:stretch>
            <a:fillRect/>
          </a:stretch>
        </p:blipFill>
        <p:spPr>
          <a:xfrm>
            <a:off x="14354863" y="182723"/>
            <a:ext cx="883800" cy="883800"/>
          </a:xfrm>
          <a:prstGeom prst="rect">
            <a:avLst/>
          </a:prstGeom>
          <a:noFill/>
          <a:ln>
            <a:noFill/>
          </a:ln>
        </p:spPr>
      </p:pic>
      <p:sp>
        <p:nvSpPr>
          <p:cNvPr id="655" name="Google Shape;655;p23"/>
          <p:cNvSpPr txBox="1"/>
          <p:nvPr/>
        </p:nvSpPr>
        <p:spPr>
          <a:xfrm>
            <a:off x="15581988" y="116273"/>
            <a:ext cx="1506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50">
              <a:solidFill>
                <a:schemeClr val="lt1"/>
              </a:solidFill>
              <a:latin typeface="Poppins"/>
              <a:ea typeface="Poppins"/>
              <a:cs typeface="Poppins"/>
              <a:sym typeface="Poppins"/>
            </a:endParaRPr>
          </a:p>
          <a:p>
            <a:pPr indent="0" lvl="0" marL="0" rtl="0" algn="l">
              <a:spcBef>
                <a:spcPts val="0"/>
              </a:spcBef>
              <a:spcAft>
                <a:spcPts val="0"/>
              </a:spcAft>
              <a:buNone/>
            </a:pPr>
            <a:r>
              <a:rPr b="1" lang="en-US" sz="1850">
                <a:solidFill>
                  <a:schemeClr val="lt1"/>
                </a:solidFill>
                <a:latin typeface="Poppins"/>
                <a:ea typeface="Poppins"/>
                <a:cs typeface="Poppins"/>
                <a:sym typeface="Poppins"/>
              </a:rPr>
              <a:t>SUMMARY</a:t>
            </a:r>
            <a:endParaRPr b="1" sz="1850">
              <a:solidFill>
                <a:schemeClr val="lt1"/>
              </a:solidFill>
              <a:latin typeface="Poppins"/>
              <a:ea typeface="Poppins"/>
              <a:cs typeface="Poppins"/>
              <a:sym typeface="Poppins"/>
            </a:endParaRPr>
          </a:p>
        </p:txBody>
      </p:sp>
      <p:pic>
        <p:nvPicPr>
          <p:cNvPr id="656" name="Google Shape;656;p23" title="icons8-summary-50.png"/>
          <p:cNvPicPr preferRelativeResize="0"/>
          <p:nvPr/>
        </p:nvPicPr>
        <p:blipFill>
          <a:blip r:embed="rId7">
            <a:alphaModFix/>
          </a:blip>
          <a:stretch>
            <a:fillRect/>
          </a:stretch>
        </p:blipFill>
        <p:spPr>
          <a:xfrm>
            <a:off x="17322125" y="272610"/>
            <a:ext cx="704025" cy="704025"/>
          </a:xfrm>
          <a:prstGeom prst="rect">
            <a:avLst/>
          </a:prstGeom>
          <a:noFill/>
          <a:ln>
            <a:noFill/>
          </a:ln>
        </p:spPr>
      </p:pic>
      <p:cxnSp>
        <p:nvCxnSpPr>
          <p:cNvPr id="657" name="Google Shape;657;p23"/>
          <p:cNvCxnSpPr/>
          <p:nvPr/>
        </p:nvCxnSpPr>
        <p:spPr>
          <a:xfrm>
            <a:off x="1189736" y="6918616"/>
            <a:ext cx="2101200" cy="0"/>
          </a:xfrm>
          <a:prstGeom prst="straightConnector1">
            <a:avLst/>
          </a:prstGeom>
          <a:noFill/>
          <a:ln cap="flat" cmpd="sng" w="38100">
            <a:solidFill>
              <a:schemeClr val="dk2"/>
            </a:solidFill>
            <a:prstDash val="solid"/>
            <a:round/>
            <a:headEnd len="med" w="med" type="none"/>
            <a:tailEnd len="med" w="med" type="none"/>
          </a:ln>
        </p:spPr>
      </p:cxnSp>
      <p:cxnSp>
        <p:nvCxnSpPr>
          <p:cNvPr id="658" name="Google Shape;658;p23"/>
          <p:cNvCxnSpPr/>
          <p:nvPr/>
        </p:nvCxnSpPr>
        <p:spPr>
          <a:xfrm>
            <a:off x="14761511" y="6916743"/>
            <a:ext cx="2101200" cy="0"/>
          </a:xfrm>
          <a:prstGeom prst="straightConnector1">
            <a:avLst/>
          </a:prstGeom>
          <a:noFill/>
          <a:ln cap="flat" cmpd="sng" w="38100">
            <a:solidFill>
              <a:schemeClr val="dk2"/>
            </a:solidFill>
            <a:prstDash val="solid"/>
            <a:round/>
            <a:headEnd len="med" w="med" type="none"/>
            <a:tailEnd len="med" w="med" type="none"/>
          </a:ln>
        </p:spPr>
      </p:cxnSp>
      <p:cxnSp>
        <p:nvCxnSpPr>
          <p:cNvPr id="659" name="Google Shape;659;p23"/>
          <p:cNvCxnSpPr/>
          <p:nvPr/>
        </p:nvCxnSpPr>
        <p:spPr>
          <a:xfrm>
            <a:off x="11362761" y="6918618"/>
            <a:ext cx="2101200" cy="0"/>
          </a:xfrm>
          <a:prstGeom prst="straightConnector1">
            <a:avLst/>
          </a:prstGeom>
          <a:noFill/>
          <a:ln cap="flat" cmpd="sng" w="38100">
            <a:solidFill>
              <a:schemeClr val="dk2"/>
            </a:solidFill>
            <a:prstDash val="solid"/>
            <a:round/>
            <a:headEnd len="med" w="med" type="none"/>
            <a:tailEnd len="med" w="med" type="none"/>
          </a:ln>
        </p:spPr>
      </p:cxnSp>
      <p:cxnSp>
        <p:nvCxnSpPr>
          <p:cNvPr id="660" name="Google Shape;660;p23"/>
          <p:cNvCxnSpPr/>
          <p:nvPr/>
        </p:nvCxnSpPr>
        <p:spPr>
          <a:xfrm>
            <a:off x="7957286" y="6916743"/>
            <a:ext cx="2101200" cy="0"/>
          </a:xfrm>
          <a:prstGeom prst="straightConnector1">
            <a:avLst/>
          </a:prstGeom>
          <a:noFill/>
          <a:ln cap="flat" cmpd="sng" w="38100">
            <a:solidFill>
              <a:schemeClr val="dk2"/>
            </a:solidFill>
            <a:prstDash val="solid"/>
            <a:round/>
            <a:headEnd len="med" w="med" type="none"/>
            <a:tailEnd len="med" w="med" type="none"/>
          </a:ln>
        </p:spPr>
      </p:cxnSp>
      <p:cxnSp>
        <p:nvCxnSpPr>
          <p:cNvPr id="661" name="Google Shape;661;p23"/>
          <p:cNvCxnSpPr/>
          <p:nvPr/>
        </p:nvCxnSpPr>
        <p:spPr>
          <a:xfrm>
            <a:off x="4591141" y="6916743"/>
            <a:ext cx="2101200" cy="0"/>
          </a:xfrm>
          <a:prstGeom prst="straightConnector1">
            <a:avLst/>
          </a:prstGeom>
          <a:noFill/>
          <a:ln cap="flat" cmpd="sng" w="38100">
            <a:solidFill>
              <a:schemeClr val="dk2"/>
            </a:solidFill>
            <a:prstDash val="solid"/>
            <a:round/>
            <a:headEnd len="med" w="med" type="none"/>
            <a:tailEnd len="med" w="med" type="none"/>
          </a:ln>
        </p:spPr>
      </p:cxnSp>
      <p:pic>
        <p:nvPicPr>
          <p:cNvPr id="662" name="Google Shape;662;p23"/>
          <p:cNvPicPr preferRelativeResize="0"/>
          <p:nvPr/>
        </p:nvPicPr>
        <p:blipFill>
          <a:blip r:embed="rId8">
            <a:alphaModFix/>
          </a:blip>
          <a:stretch>
            <a:fillRect/>
          </a:stretch>
        </p:blipFill>
        <p:spPr>
          <a:xfrm>
            <a:off x="1921100" y="4487150"/>
            <a:ext cx="638450" cy="638450"/>
          </a:xfrm>
          <a:prstGeom prst="rect">
            <a:avLst/>
          </a:prstGeom>
          <a:noFill/>
          <a:ln>
            <a:noFill/>
          </a:ln>
        </p:spPr>
      </p:pic>
      <p:pic>
        <p:nvPicPr>
          <p:cNvPr id="663" name="Google Shape;663;p23"/>
          <p:cNvPicPr preferRelativeResize="0"/>
          <p:nvPr/>
        </p:nvPicPr>
        <p:blipFill>
          <a:blip r:embed="rId9">
            <a:alphaModFix/>
          </a:blip>
          <a:stretch>
            <a:fillRect/>
          </a:stretch>
        </p:blipFill>
        <p:spPr>
          <a:xfrm>
            <a:off x="5322525" y="4487150"/>
            <a:ext cx="638450" cy="638450"/>
          </a:xfrm>
          <a:prstGeom prst="rect">
            <a:avLst/>
          </a:prstGeom>
          <a:noFill/>
          <a:ln>
            <a:noFill/>
          </a:ln>
        </p:spPr>
      </p:pic>
      <p:pic>
        <p:nvPicPr>
          <p:cNvPr id="664" name="Google Shape;664;p23"/>
          <p:cNvPicPr preferRelativeResize="0"/>
          <p:nvPr/>
        </p:nvPicPr>
        <p:blipFill>
          <a:blip r:embed="rId10">
            <a:alphaModFix/>
          </a:blip>
          <a:stretch>
            <a:fillRect/>
          </a:stretch>
        </p:blipFill>
        <p:spPr>
          <a:xfrm>
            <a:off x="8630783" y="4419545"/>
            <a:ext cx="754200" cy="754200"/>
          </a:xfrm>
          <a:prstGeom prst="rect">
            <a:avLst/>
          </a:prstGeom>
          <a:noFill/>
          <a:ln>
            <a:noFill/>
          </a:ln>
        </p:spPr>
      </p:pic>
      <p:pic>
        <p:nvPicPr>
          <p:cNvPr id="665" name="Google Shape;665;p23"/>
          <p:cNvPicPr preferRelativeResize="0"/>
          <p:nvPr/>
        </p:nvPicPr>
        <p:blipFill>
          <a:blip r:embed="rId11">
            <a:alphaModFix/>
          </a:blip>
          <a:stretch>
            <a:fillRect/>
          </a:stretch>
        </p:blipFill>
        <p:spPr>
          <a:xfrm>
            <a:off x="12029288" y="4429275"/>
            <a:ext cx="754200" cy="754200"/>
          </a:xfrm>
          <a:prstGeom prst="rect">
            <a:avLst/>
          </a:prstGeom>
          <a:noFill/>
          <a:ln>
            <a:noFill/>
          </a:ln>
        </p:spPr>
      </p:pic>
      <p:pic>
        <p:nvPicPr>
          <p:cNvPr id="666" name="Google Shape;666;p23"/>
          <p:cNvPicPr preferRelativeResize="0"/>
          <p:nvPr/>
        </p:nvPicPr>
        <p:blipFill>
          <a:blip r:embed="rId12">
            <a:alphaModFix/>
          </a:blip>
          <a:stretch>
            <a:fillRect/>
          </a:stretch>
        </p:blipFill>
        <p:spPr>
          <a:xfrm>
            <a:off x="15472000" y="4477424"/>
            <a:ext cx="638450" cy="638450"/>
          </a:xfrm>
          <a:prstGeom prst="rect">
            <a:avLst/>
          </a:prstGeom>
          <a:noFill/>
          <a:ln>
            <a:noFill/>
          </a:ln>
        </p:spPr>
      </p:pic>
      <p:sp>
        <p:nvSpPr>
          <p:cNvPr id="667" name="Google Shape;667;p23"/>
          <p:cNvSpPr txBox="1"/>
          <p:nvPr/>
        </p:nvSpPr>
        <p:spPr>
          <a:xfrm>
            <a:off x="4482200" y="5930475"/>
            <a:ext cx="2349600" cy="8838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lang="en-US" sz="2300">
                <a:solidFill>
                  <a:schemeClr val="dk1"/>
                </a:solidFill>
                <a:latin typeface="Proxima Nova"/>
                <a:ea typeface="Proxima Nova"/>
                <a:cs typeface="Proxima Nova"/>
                <a:sym typeface="Proxima Nova"/>
              </a:rPr>
              <a:t>Feature</a:t>
            </a:r>
            <a:endParaRPr sz="2300">
              <a:solidFill>
                <a:schemeClr val="dk1"/>
              </a:solidFill>
              <a:latin typeface="Proxima Nova"/>
              <a:ea typeface="Proxima Nova"/>
              <a:cs typeface="Proxima Nova"/>
              <a:sym typeface="Proxima Nova"/>
            </a:endParaRPr>
          </a:p>
          <a:p>
            <a:pPr indent="0" lvl="0" marL="0" rtl="0" algn="ctr">
              <a:spcBef>
                <a:spcPts val="1200"/>
              </a:spcBef>
              <a:spcAft>
                <a:spcPts val="0"/>
              </a:spcAft>
              <a:buClr>
                <a:schemeClr val="dk1"/>
              </a:buClr>
              <a:buSzPts val="1100"/>
              <a:buFont typeface="Arial"/>
              <a:buNone/>
            </a:pPr>
            <a:r>
              <a:rPr lang="en-US" sz="2300">
                <a:solidFill>
                  <a:schemeClr val="dk1"/>
                </a:solidFill>
                <a:latin typeface="Proxima Nova"/>
                <a:ea typeface="Proxima Nova"/>
                <a:cs typeface="Proxima Nova"/>
                <a:sym typeface="Proxima Nova"/>
              </a:rPr>
              <a:t>Engineering</a:t>
            </a:r>
            <a:endParaRPr sz="2300">
              <a:solidFill>
                <a:schemeClr val="dk1"/>
              </a:solidFill>
              <a:latin typeface="Proxima Nova"/>
              <a:ea typeface="Proxima Nova"/>
              <a:cs typeface="Proxima Nova"/>
              <a:sym typeface="Proxima Nova"/>
            </a:endParaRPr>
          </a:p>
          <a:p>
            <a:pPr indent="0" lvl="0" marL="0" rtl="0" algn="ctr">
              <a:lnSpc>
                <a:spcPct val="115000"/>
              </a:lnSpc>
              <a:spcBef>
                <a:spcPts val="1200"/>
              </a:spcBef>
              <a:spcAft>
                <a:spcPts val="1200"/>
              </a:spcAft>
              <a:buClr>
                <a:schemeClr val="dk1"/>
              </a:buClr>
              <a:buSzPts val="1100"/>
              <a:buFont typeface="Arial"/>
              <a:buNone/>
            </a:pPr>
            <a:r>
              <a:t/>
            </a:r>
            <a:endParaRPr sz="2300">
              <a:solidFill>
                <a:schemeClr val="dk1"/>
              </a:solidFill>
              <a:latin typeface="Proxima Nova"/>
              <a:ea typeface="Proxima Nova"/>
              <a:cs typeface="Proxima Nova"/>
              <a:sym typeface="Proxima Nova"/>
            </a:endParaRPr>
          </a:p>
        </p:txBody>
      </p:sp>
      <p:sp>
        <p:nvSpPr>
          <p:cNvPr id="668" name="Google Shape;668;p23"/>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SUMMARY</a:t>
            </a:r>
            <a:r>
              <a:rPr b="1" lang="en-US" sz="3200">
                <a:solidFill>
                  <a:schemeClr val="dk1"/>
                </a:solidFill>
                <a:latin typeface="Raleway"/>
                <a:ea typeface="Raleway"/>
                <a:cs typeface="Raleway"/>
                <a:sym typeface="Raleway"/>
              </a:rPr>
              <a:t> </a:t>
            </a:r>
            <a:endParaRPr b="1" sz="3200">
              <a:solidFill>
                <a:schemeClr val="dk1"/>
              </a:solidFill>
              <a:latin typeface="Raleway"/>
              <a:ea typeface="Raleway"/>
              <a:cs typeface="Raleway"/>
              <a:sym typeface="Raleway"/>
            </a:endParaRPr>
          </a:p>
        </p:txBody>
      </p:sp>
      <p:grpSp>
        <p:nvGrpSpPr>
          <p:cNvPr id="669" name="Google Shape;669;p23"/>
          <p:cNvGrpSpPr/>
          <p:nvPr/>
        </p:nvGrpSpPr>
        <p:grpSpPr>
          <a:xfrm>
            <a:off x="0" y="1058500"/>
            <a:ext cx="5669649" cy="200124"/>
            <a:chOff x="0" y="0"/>
            <a:chExt cx="747600" cy="54000"/>
          </a:xfrm>
        </p:grpSpPr>
        <p:sp>
          <p:nvSpPr>
            <p:cNvPr id="670" name="Google Shape;670;p23"/>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671" name="Google Shape;671;p23"/>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72" name="Google Shape;672;p23"/>
          <p:cNvSpPr txBox="1"/>
          <p:nvPr/>
        </p:nvSpPr>
        <p:spPr>
          <a:xfrm>
            <a:off x="7873100" y="5943538"/>
            <a:ext cx="2349600" cy="88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None/>
            </a:pPr>
            <a:r>
              <a:rPr lang="en-US" sz="2300">
                <a:solidFill>
                  <a:schemeClr val="dk1"/>
                </a:solidFill>
                <a:latin typeface="Proxima Nova"/>
                <a:ea typeface="Proxima Nova"/>
                <a:cs typeface="Proxima Nova"/>
                <a:sym typeface="Proxima Nova"/>
              </a:rPr>
              <a:t>KPI</a:t>
            </a:r>
            <a:endParaRPr sz="2300">
              <a:solidFill>
                <a:schemeClr val="dk1"/>
              </a:solidFill>
              <a:latin typeface="Proxima Nova"/>
              <a:ea typeface="Proxima Nova"/>
              <a:cs typeface="Proxima Nova"/>
              <a:sym typeface="Proxima Nova"/>
            </a:endParaRPr>
          </a:p>
          <a:p>
            <a:pPr indent="0" lvl="0" marL="0" rtl="0" algn="ctr">
              <a:lnSpc>
                <a:spcPct val="100000"/>
              </a:lnSpc>
              <a:spcBef>
                <a:spcPts val="1200"/>
              </a:spcBef>
              <a:spcAft>
                <a:spcPts val="1200"/>
              </a:spcAft>
              <a:buNone/>
            </a:pPr>
            <a:r>
              <a:rPr lang="en-US" sz="2300">
                <a:solidFill>
                  <a:schemeClr val="dk1"/>
                </a:solidFill>
                <a:latin typeface="Proxima Nova"/>
                <a:ea typeface="Proxima Nova"/>
                <a:cs typeface="Proxima Nova"/>
                <a:sym typeface="Proxima Nova"/>
              </a:rPr>
              <a:t>Formation</a:t>
            </a:r>
            <a:endParaRPr sz="2300">
              <a:solidFill>
                <a:schemeClr val="dk1"/>
              </a:solidFill>
              <a:latin typeface="Proxima Nova"/>
              <a:ea typeface="Proxima Nova"/>
              <a:cs typeface="Proxima Nova"/>
              <a:sym typeface="Proxima Nova"/>
            </a:endParaRPr>
          </a:p>
        </p:txBody>
      </p:sp>
      <p:sp>
        <p:nvSpPr>
          <p:cNvPr id="673" name="Google Shape;673;p23"/>
          <p:cNvSpPr txBox="1"/>
          <p:nvPr/>
        </p:nvSpPr>
        <p:spPr>
          <a:xfrm>
            <a:off x="11309688" y="5944475"/>
            <a:ext cx="2349600" cy="883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Clr>
                <a:schemeClr val="dk1"/>
              </a:buClr>
              <a:buSzPts val="1100"/>
              <a:buFont typeface="Arial"/>
              <a:buNone/>
            </a:pPr>
            <a:r>
              <a:rPr lang="en-US" sz="2300">
                <a:solidFill>
                  <a:schemeClr val="dk1"/>
                </a:solidFill>
                <a:latin typeface="Proxima Nova"/>
                <a:ea typeface="Proxima Nova"/>
                <a:cs typeface="Proxima Nova"/>
                <a:sym typeface="Proxima Nova"/>
              </a:rPr>
              <a:t>Model</a:t>
            </a:r>
            <a:endParaRPr sz="2300">
              <a:solidFill>
                <a:schemeClr val="dk1"/>
              </a:solidFill>
              <a:latin typeface="Proxima Nova"/>
              <a:ea typeface="Proxima Nova"/>
              <a:cs typeface="Proxima Nova"/>
              <a:sym typeface="Proxima Nova"/>
            </a:endParaRPr>
          </a:p>
          <a:p>
            <a:pPr indent="0" lvl="0" marL="0" rtl="0" algn="ctr">
              <a:lnSpc>
                <a:spcPct val="100000"/>
              </a:lnSpc>
              <a:spcBef>
                <a:spcPts val="1200"/>
              </a:spcBef>
              <a:spcAft>
                <a:spcPts val="1200"/>
              </a:spcAft>
              <a:buClr>
                <a:schemeClr val="dk1"/>
              </a:buClr>
              <a:buSzPts val="1100"/>
              <a:buFont typeface="Arial"/>
              <a:buNone/>
            </a:pPr>
            <a:r>
              <a:rPr lang="en-US" sz="2300">
                <a:solidFill>
                  <a:schemeClr val="dk1"/>
                </a:solidFill>
                <a:latin typeface="Proxima Nova"/>
                <a:ea typeface="Proxima Nova"/>
                <a:cs typeface="Proxima Nova"/>
                <a:sym typeface="Proxima Nova"/>
              </a:rPr>
              <a:t>Building</a:t>
            </a:r>
            <a:endParaRPr sz="2300">
              <a:solidFill>
                <a:schemeClr val="dk1"/>
              </a:solidFill>
              <a:latin typeface="Proxima Nova"/>
              <a:ea typeface="Proxima Nova"/>
              <a:cs typeface="Proxima Nova"/>
              <a:sym typeface="Proxima Nova"/>
            </a:endParaRPr>
          </a:p>
        </p:txBody>
      </p:sp>
      <p:sp>
        <p:nvSpPr>
          <p:cNvPr id="674" name="Google Shape;674;p23"/>
          <p:cNvSpPr txBox="1"/>
          <p:nvPr/>
        </p:nvSpPr>
        <p:spPr>
          <a:xfrm>
            <a:off x="14693000" y="5912295"/>
            <a:ext cx="2349600" cy="88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US" sz="2300">
                <a:solidFill>
                  <a:schemeClr val="dk1"/>
                </a:solidFill>
                <a:latin typeface="Proxima Nova"/>
                <a:ea typeface="Proxima Nova"/>
                <a:cs typeface="Proxima Nova"/>
                <a:sym typeface="Proxima Nova"/>
              </a:rPr>
              <a:t>Dashboard</a:t>
            </a:r>
            <a:endParaRPr sz="2300">
              <a:solidFill>
                <a:schemeClr val="dk1"/>
              </a:solidFill>
              <a:latin typeface="Proxima Nova"/>
              <a:ea typeface="Proxima Nova"/>
              <a:cs typeface="Proxima Nova"/>
              <a:sym typeface="Proxima Nova"/>
            </a:endParaRPr>
          </a:p>
          <a:p>
            <a:pPr indent="0" lvl="0" marL="0" rtl="0" algn="ctr">
              <a:lnSpc>
                <a:spcPct val="115000"/>
              </a:lnSpc>
              <a:spcBef>
                <a:spcPts val="1200"/>
              </a:spcBef>
              <a:spcAft>
                <a:spcPts val="1200"/>
              </a:spcAft>
              <a:buClr>
                <a:schemeClr val="dk1"/>
              </a:buClr>
              <a:buSzPts val="1100"/>
              <a:buFont typeface="Arial"/>
              <a:buNone/>
            </a:pPr>
            <a:r>
              <a:rPr lang="en-US" sz="2300">
                <a:solidFill>
                  <a:schemeClr val="dk1"/>
                </a:solidFill>
                <a:latin typeface="Proxima Nova"/>
                <a:ea typeface="Proxima Nova"/>
                <a:cs typeface="Proxima Nova"/>
                <a:sym typeface="Proxima Nova"/>
              </a:rPr>
              <a:t>Building</a:t>
            </a:r>
            <a:endParaRPr sz="2300">
              <a:solidFill>
                <a:schemeClr val="dk1"/>
              </a:solidFill>
              <a:latin typeface="Proxima Nova"/>
              <a:ea typeface="Proxima Nova"/>
              <a:cs typeface="Proxima Nova"/>
              <a:sym typeface="Proxima Nova"/>
            </a:endParaRPr>
          </a:p>
        </p:txBody>
      </p:sp>
      <p:sp>
        <p:nvSpPr>
          <p:cNvPr id="675" name="Google Shape;675;p23"/>
          <p:cNvSpPr txBox="1"/>
          <p:nvPr/>
        </p:nvSpPr>
        <p:spPr>
          <a:xfrm>
            <a:off x="1053200" y="5930475"/>
            <a:ext cx="2349600" cy="8838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rPr lang="en-US" sz="2300">
                <a:solidFill>
                  <a:schemeClr val="dk1"/>
                </a:solidFill>
                <a:latin typeface="Proxima Nova"/>
                <a:ea typeface="Proxima Nova"/>
                <a:cs typeface="Proxima Nova"/>
                <a:sym typeface="Proxima Nova"/>
              </a:rPr>
              <a:t>Exploratory Data </a:t>
            </a:r>
            <a:endParaRPr sz="2300">
              <a:solidFill>
                <a:schemeClr val="dk1"/>
              </a:solidFill>
              <a:latin typeface="Proxima Nova"/>
              <a:ea typeface="Proxima Nova"/>
              <a:cs typeface="Proxima Nova"/>
              <a:sym typeface="Proxima Nova"/>
            </a:endParaRPr>
          </a:p>
          <a:p>
            <a:pPr indent="0" lvl="0" marL="0" rtl="0" algn="ctr">
              <a:lnSpc>
                <a:spcPct val="115000"/>
              </a:lnSpc>
              <a:spcBef>
                <a:spcPts val="1200"/>
              </a:spcBef>
              <a:spcAft>
                <a:spcPts val="0"/>
              </a:spcAft>
              <a:buClr>
                <a:schemeClr val="dk1"/>
              </a:buClr>
              <a:buSzPts val="1100"/>
              <a:buFont typeface="Arial"/>
              <a:buNone/>
            </a:pPr>
            <a:r>
              <a:rPr lang="en-US" sz="2300">
                <a:solidFill>
                  <a:schemeClr val="dk1"/>
                </a:solidFill>
                <a:latin typeface="Proxima Nova"/>
                <a:ea typeface="Proxima Nova"/>
                <a:cs typeface="Proxima Nova"/>
                <a:sym typeface="Proxima Nova"/>
              </a:rPr>
              <a:t>Analysis</a:t>
            </a:r>
            <a:endParaRPr sz="2300">
              <a:solidFill>
                <a:schemeClr val="dk1"/>
              </a:solidFill>
              <a:latin typeface="Proxima Nova"/>
              <a:ea typeface="Proxima Nova"/>
              <a:cs typeface="Proxima Nova"/>
              <a:sym typeface="Proxima Nova"/>
            </a:endParaRPr>
          </a:p>
          <a:p>
            <a:pPr indent="0" lvl="0" marL="0" rtl="0" algn="ctr">
              <a:lnSpc>
                <a:spcPct val="100000"/>
              </a:lnSpc>
              <a:spcBef>
                <a:spcPts val="1200"/>
              </a:spcBef>
              <a:spcAft>
                <a:spcPts val="1200"/>
              </a:spcAft>
              <a:buClr>
                <a:schemeClr val="dk1"/>
              </a:buClr>
              <a:buSzPts val="1100"/>
              <a:buFont typeface="Arial"/>
              <a:buNone/>
            </a:pPr>
            <a:r>
              <a:t/>
            </a:r>
            <a:endParaRPr sz="2300">
              <a:solidFill>
                <a:schemeClr val="dk1"/>
              </a:solidFill>
              <a:latin typeface="Proxima Nova"/>
              <a:ea typeface="Proxima Nova"/>
              <a:cs typeface="Proxima Nova"/>
              <a:sym typeface="Proxima Nova"/>
            </a:endParaRPr>
          </a:p>
        </p:txBody>
      </p:sp>
      <p:sp>
        <p:nvSpPr>
          <p:cNvPr id="676" name="Google Shape;676;p23"/>
          <p:cNvSpPr txBox="1"/>
          <p:nvPr/>
        </p:nvSpPr>
        <p:spPr>
          <a:xfrm>
            <a:off x="886700" y="7180100"/>
            <a:ext cx="2820900" cy="165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chemeClr val="dk1"/>
                </a:solidFill>
                <a:latin typeface="Proxima Nova"/>
                <a:ea typeface="Proxima Nova"/>
                <a:cs typeface="Proxima Nova"/>
                <a:sym typeface="Proxima Nova"/>
              </a:rPr>
              <a:t>Performed univariate and bivariate analysis and found a marginal curve relation between GMV and Total Investment</a:t>
            </a:r>
            <a:endParaRPr sz="1700">
              <a:solidFill>
                <a:schemeClr val="dk1"/>
              </a:solidFill>
              <a:latin typeface="Proxima Nova"/>
              <a:ea typeface="Proxima Nova"/>
              <a:cs typeface="Proxima Nova"/>
              <a:sym typeface="Proxima Nova"/>
            </a:endParaRPr>
          </a:p>
        </p:txBody>
      </p:sp>
      <p:sp>
        <p:nvSpPr>
          <p:cNvPr id="677" name="Google Shape;677;p23"/>
          <p:cNvSpPr txBox="1"/>
          <p:nvPr/>
        </p:nvSpPr>
        <p:spPr>
          <a:xfrm>
            <a:off x="4163300" y="7180100"/>
            <a:ext cx="3007200" cy="225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chemeClr val="dk1"/>
                </a:solidFill>
                <a:latin typeface="Proxima Nova"/>
                <a:ea typeface="Proxima Nova"/>
                <a:cs typeface="Proxima Nova"/>
                <a:sym typeface="Proxima Nova"/>
              </a:rPr>
              <a:t>Engineered Features like sales price, discount percentage  and identified key variables influencing sales patterns, pricing strategies, and customer purchasing behavior.</a:t>
            </a:r>
            <a:endParaRPr sz="1700">
              <a:solidFill>
                <a:schemeClr val="dk1"/>
              </a:solidFill>
              <a:latin typeface="Proxima Nova"/>
              <a:ea typeface="Proxima Nova"/>
              <a:cs typeface="Proxima Nova"/>
              <a:sym typeface="Proxima Nova"/>
            </a:endParaRPr>
          </a:p>
        </p:txBody>
      </p:sp>
      <p:sp>
        <p:nvSpPr>
          <p:cNvPr id="678" name="Google Shape;678;p23"/>
          <p:cNvSpPr txBox="1"/>
          <p:nvPr/>
        </p:nvSpPr>
        <p:spPr>
          <a:xfrm>
            <a:off x="7668500" y="7180100"/>
            <a:ext cx="3007200" cy="270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US" sz="1700">
                <a:solidFill>
                  <a:schemeClr val="dk1"/>
                </a:solidFill>
                <a:latin typeface="Proxima Nova"/>
                <a:ea typeface="Proxima Nova"/>
                <a:cs typeface="Proxima Nova"/>
                <a:sym typeface="Proxima Nova"/>
              </a:rPr>
              <a:t>Analyzed</a:t>
            </a:r>
            <a:r>
              <a:rPr lang="en-US" sz="1700">
                <a:solidFill>
                  <a:schemeClr val="dk1"/>
                </a:solidFill>
                <a:latin typeface="Proxima Nova"/>
                <a:ea typeface="Proxima Nova"/>
                <a:cs typeface="Proxima Nova"/>
                <a:sym typeface="Proxima Nova"/>
              </a:rPr>
              <a:t> performance using financial, operational, and risk indicators. KRIs like CPA, order delays, and NPS provided insights into cost efficiency, logistics, and customer loyalty.</a:t>
            </a:r>
            <a:endParaRPr sz="1700">
              <a:solidFill>
                <a:schemeClr val="dk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t/>
            </a:r>
            <a:endParaRPr sz="1700">
              <a:solidFill>
                <a:schemeClr val="dk1"/>
              </a:solidFill>
              <a:latin typeface="Proxima Nova"/>
              <a:ea typeface="Proxima Nova"/>
              <a:cs typeface="Proxima Nova"/>
              <a:sym typeface="Proxima Nova"/>
            </a:endParaRPr>
          </a:p>
        </p:txBody>
      </p:sp>
      <p:sp>
        <p:nvSpPr>
          <p:cNvPr id="679" name="Google Shape;679;p23"/>
          <p:cNvSpPr txBox="1"/>
          <p:nvPr/>
        </p:nvSpPr>
        <p:spPr>
          <a:xfrm>
            <a:off x="11021300" y="7180100"/>
            <a:ext cx="3007200" cy="255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chemeClr val="dk1"/>
                </a:solidFill>
                <a:latin typeface="Proxima Nova"/>
                <a:ea typeface="Proxima Nova"/>
                <a:cs typeface="Proxima Nova"/>
                <a:sym typeface="Proxima Nova"/>
              </a:rPr>
              <a:t>Built a Marketing Mix Model using the Michaelis-Menten regression to optimize budget allocation. Categorized data into five groups, modeled diminishing returns, and optimized via an LPP solver.</a:t>
            </a:r>
            <a:endParaRPr sz="1700">
              <a:solidFill>
                <a:schemeClr val="dk1"/>
              </a:solidFill>
              <a:latin typeface="Proxima Nova"/>
              <a:ea typeface="Proxima Nova"/>
              <a:cs typeface="Proxima Nova"/>
              <a:sym typeface="Proxima Nova"/>
            </a:endParaRPr>
          </a:p>
        </p:txBody>
      </p:sp>
      <p:sp>
        <p:nvSpPr>
          <p:cNvPr id="680" name="Google Shape;680;p23"/>
          <p:cNvSpPr txBox="1"/>
          <p:nvPr/>
        </p:nvSpPr>
        <p:spPr>
          <a:xfrm>
            <a:off x="14526500" y="7180100"/>
            <a:ext cx="3007200" cy="2552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chemeClr val="dk1"/>
                </a:solidFill>
                <a:latin typeface="Proxima Nova"/>
                <a:ea typeface="Proxima Nova"/>
                <a:cs typeface="Proxima Nova"/>
                <a:sym typeface="Proxima Nova"/>
              </a:rPr>
              <a:t>Developed a React.js dashboard with a Node.js backend for performance tracking, marketing ROI analysis, budget allocation, product insights, and KPI/KRI monitoring through interactive visualizations.</a:t>
            </a:r>
            <a:endParaRPr sz="17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84" name="Shape 684"/>
        <p:cNvGrpSpPr/>
        <p:nvPr/>
      </p:nvGrpSpPr>
      <p:grpSpPr>
        <a:xfrm>
          <a:off x="0" y="0"/>
          <a:ext cx="0" cy="0"/>
          <a:chOff x="0" y="0"/>
          <a:chExt cx="0" cy="0"/>
        </a:xfrm>
      </p:grpSpPr>
      <p:sp>
        <p:nvSpPr>
          <p:cNvPr id="685" name="Google Shape;685;p24"/>
          <p:cNvSpPr/>
          <p:nvPr/>
        </p:nvSpPr>
        <p:spPr>
          <a:xfrm rot="10800000">
            <a:off x="16487609" y="8826738"/>
            <a:ext cx="762952" cy="762952"/>
          </a:xfrm>
          <a:custGeom>
            <a:rect b="b" l="l" r="r" t="t"/>
            <a:pathLst>
              <a:path extrusionOk="0" h="1017270" w="1017270">
                <a:moveTo>
                  <a:pt x="1017270" y="0"/>
                </a:moveTo>
                <a:cubicBezTo>
                  <a:pt x="455422" y="0"/>
                  <a:pt x="0" y="455422"/>
                  <a:pt x="0" y="1017270"/>
                </a:cubicBezTo>
                <a:lnTo>
                  <a:pt x="1017270" y="1017270"/>
                </a:lnTo>
                <a:lnTo>
                  <a:pt x="1017270" y="0"/>
                </a:lnTo>
                <a:close/>
              </a:path>
            </a:pathLst>
          </a:custGeom>
          <a:solidFill>
            <a:srgbClr val="A7BB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6" name="Google Shape;686;p24"/>
          <p:cNvCxnSpPr/>
          <p:nvPr/>
        </p:nvCxnSpPr>
        <p:spPr>
          <a:xfrm rot="4244">
            <a:off x="1428669" y="1078800"/>
            <a:ext cx="15430662" cy="0"/>
          </a:xfrm>
          <a:prstGeom prst="straightConnector1">
            <a:avLst/>
          </a:prstGeom>
          <a:noFill/>
          <a:ln cap="rnd" cmpd="sng" w="9525">
            <a:solidFill>
              <a:srgbClr val="174B67"/>
            </a:solidFill>
            <a:prstDash val="solid"/>
            <a:round/>
            <a:headEnd len="sm" w="sm" type="none"/>
            <a:tailEnd len="sm" w="sm" type="none"/>
          </a:ln>
        </p:spPr>
      </p:cxnSp>
      <p:cxnSp>
        <p:nvCxnSpPr>
          <p:cNvPr id="687" name="Google Shape;687;p24"/>
          <p:cNvCxnSpPr/>
          <p:nvPr/>
        </p:nvCxnSpPr>
        <p:spPr>
          <a:xfrm rot="4244">
            <a:off x="1428669" y="9208200"/>
            <a:ext cx="15430662" cy="0"/>
          </a:xfrm>
          <a:prstGeom prst="straightConnector1">
            <a:avLst/>
          </a:prstGeom>
          <a:noFill/>
          <a:ln cap="rnd" cmpd="sng" w="9525">
            <a:solidFill>
              <a:srgbClr val="174B67"/>
            </a:solidFill>
            <a:prstDash val="solid"/>
            <a:round/>
            <a:headEnd len="sm" w="sm" type="none"/>
            <a:tailEnd len="sm" w="sm" type="none"/>
          </a:ln>
        </p:spPr>
      </p:cxnSp>
      <p:grpSp>
        <p:nvGrpSpPr>
          <p:cNvPr id="688" name="Google Shape;688;p24"/>
          <p:cNvGrpSpPr/>
          <p:nvPr/>
        </p:nvGrpSpPr>
        <p:grpSpPr>
          <a:xfrm>
            <a:off x="4338650" y="3035100"/>
            <a:ext cx="12509350" cy="4216800"/>
            <a:chOff x="-2935133" y="0"/>
            <a:chExt cx="16679133" cy="5622400"/>
          </a:xfrm>
        </p:grpSpPr>
        <p:sp>
          <p:nvSpPr>
            <p:cNvPr id="689" name="Google Shape;689;p24"/>
            <p:cNvSpPr/>
            <p:nvPr/>
          </p:nvSpPr>
          <p:spPr>
            <a:xfrm>
              <a:off x="0" y="0"/>
              <a:ext cx="13744000" cy="5622400"/>
            </a:xfrm>
            <a:custGeom>
              <a:rect b="b" l="l" r="r" t="t"/>
              <a:pathLst>
                <a:path extrusionOk="0" h="5622400" w="13744000">
                  <a:moveTo>
                    <a:pt x="0" y="0"/>
                  </a:moveTo>
                  <a:lnTo>
                    <a:pt x="13744000" y="0"/>
                  </a:lnTo>
                  <a:lnTo>
                    <a:pt x="13744000" y="5622400"/>
                  </a:lnTo>
                  <a:lnTo>
                    <a:pt x="0" y="5622400"/>
                  </a:lnTo>
                  <a:close/>
                </a:path>
              </a:pathLst>
            </a:custGeom>
            <a:solidFill>
              <a:srgbClr val="000000">
                <a:alpha val="0"/>
              </a:srgbClr>
            </a:solidFill>
            <a:ln>
              <a:noFill/>
            </a:ln>
          </p:spPr>
        </p:sp>
        <p:sp>
          <p:nvSpPr>
            <p:cNvPr id="690" name="Google Shape;690;p24"/>
            <p:cNvSpPr txBox="1"/>
            <p:nvPr/>
          </p:nvSpPr>
          <p:spPr>
            <a:xfrm>
              <a:off x="-2935133" y="95250"/>
              <a:ext cx="13743900" cy="5431800"/>
            </a:xfrm>
            <a:prstGeom prst="rect">
              <a:avLst/>
            </a:prstGeom>
            <a:noFill/>
            <a:ln>
              <a:noFill/>
            </a:ln>
          </p:spPr>
          <p:txBody>
            <a:bodyPr anchorCtr="0" anchor="ctr" bIns="0" lIns="0" spcFirstLastPara="1" rIns="0" wrap="square" tIns="0">
              <a:noAutofit/>
            </a:bodyPr>
            <a:lstStyle/>
            <a:p>
              <a:pPr indent="0" lvl="0" marL="0" marR="0" rtl="0" algn="l">
                <a:lnSpc>
                  <a:spcPct val="96000"/>
                </a:lnSpc>
                <a:spcBef>
                  <a:spcPts val="0"/>
                </a:spcBef>
                <a:spcAft>
                  <a:spcPts val="0"/>
                </a:spcAft>
                <a:buNone/>
              </a:pPr>
              <a:r>
                <a:rPr b="1" lang="en-US" sz="14000">
                  <a:solidFill>
                    <a:srgbClr val="174B67"/>
                  </a:solidFill>
                  <a:latin typeface="Raleway"/>
                  <a:ea typeface="Raleway"/>
                  <a:cs typeface="Raleway"/>
                  <a:sym typeface="Raleway"/>
                </a:rPr>
                <a:t>Thank</a:t>
              </a:r>
              <a:r>
                <a:rPr b="1" lang="en-US" sz="14000">
                  <a:solidFill>
                    <a:srgbClr val="174B67"/>
                  </a:solidFill>
                  <a:latin typeface="Raleway"/>
                  <a:ea typeface="Raleway"/>
                  <a:cs typeface="Raleway"/>
                  <a:sym typeface="Raleway"/>
                </a:rPr>
                <a:t> You!</a:t>
              </a:r>
              <a:endParaRPr>
                <a:latin typeface="Raleway"/>
                <a:ea typeface="Raleway"/>
                <a:cs typeface="Raleway"/>
                <a:sym typeface="Raleway"/>
              </a:endParaRPr>
            </a:p>
          </p:txBody>
        </p:sp>
      </p:grpSp>
      <p:sp>
        <p:nvSpPr>
          <p:cNvPr id="691" name="Google Shape;691;p24"/>
          <p:cNvSpPr/>
          <p:nvPr/>
        </p:nvSpPr>
        <p:spPr>
          <a:xfrm>
            <a:off x="-30840" y="-40752"/>
            <a:ext cx="4569505" cy="3214871"/>
          </a:xfrm>
          <a:custGeom>
            <a:rect b="b" l="l" r="r" t="t"/>
            <a:pathLst>
              <a:path extrusionOk="0" h="3214871" w="4569505">
                <a:moveTo>
                  <a:pt x="0" y="0"/>
                </a:moveTo>
                <a:lnTo>
                  <a:pt x="4569505" y="0"/>
                </a:lnTo>
                <a:lnTo>
                  <a:pt x="4569505" y="3214871"/>
                </a:lnTo>
                <a:lnTo>
                  <a:pt x="0" y="3214871"/>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95" name="Shape 695"/>
        <p:cNvGrpSpPr/>
        <p:nvPr/>
      </p:nvGrpSpPr>
      <p:grpSpPr>
        <a:xfrm>
          <a:off x="0" y="0"/>
          <a:ext cx="0" cy="0"/>
          <a:chOff x="0" y="0"/>
          <a:chExt cx="0" cy="0"/>
        </a:xfrm>
      </p:grpSpPr>
      <p:sp>
        <p:nvSpPr>
          <p:cNvPr id="696" name="Google Shape;696;p25"/>
          <p:cNvSpPr txBox="1"/>
          <p:nvPr/>
        </p:nvSpPr>
        <p:spPr>
          <a:xfrm>
            <a:off x="17259300" y="9210675"/>
            <a:ext cx="1524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697" name="Google Shape;697;p25"/>
          <p:cNvSpPr/>
          <p:nvPr/>
        </p:nvSpPr>
        <p:spPr>
          <a:xfrm>
            <a:off x="1097400" y="1034990"/>
            <a:ext cx="16093154" cy="8077200"/>
          </a:xfrm>
          <a:custGeom>
            <a:rect b="b" l="l" r="r" t="t"/>
            <a:pathLst>
              <a:path extrusionOk="0" h="10769600" w="21457538">
                <a:moveTo>
                  <a:pt x="0" y="0"/>
                </a:moveTo>
                <a:lnTo>
                  <a:pt x="21457538" y="0"/>
                </a:lnTo>
                <a:lnTo>
                  <a:pt x="21457538" y="10769600"/>
                </a:lnTo>
                <a:lnTo>
                  <a:pt x="0" y="10769600"/>
                </a:lnTo>
                <a:close/>
              </a:path>
            </a:pathLst>
          </a:custGeom>
          <a:solidFill>
            <a:srgbClr val="DAE6EC"/>
          </a:solidFill>
          <a:ln>
            <a:noFill/>
          </a:ln>
        </p:spPr>
      </p:sp>
      <p:sp>
        <p:nvSpPr>
          <p:cNvPr id="698" name="Google Shape;698;p25"/>
          <p:cNvSpPr txBox="1"/>
          <p:nvPr/>
        </p:nvSpPr>
        <p:spPr>
          <a:xfrm>
            <a:off x="5953720" y="4195068"/>
            <a:ext cx="6380559" cy="15760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E2A47"/>
                </a:solidFill>
                <a:latin typeface="Raleway"/>
                <a:ea typeface="Raleway"/>
                <a:cs typeface="Raleway"/>
                <a:sym typeface="Raleway"/>
              </a:rPr>
              <a:t>ANNEXURE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02" name="Shape 702"/>
        <p:cNvGrpSpPr/>
        <p:nvPr/>
      </p:nvGrpSpPr>
      <p:grpSpPr>
        <a:xfrm>
          <a:off x="0" y="0"/>
          <a:ext cx="0" cy="0"/>
          <a:chOff x="0" y="0"/>
          <a:chExt cx="0" cy="0"/>
        </a:xfrm>
      </p:grpSpPr>
      <p:sp>
        <p:nvSpPr>
          <p:cNvPr id="703" name="Google Shape;703;p26"/>
          <p:cNvSpPr/>
          <p:nvPr/>
        </p:nvSpPr>
        <p:spPr>
          <a:xfrm>
            <a:off x="799525" y="363250"/>
            <a:ext cx="15449427" cy="1993074"/>
          </a:xfrm>
          <a:custGeom>
            <a:rect b="b" l="l" r="r" t="t"/>
            <a:pathLst>
              <a:path extrusionOk="0" h="3176213" w="21457538">
                <a:moveTo>
                  <a:pt x="0" y="0"/>
                </a:moveTo>
                <a:lnTo>
                  <a:pt x="21457538" y="0"/>
                </a:lnTo>
                <a:lnTo>
                  <a:pt x="21457538" y="3176213"/>
                </a:lnTo>
                <a:lnTo>
                  <a:pt x="0" y="3176213"/>
                </a:lnTo>
                <a:close/>
              </a:path>
            </a:pathLst>
          </a:custGeom>
          <a:solidFill>
            <a:srgbClr val="DAE6EC"/>
          </a:solidFill>
          <a:ln>
            <a:noFill/>
          </a:ln>
        </p:spPr>
      </p:sp>
      <p:sp>
        <p:nvSpPr>
          <p:cNvPr id="704" name="Google Shape;704;p26"/>
          <p:cNvSpPr txBox="1"/>
          <p:nvPr/>
        </p:nvSpPr>
        <p:spPr>
          <a:xfrm>
            <a:off x="4028225" y="1054175"/>
            <a:ext cx="87030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300">
                <a:solidFill>
                  <a:schemeClr val="dk1"/>
                </a:solidFill>
                <a:latin typeface="Calibri"/>
                <a:ea typeface="Calibri"/>
                <a:cs typeface="Calibri"/>
                <a:sym typeface="Calibri"/>
              </a:rPr>
              <a:t>ADDITIONAL HELPFUL INFORMATION</a:t>
            </a:r>
            <a:endParaRPr b="1" sz="4300">
              <a:solidFill>
                <a:schemeClr val="dk1"/>
              </a:solidFill>
              <a:latin typeface="Calibri"/>
              <a:ea typeface="Calibri"/>
              <a:cs typeface="Calibri"/>
              <a:sym typeface="Calibri"/>
            </a:endParaRPr>
          </a:p>
        </p:txBody>
      </p:sp>
      <p:sp>
        <p:nvSpPr>
          <p:cNvPr id="705" name="Google Shape;705;p26"/>
          <p:cNvSpPr txBox="1"/>
          <p:nvPr/>
        </p:nvSpPr>
        <p:spPr>
          <a:xfrm>
            <a:off x="3317125" y="2639850"/>
            <a:ext cx="5388600" cy="165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TV Marketing </a:t>
            </a:r>
            <a:r>
              <a:rPr lang="en-US" sz="1700">
                <a:solidFill>
                  <a:srgbClr val="1155CC"/>
                </a:solidFill>
                <a:latin typeface="Proxima Nova"/>
                <a:ea typeface="Proxima Nova"/>
                <a:cs typeface="Proxima Nova"/>
                <a:sym typeface="Proxima Nova"/>
              </a:rPr>
              <a:t>--  </a:t>
            </a:r>
            <a:r>
              <a:rPr lang="en-US" sz="1700">
                <a:solidFill>
                  <a:schemeClr val="dk1"/>
                </a:solidFill>
                <a:latin typeface="Proxima Nova"/>
                <a:ea typeface="Proxima Nova"/>
                <a:cs typeface="Proxima Nova"/>
                <a:sym typeface="Proxima Nova"/>
              </a:rPr>
              <a:t>Gross Rating Points (GRPs): The basic measurement unit that quantifies ad impressions as a percentage of a target market. Studies track the rate of delivery of a television commercial's sales effectiveness per GRP.</a:t>
            </a:r>
            <a:endParaRPr sz="1700">
              <a:latin typeface="Proxima Nova"/>
              <a:ea typeface="Proxima Nova"/>
              <a:cs typeface="Proxima Nova"/>
              <a:sym typeface="Proxima Nova"/>
            </a:endParaRPr>
          </a:p>
        </p:txBody>
      </p:sp>
      <p:sp>
        <p:nvSpPr>
          <p:cNvPr id="706" name="Google Shape;706;p26"/>
          <p:cNvSpPr txBox="1"/>
          <p:nvPr/>
        </p:nvSpPr>
        <p:spPr>
          <a:xfrm>
            <a:off x="11922775" y="2790300"/>
            <a:ext cx="46650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Content Marketing – </a:t>
            </a:r>
            <a:r>
              <a:rPr lang="en-US" sz="1700">
                <a:solidFill>
                  <a:schemeClr val="dk1"/>
                </a:solidFill>
                <a:latin typeface="Proxima Nova"/>
                <a:ea typeface="Proxima Nova"/>
                <a:cs typeface="Proxima Nova"/>
                <a:sym typeface="Proxima Nova"/>
              </a:rPr>
              <a:t>Site Interaction Data: How users engage with different content types, including time spent on page and scroll depth.</a:t>
            </a:r>
            <a:endParaRPr sz="1700">
              <a:latin typeface="Proxima Nova"/>
              <a:ea typeface="Proxima Nova"/>
              <a:cs typeface="Proxima Nova"/>
              <a:sym typeface="Proxima Nova"/>
            </a:endParaRPr>
          </a:p>
        </p:txBody>
      </p:sp>
      <p:sp>
        <p:nvSpPr>
          <p:cNvPr id="707" name="Google Shape;707;p26"/>
          <p:cNvSpPr txBox="1"/>
          <p:nvPr/>
        </p:nvSpPr>
        <p:spPr>
          <a:xfrm>
            <a:off x="2928325" y="7948503"/>
            <a:ext cx="5777400" cy="180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700">
                <a:solidFill>
                  <a:srgbClr val="1155CC"/>
                </a:solidFill>
                <a:latin typeface="Proxima Nova"/>
                <a:ea typeface="Proxima Nova"/>
                <a:cs typeface="Proxima Nova"/>
                <a:sym typeface="Proxima Nova"/>
              </a:rPr>
              <a:t>Sponsorship Marketing – </a:t>
            </a:r>
            <a:r>
              <a:rPr lang="en-US" sz="1700">
                <a:solidFill>
                  <a:schemeClr val="dk1"/>
                </a:solidFill>
                <a:latin typeface="Proxima Nova"/>
                <a:ea typeface="Proxima Nova"/>
                <a:cs typeface="Proxima Nova"/>
                <a:sym typeface="Proxima Nova"/>
              </a:rPr>
              <a:t>Audience Reach Data: Raw numbers of people exposed to a brand through sponsored events across TV broadcasts, social media, and live attendance.</a:t>
            </a:r>
            <a:endParaRPr sz="1700">
              <a:solidFill>
                <a:schemeClr val="dk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t/>
            </a:r>
            <a:endParaRPr sz="1700">
              <a:solidFill>
                <a:schemeClr val="dk1"/>
              </a:solidFill>
              <a:latin typeface="Proxima Nova"/>
              <a:ea typeface="Proxima Nova"/>
              <a:cs typeface="Proxima Nova"/>
              <a:sym typeface="Proxima Nova"/>
            </a:endParaRPr>
          </a:p>
        </p:txBody>
      </p:sp>
      <p:sp>
        <p:nvSpPr>
          <p:cNvPr id="708" name="Google Shape;708;p26"/>
          <p:cNvSpPr txBox="1"/>
          <p:nvPr/>
        </p:nvSpPr>
        <p:spPr>
          <a:xfrm>
            <a:off x="12261475" y="7948475"/>
            <a:ext cx="3987600" cy="180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700">
                <a:solidFill>
                  <a:srgbClr val="1155CC"/>
                </a:solidFill>
                <a:latin typeface="Proxima Nova"/>
                <a:ea typeface="Proxima Nova"/>
                <a:cs typeface="Proxima Nova"/>
                <a:sym typeface="Proxima Nova"/>
              </a:rPr>
              <a:t>Affiliate Marketing –</a:t>
            </a:r>
            <a:r>
              <a:rPr lang="en-US" sz="1700">
                <a:solidFill>
                  <a:srgbClr val="1155CC"/>
                </a:solidFill>
                <a:latin typeface="Proxima Nova"/>
                <a:ea typeface="Proxima Nova"/>
                <a:cs typeface="Proxima Nova"/>
                <a:sym typeface="Proxima Nova"/>
              </a:rPr>
              <a:t> </a:t>
            </a:r>
            <a:r>
              <a:rPr lang="en-US" sz="1700">
                <a:solidFill>
                  <a:schemeClr val="dk1"/>
                </a:solidFill>
                <a:latin typeface="Proxima Nova"/>
                <a:ea typeface="Proxima Nova"/>
                <a:cs typeface="Proxima Nova"/>
                <a:sym typeface="Proxima Nova"/>
              </a:rPr>
              <a:t>Raw Clicks: The total number of times an affiliate link is clicked, providing a fundamental count of user interactions.</a:t>
            </a:r>
            <a:endParaRPr sz="1700">
              <a:solidFill>
                <a:schemeClr val="dk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t/>
            </a:r>
            <a:endParaRPr sz="1700">
              <a:solidFill>
                <a:schemeClr val="dk1"/>
              </a:solidFill>
              <a:latin typeface="Proxima Nova"/>
              <a:ea typeface="Proxima Nova"/>
              <a:cs typeface="Proxima Nova"/>
              <a:sym typeface="Proxima Nova"/>
            </a:endParaRPr>
          </a:p>
        </p:txBody>
      </p:sp>
      <p:sp>
        <p:nvSpPr>
          <p:cNvPr id="709" name="Google Shape;709;p26"/>
          <p:cNvSpPr txBox="1"/>
          <p:nvPr/>
        </p:nvSpPr>
        <p:spPr>
          <a:xfrm>
            <a:off x="1088150" y="5367663"/>
            <a:ext cx="4520400" cy="150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1700">
                <a:solidFill>
                  <a:srgbClr val="1155CC"/>
                </a:solidFill>
                <a:latin typeface="Proxima Nova"/>
                <a:ea typeface="Proxima Nova"/>
                <a:cs typeface="Proxima Nova"/>
                <a:sym typeface="Proxima Nova"/>
              </a:rPr>
              <a:t>Digital Marketing –</a:t>
            </a:r>
            <a:r>
              <a:rPr lang="en-US" sz="1700">
                <a:solidFill>
                  <a:srgbClr val="1155CC"/>
                </a:solidFill>
                <a:latin typeface="Proxima Nova"/>
                <a:ea typeface="Proxima Nova"/>
                <a:cs typeface="Proxima Nova"/>
                <a:sym typeface="Proxima Nova"/>
              </a:rPr>
              <a:t> </a:t>
            </a:r>
            <a:r>
              <a:rPr lang="en-US" sz="1700">
                <a:solidFill>
                  <a:schemeClr val="dk1"/>
                </a:solidFill>
                <a:latin typeface="Proxima Nova"/>
                <a:ea typeface="Proxima Nova"/>
                <a:cs typeface="Proxima Nova"/>
                <a:sym typeface="Proxima Nova"/>
              </a:rPr>
              <a:t>Engagement Metrics: Click-through rates (CTR), bounce rates, and exit rates that indicate content relevance.</a:t>
            </a:r>
            <a:endParaRPr sz="1700">
              <a:solidFill>
                <a:schemeClr val="dk1"/>
              </a:solidFill>
              <a:latin typeface="Proxima Nova"/>
              <a:ea typeface="Proxima Nova"/>
              <a:cs typeface="Proxima Nova"/>
              <a:sym typeface="Proxima Nova"/>
            </a:endParaRPr>
          </a:p>
          <a:p>
            <a:pPr indent="0" lvl="0" marL="0" rtl="0" algn="just">
              <a:lnSpc>
                <a:spcPct val="115000"/>
              </a:lnSpc>
              <a:spcBef>
                <a:spcPts val="1200"/>
              </a:spcBef>
              <a:spcAft>
                <a:spcPts val="1200"/>
              </a:spcAft>
              <a:buNone/>
            </a:pPr>
            <a:r>
              <a:t/>
            </a:r>
            <a:endParaRPr sz="1700">
              <a:solidFill>
                <a:schemeClr val="dk1"/>
              </a:solidFill>
              <a:latin typeface="Proxima Nova"/>
              <a:ea typeface="Proxima Nova"/>
              <a:cs typeface="Proxima Nova"/>
              <a:sym typeface="Proxima Nova"/>
            </a:endParaRPr>
          </a:p>
        </p:txBody>
      </p:sp>
      <p:cxnSp>
        <p:nvCxnSpPr>
          <p:cNvPr id="710" name="Google Shape;710;p26"/>
          <p:cNvCxnSpPr/>
          <p:nvPr/>
        </p:nvCxnSpPr>
        <p:spPr>
          <a:xfrm>
            <a:off x="9042900" y="2639850"/>
            <a:ext cx="51600" cy="7285500"/>
          </a:xfrm>
          <a:prstGeom prst="straightConnector1">
            <a:avLst/>
          </a:prstGeom>
          <a:noFill/>
          <a:ln cap="rnd" cmpd="sng" w="28575">
            <a:solidFill>
              <a:srgbClr val="A5B7C5"/>
            </a:solidFill>
            <a:prstDash val="solid"/>
            <a:round/>
            <a:headEnd len="sm" w="sm" type="none"/>
            <a:tailEnd len="sm" w="sm" type="none"/>
          </a:ln>
        </p:spPr>
      </p:cxnSp>
      <p:sp>
        <p:nvSpPr>
          <p:cNvPr id="711" name="Google Shape;711;p26"/>
          <p:cNvSpPr txBox="1"/>
          <p:nvPr/>
        </p:nvSpPr>
        <p:spPr>
          <a:xfrm>
            <a:off x="9704075" y="5407850"/>
            <a:ext cx="4665000" cy="13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Online Marketing (Cross-Channel) –</a:t>
            </a:r>
            <a:r>
              <a:rPr lang="en-US" sz="1700">
                <a:solidFill>
                  <a:srgbClr val="1155CC"/>
                </a:solidFill>
                <a:latin typeface="Proxima Nova"/>
                <a:ea typeface="Proxima Nova"/>
                <a:cs typeface="Proxima Nova"/>
                <a:sym typeface="Proxima Nova"/>
              </a:rPr>
              <a:t> </a:t>
            </a:r>
            <a:r>
              <a:rPr lang="en-US" sz="1700">
                <a:solidFill>
                  <a:schemeClr val="dk1"/>
                </a:solidFill>
                <a:latin typeface="Proxima Nova"/>
                <a:ea typeface="Proxima Nova"/>
                <a:cs typeface="Proxima Nova"/>
                <a:sym typeface="Proxima Nova"/>
              </a:rPr>
              <a:t>Budget Analytics: Cost per visitor, revenue per visitor, and other financial metrics across online channels.</a:t>
            </a:r>
            <a:endParaRPr sz="1700">
              <a:solidFill>
                <a:schemeClr val="dk1"/>
              </a:solidFill>
              <a:latin typeface="Proxima Nova"/>
              <a:ea typeface="Proxima Nova"/>
              <a:cs typeface="Proxima Nova"/>
              <a:sym typeface="Proxima Nova"/>
            </a:endParaRPr>
          </a:p>
        </p:txBody>
      </p:sp>
      <p:pic>
        <p:nvPicPr>
          <p:cNvPr id="712" name="Google Shape;712;p26"/>
          <p:cNvPicPr preferRelativeResize="0"/>
          <p:nvPr/>
        </p:nvPicPr>
        <p:blipFill>
          <a:blip r:embed="rId3">
            <a:alphaModFix/>
          </a:blip>
          <a:stretch>
            <a:fillRect/>
          </a:stretch>
        </p:blipFill>
        <p:spPr>
          <a:xfrm>
            <a:off x="1126500" y="2713350"/>
            <a:ext cx="1503000" cy="1503000"/>
          </a:xfrm>
          <a:prstGeom prst="rect">
            <a:avLst/>
          </a:prstGeom>
          <a:noFill/>
          <a:ln>
            <a:noFill/>
          </a:ln>
        </p:spPr>
      </p:pic>
      <p:pic>
        <p:nvPicPr>
          <p:cNvPr id="713" name="Google Shape;713;p26"/>
          <p:cNvPicPr preferRelativeResize="0"/>
          <p:nvPr/>
        </p:nvPicPr>
        <p:blipFill>
          <a:blip r:embed="rId4">
            <a:alphaModFix/>
          </a:blip>
          <a:stretch>
            <a:fillRect/>
          </a:stretch>
        </p:blipFill>
        <p:spPr>
          <a:xfrm>
            <a:off x="15084775" y="5217213"/>
            <a:ext cx="1503000" cy="1503000"/>
          </a:xfrm>
          <a:prstGeom prst="rect">
            <a:avLst/>
          </a:prstGeom>
          <a:noFill/>
          <a:ln>
            <a:noFill/>
          </a:ln>
        </p:spPr>
      </p:pic>
      <p:pic>
        <p:nvPicPr>
          <p:cNvPr id="714" name="Google Shape;714;p26"/>
          <p:cNvPicPr preferRelativeResize="0"/>
          <p:nvPr/>
        </p:nvPicPr>
        <p:blipFill>
          <a:blip r:embed="rId5">
            <a:alphaModFix/>
          </a:blip>
          <a:stretch>
            <a:fillRect/>
          </a:stretch>
        </p:blipFill>
        <p:spPr>
          <a:xfrm>
            <a:off x="10068400" y="7948475"/>
            <a:ext cx="1503000" cy="1503000"/>
          </a:xfrm>
          <a:prstGeom prst="rect">
            <a:avLst/>
          </a:prstGeom>
          <a:noFill/>
          <a:ln>
            <a:noFill/>
          </a:ln>
        </p:spPr>
      </p:pic>
      <p:pic>
        <p:nvPicPr>
          <p:cNvPr id="715" name="Google Shape;715;p26"/>
          <p:cNvPicPr preferRelativeResize="0"/>
          <p:nvPr/>
        </p:nvPicPr>
        <p:blipFill>
          <a:blip r:embed="rId6">
            <a:alphaModFix/>
          </a:blip>
          <a:stretch>
            <a:fillRect/>
          </a:stretch>
        </p:blipFill>
        <p:spPr>
          <a:xfrm>
            <a:off x="10068399" y="2790300"/>
            <a:ext cx="1503000" cy="1502975"/>
          </a:xfrm>
          <a:prstGeom prst="rect">
            <a:avLst/>
          </a:prstGeom>
          <a:noFill/>
          <a:ln>
            <a:noFill/>
          </a:ln>
        </p:spPr>
      </p:pic>
      <p:pic>
        <p:nvPicPr>
          <p:cNvPr id="716" name="Google Shape;716;p26"/>
          <p:cNvPicPr preferRelativeResize="0"/>
          <p:nvPr/>
        </p:nvPicPr>
        <p:blipFill>
          <a:blip r:embed="rId7">
            <a:alphaModFix/>
          </a:blip>
          <a:stretch>
            <a:fillRect/>
          </a:stretch>
        </p:blipFill>
        <p:spPr>
          <a:xfrm>
            <a:off x="1088150" y="7948475"/>
            <a:ext cx="1503000" cy="1503000"/>
          </a:xfrm>
          <a:prstGeom prst="rect">
            <a:avLst/>
          </a:prstGeom>
          <a:noFill/>
          <a:ln>
            <a:noFill/>
          </a:ln>
        </p:spPr>
      </p:pic>
      <p:pic>
        <p:nvPicPr>
          <p:cNvPr id="717" name="Google Shape;717;p26"/>
          <p:cNvPicPr preferRelativeResize="0"/>
          <p:nvPr/>
        </p:nvPicPr>
        <p:blipFill>
          <a:blip r:embed="rId8">
            <a:alphaModFix/>
          </a:blip>
          <a:stretch>
            <a:fillRect/>
          </a:stretch>
        </p:blipFill>
        <p:spPr>
          <a:xfrm>
            <a:off x="6508600" y="5217225"/>
            <a:ext cx="1503000" cy="150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21" name="Shape 721"/>
        <p:cNvGrpSpPr/>
        <p:nvPr/>
      </p:nvGrpSpPr>
      <p:grpSpPr>
        <a:xfrm>
          <a:off x="0" y="0"/>
          <a:ext cx="0" cy="0"/>
          <a:chOff x="0" y="0"/>
          <a:chExt cx="0" cy="0"/>
        </a:xfrm>
      </p:grpSpPr>
      <p:sp>
        <p:nvSpPr>
          <p:cNvPr id="722" name="Google Shape;722;p27"/>
          <p:cNvSpPr/>
          <p:nvPr/>
        </p:nvSpPr>
        <p:spPr>
          <a:xfrm>
            <a:off x="799525" y="363250"/>
            <a:ext cx="15449427" cy="1993074"/>
          </a:xfrm>
          <a:custGeom>
            <a:rect b="b" l="l" r="r" t="t"/>
            <a:pathLst>
              <a:path extrusionOk="0" h="3176213" w="21457538">
                <a:moveTo>
                  <a:pt x="0" y="0"/>
                </a:moveTo>
                <a:lnTo>
                  <a:pt x="21457538" y="0"/>
                </a:lnTo>
                <a:lnTo>
                  <a:pt x="21457538" y="3176213"/>
                </a:lnTo>
                <a:lnTo>
                  <a:pt x="0" y="3176213"/>
                </a:lnTo>
                <a:close/>
              </a:path>
            </a:pathLst>
          </a:custGeom>
          <a:solidFill>
            <a:srgbClr val="DAE6EC"/>
          </a:solidFill>
          <a:ln>
            <a:noFill/>
          </a:ln>
        </p:spPr>
      </p:sp>
      <p:sp>
        <p:nvSpPr>
          <p:cNvPr id="723" name="Google Shape;723;p27"/>
          <p:cNvSpPr txBox="1"/>
          <p:nvPr/>
        </p:nvSpPr>
        <p:spPr>
          <a:xfrm>
            <a:off x="4028225" y="1054175"/>
            <a:ext cx="59838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300">
                <a:solidFill>
                  <a:schemeClr val="dk1"/>
                </a:solidFill>
                <a:latin typeface="Calibri"/>
                <a:ea typeface="Calibri"/>
                <a:cs typeface="Calibri"/>
                <a:sym typeface="Calibri"/>
              </a:rPr>
              <a:t>ALTERNATIVE APPROACH</a:t>
            </a:r>
            <a:endParaRPr b="1" sz="4300">
              <a:solidFill>
                <a:schemeClr val="dk1"/>
              </a:solidFill>
              <a:latin typeface="Calibri"/>
              <a:ea typeface="Calibri"/>
              <a:cs typeface="Calibri"/>
              <a:sym typeface="Calibri"/>
            </a:endParaRPr>
          </a:p>
        </p:txBody>
      </p:sp>
      <p:sp>
        <p:nvSpPr>
          <p:cNvPr id="724" name="Google Shape;724;p27"/>
          <p:cNvSpPr txBox="1"/>
          <p:nvPr/>
        </p:nvSpPr>
        <p:spPr>
          <a:xfrm>
            <a:off x="3317125" y="2639850"/>
            <a:ext cx="5725800" cy="134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Causal Impact Analysis:  </a:t>
            </a:r>
            <a:r>
              <a:rPr lang="en-US" sz="1700">
                <a:solidFill>
                  <a:schemeClr val="dk1"/>
                </a:solidFill>
                <a:latin typeface="Proxima Nova"/>
                <a:ea typeface="Proxima Nova"/>
                <a:cs typeface="Proxima Nova"/>
                <a:sym typeface="Proxima Nova"/>
              </a:rPr>
              <a:t>Using Causal Inference to analyze which marketing levers drive revenue we conduct hypothesis to validate the impact of each marketing channel.</a:t>
            </a:r>
            <a:endParaRPr sz="1700">
              <a:latin typeface="Proxima Nova"/>
              <a:ea typeface="Proxima Nova"/>
              <a:cs typeface="Proxima Nova"/>
              <a:sym typeface="Proxima Nova"/>
            </a:endParaRPr>
          </a:p>
        </p:txBody>
      </p:sp>
      <p:sp>
        <p:nvSpPr>
          <p:cNvPr id="725" name="Google Shape;725;p27"/>
          <p:cNvSpPr txBox="1"/>
          <p:nvPr/>
        </p:nvSpPr>
        <p:spPr>
          <a:xfrm>
            <a:off x="9156350" y="3860025"/>
            <a:ext cx="4665000" cy="1950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Customer Segmentation &amp; Personalized Marketing: </a:t>
            </a:r>
            <a:r>
              <a:rPr lang="en-US" sz="1700">
                <a:solidFill>
                  <a:schemeClr val="dk1"/>
                </a:solidFill>
                <a:latin typeface="Proxima Nova"/>
                <a:ea typeface="Proxima Nova"/>
                <a:cs typeface="Proxima Nova"/>
                <a:sym typeface="Proxima Nova"/>
              </a:rPr>
              <a:t>Customers are segregated</a:t>
            </a:r>
            <a:r>
              <a:rPr lang="en-US" sz="1700">
                <a:solidFill>
                  <a:srgbClr val="1155CC"/>
                </a:solidFill>
                <a:latin typeface="Proxima Nova"/>
                <a:ea typeface="Proxima Nova"/>
                <a:cs typeface="Proxima Nova"/>
                <a:sym typeface="Proxima Nova"/>
              </a:rPr>
              <a:t> </a:t>
            </a:r>
            <a:r>
              <a:rPr lang="en-US" sz="1700">
                <a:solidFill>
                  <a:schemeClr val="dk1"/>
                </a:solidFill>
                <a:latin typeface="Proxima Nova"/>
                <a:ea typeface="Proxima Nova"/>
                <a:cs typeface="Proxima Nova"/>
                <a:sym typeface="Proxima Nova"/>
              </a:rPr>
              <a:t>by value, discount sensitivity, and preferred channels using RFM analysis and clustering. A/B testing is used to optimize marketing for the best impact.</a:t>
            </a:r>
            <a:endParaRPr sz="1700">
              <a:latin typeface="Proxima Nova"/>
              <a:ea typeface="Proxima Nova"/>
              <a:cs typeface="Proxima Nova"/>
              <a:sym typeface="Proxima Nova"/>
            </a:endParaRPr>
          </a:p>
        </p:txBody>
      </p:sp>
      <p:sp>
        <p:nvSpPr>
          <p:cNvPr id="726" name="Google Shape;726;p27"/>
          <p:cNvSpPr txBox="1"/>
          <p:nvPr/>
        </p:nvSpPr>
        <p:spPr>
          <a:xfrm>
            <a:off x="3317125" y="7948478"/>
            <a:ext cx="5777400" cy="1950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Reinforcement Learning for Dynamic Budget Allocation: </a:t>
            </a:r>
            <a:r>
              <a:rPr lang="en-US" sz="1700">
                <a:solidFill>
                  <a:schemeClr val="dk1"/>
                </a:solidFill>
                <a:latin typeface="Proxima Nova"/>
                <a:ea typeface="Proxima Nova"/>
                <a:cs typeface="Proxima Nova"/>
                <a:sym typeface="Proxima Nova"/>
              </a:rPr>
              <a:t>Using AI-driven budget optimization with Multi-Armed Bandit or Deep Q-Networks, we  adjust spending in real-time based on what works best. to maximize ROI while staying within budget and avoiding overspending on less effective channels.</a:t>
            </a:r>
            <a:endParaRPr sz="1700">
              <a:latin typeface="Proxima Nova"/>
              <a:ea typeface="Proxima Nova"/>
              <a:cs typeface="Proxima Nova"/>
              <a:sym typeface="Proxima Nova"/>
            </a:endParaRPr>
          </a:p>
        </p:txBody>
      </p:sp>
      <p:sp>
        <p:nvSpPr>
          <p:cNvPr id="727" name="Google Shape;727;p27"/>
          <p:cNvSpPr txBox="1"/>
          <p:nvPr/>
        </p:nvSpPr>
        <p:spPr>
          <a:xfrm>
            <a:off x="12261475" y="6775825"/>
            <a:ext cx="3987600" cy="225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Marketing Mix Modeling using Bayesian Regression: </a:t>
            </a:r>
            <a:r>
              <a:rPr lang="en-US" sz="1700">
                <a:solidFill>
                  <a:schemeClr val="dk1"/>
                </a:solidFill>
                <a:latin typeface="Proxima Nova"/>
                <a:ea typeface="Proxima Nova"/>
                <a:cs typeface="Proxima Nova"/>
                <a:sym typeface="Proxima Nova"/>
              </a:rPr>
              <a:t>We can use</a:t>
            </a:r>
            <a:r>
              <a:rPr lang="en-US" sz="1700">
                <a:solidFill>
                  <a:srgbClr val="1155CC"/>
                </a:solidFill>
                <a:latin typeface="Proxima Nova"/>
                <a:ea typeface="Proxima Nova"/>
                <a:cs typeface="Proxima Nova"/>
                <a:sym typeface="Proxima Nova"/>
              </a:rPr>
              <a:t> </a:t>
            </a:r>
            <a:r>
              <a:rPr lang="en-US" sz="1700">
                <a:solidFill>
                  <a:schemeClr val="dk1"/>
                </a:solidFill>
                <a:latin typeface="Proxima Nova"/>
                <a:ea typeface="Proxima Nova"/>
                <a:cs typeface="Proxima Nova"/>
                <a:sym typeface="Proxima Nova"/>
              </a:rPr>
              <a:t> Bayesian regression to see how TV ads, digital marketing, and discounts drive sales by accounting for carryover effects from past ads to optimize spending for the best ROI.</a:t>
            </a:r>
            <a:endParaRPr sz="1700">
              <a:latin typeface="Proxima Nova"/>
              <a:ea typeface="Proxima Nova"/>
              <a:cs typeface="Proxima Nova"/>
              <a:sym typeface="Proxima Nova"/>
            </a:endParaRPr>
          </a:p>
        </p:txBody>
      </p:sp>
      <p:sp>
        <p:nvSpPr>
          <p:cNvPr id="728" name="Google Shape;728;p27"/>
          <p:cNvSpPr txBox="1"/>
          <p:nvPr/>
        </p:nvSpPr>
        <p:spPr>
          <a:xfrm>
            <a:off x="1126500" y="5125825"/>
            <a:ext cx="4520400" cy="165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rgbClr val="1155CC"/>
                </a:solidFill>
                <a:latin typeface="Proxima Nova"/>
                <a:ea typeface="Proxima Nova"/>
                <a:cs typeface="Proxima Nova"/>
                <a:sym typeface="Proxima Nova"/>
              </a:rPr>
              <a:t>Price Elasticity &amp; Dynamic Pricing: </a:t>
            </a:r>
            <a:r>
              <a:rPr lang="en-US" sz="1700">
                <a:solidFill>
                  <a:schemeClr val="dk1"/>
                </a:solidFill>
                <a:latin typeface="Proxima Nova"/>
                <a:ea typeface="Proxima Nova"/>
                <a:cs typeface="Proxima Nova"/>
                <a:sym typeface="Proxima Nova"/>
              </a:rPr>
              <a:t>Using elasticity models to see how price changes impact demand and apply dynamic pricing to adjust rates based on competition, demand, and stock levels for maximum profitability.</a:t>
            </a:r>
            <a:endParaRPr sz="1700">
              <a:latin typeface="Proxima Nova"/>
              <a:ea typeface="Proxima Nova"/>
              <a:cs typeface="Proxima Nova"/>
              <a:sym typeface="Proxima Nova"/>
            </a:endParaRPr>
          </a:p>
        </p:txBody>
      </p:sp>
      <p:cxnSp>
        <p:nvCxnSpPr>
          <p:cNvPr id="729" name="Google Shape;729;p27"/>
          <p:cNvCxnSpPr/>
          <p:nvPr/>
        </p:nvCxnSpPr>
        <p:spPr>
          <a:xfrm>
            <a:off x="9042900" y="2639850"/>
            <a:ext cx="51600" cy="7285500"/>
          </a:xfrm>
          <a:prstGeom prst="straightConnector1">
            <a:avLst/>
          </a:prstGeom>
          <a:noFill/>
          <a:ln cap="rnd" cmpd="sng" w="28575">
            <a:solidFill>
              <a:srgbClr val="A5B7C5"/>
            </a:solidFill>
            <a:prstDash val="solid"/>
            <a:round/>
            <a:headEnd len="sm" w="sm" type="none"/>
            <a:tailEnd len="sm" w="sm" type="none"/>
          </a:ln>
        </p:spPr>
      </p:cxnSp>
      <p:pic>
        <p:nvPicPr>
          <p:cNvPr id="730" name="Google Shape;730;p27"/>
          <p:cNvPicPr preferRelativeResize="0"/>
          <p:nvPr/>
        </p:nvPicPr>
        <p:blipFill>
          <a:blip r:embed="rId3">
            <a:alphaModFix/>
          </a:blip>
          <a:stretch>
            <a:fillRect/>
          </a:stretch>
        </p:blipFill>
        <p:spPr>
          <a:xfrm>
            <a:off x="1574050" y="2704800"/>
            <a:ext cx="1219200" cy="1219200"/>
          </a:xfrm>
          <a:prstGeom prst="rect">
            <a:avLst/>
          </a:prstGeom>
          <a:noFill/>
          <a:ln>
            <a:noFill/>
          </a:ln>
        </p:spPr>
      </p:pic>
      <p:pic>
        <p:nvPicPr>
          <p:cNvPr id="731" name="Google Shape;731;p27"/>
          <p:cNvPicPr preferRelativeResize="0"/>
          <p:nvPr/>
        </p:nvPicPr>
        <p:blipFill>
          <a:blip r:embed="rId4">
            <a:alphaModFix/>
          </a:blip>
          <a:stretch>
            <a:fillRect/>
          </a:stretch>
        </p:blipFill>
        <p:spPr>
          <a:xfrm>
            <a:off x="6541900" y="5359113"/>
            <a:ext cx="1219200" cy="1219200"/>
          </a:xfrm>
          <a:prstGeom prst="rect">
            <a:avLst/>
          </a:prstGeom>
          <a:noFill/>
          <a:ln>
            <a:noFill/>
          </a:ln>
        </p:spPr>
      </p:pic>
      <p:pic>
        <p:nvPicPr>
          <p:cNvPr id="732" name="Google Shape;732;p27"/>
          <p:cNvPicPr preferRelativeResize="0"/>
          <p:nvPr/>
        </p:nvPicPr>
        <p:blipFill>
          <a:blip r:embed="rId5">
            <a:alphaModFix/>
          </a:blip>
          <a:stretch>
            <a:fillRect/>
          </a:stretch>
        </p:blipFill>
        <p:spPr>
          <a:xfrm>
            <a:off x="1574050" y="8314325"/>
            <a:ext cx="1219200" cy="1219200"/>
          </a:xfrm>
          <a:prstGeom prst="rect">
            <a:avLst/>
          </a:prstGeom>
          <a:noFill/>
          <a:ln>
            <a:noFill/>
          </a:ln>
        </p:spPr>
      </p:pic>
      <p:pic>
        <p:nvPicPr>
          <p:cNvPr id="733" name="Google Shape;733;p27"/>
          <p:cNvPicPr preferRelativeResize="0"/>
          <p:nvPr/>
        </p:nvPicPr>
        <p:blipFill>
          <a:blip r:embed="rId6">
            <a:alphaModFix/>
          </a:blip>
          <a:stretch>
            <a:fillRect/>
          </a:stretch>
        </p:blipFill>
        <p:spPr>
          <a:xfrm>
            <a:off x="14262100" y="4225875"/>
            <a:ext cx="1219200" cy="1219200"/>
          </a:xfrm>
          <a:prstGeom prst="rect">
            <a:avLst/>
          </a:prstGeom>
          <a:noFill/>
          <a:ln>
            <a:noFill/>
          </a:ln>
        </p:spPr>
      </p:pic>
      <p:pic>
        <p:nvPicPr>
          <p:cNvPr id="734" name="Google Shape;734;p27"/>
          <p:cNvPicPr preferRelativeResize="0"/>
          <p:nvPr/>
        </p:nvPicPr>
        <p:blipFill>
          <a:blip r:embed="rId7">
            <a:alphaModFix/>
          </a:blip>
          <a:stretch>
            <a:fillRect/>
          </a:stretch>
        </p:blipFill>
        <p:spPr>
          <a:xfrm>
            <a:off x="10332900" y="7141675"/>
            <a:ext cx="121920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38" name="Shape 738"/>
        <p:cNvGrpSpPr/>
        <p:nvPr/>
      </p:nvGrpSpPr>
      <p:grpSpPr>
        <a:xfrm>
          <a:off x="0" y="0"/>
          <a:ext cx="0" cy="0"/>
          <a:chOff x="0" y="0"/>
          <a:chExt cx="0" cy="0"/>
        </a:xfrm>
      </p:grpSpPr>
      <p:sp>
        <p:nvSpPr>
          <p:cNvPr id="739" name="Google Shape;739;p28"/>
          <p:cNvSpPr/>
          <p:nvPr/>
        </p:nvSpPr>
        <p:spPr>
          <a:xfrm>
            <a:off x="1070600" y="736812"/>
            <a:ext cx="16146797" cy="2120122"/>
          </a:xfrm>
          <a:custGeom>
            <a:rect b="b" l="l" r="r" t="t"/>
            <a:pathLst>
              <a:path extrusionOk="0" h="3176213" w="21457538">
                <a:moveTo>
                  <a:pt x="0" y="0"/>
                </a:moveTo>
                <a:lnTo>
                  <a:pt x="21457538" y="0"/>
                </a:lnTo>
                <a:lnTo>
                  <a:pt x="21457538" y="3176213"/>
                </a:lnTo>
                <a:lnTo>
                  <a:pt x="0" y="3176213"/>
                </a:lnTo>
                <a:close/>
              </a:path>
            </a:pathLst>
          </a:custGeom>
          <a:solidFill>
            <a:srgbClr val="DAE6EC"/>
          </a:solidFill>
          <a:ln>
            <a:noFill/>
          </a:ln>
        </p:spPr>
      </p:sp>
      <p:sp>
        <p:nvSpPr>
          <p:cNvPr id="740" name="Google Shape;740;p28"/>
          <p:cNvSpPr txBox="1"/>
          <p:nvPr/>
        </p:nvSpPr>
        <p:spPr>
          <a:xfrm>
            <a:off x="412900" y="1327375"/>
            <a:ext cx="14360700" cy="93900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1" i="0" lang="en-US" sz="6100" u="none" cap="none" strike="noStrike">
                <a:solidFill>
                  <a:srgbClr val="0E2A47"/>
                </a:solidFill>
                <a:latin typeface="Raleway"/>
                <a:ea typeface="Raleway"/>
                <a:cs typeface="Raleway"/>
                <a:sym typeface="Raleway"/>
              </a:rPr>
              <a:t>Interpolation Weather Data</a:t>
            </a:r>
            <a:endParaRPr sz="6100"/>
          </a:p>
        </p:txBody>
      </p:sp>
      <p:sp>
        <p:nvSpPr>
          <p:cNvPr id="741" name="Google Shape;741;p28"/>
          <p:cNvSpPr txBox="1"/>
          <p:nvPr/>
        </p:nvSpPr>
        <p:spPr>
          <a:xfrm>
            <a:off x="17259300" y="9210675"/>
            <a:ext cx="1524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742" name="Google Shape;742;p28"/>
          <p:cNvSpPr txBox="1"/>
          <p:nvPr/>
        </p:nvSpPr>
        <p:spPr>
          <a:xfrm>
            <a:off x="-308608" y="3352773"/>
            <a:ext cx="11188800" cy="431100"/>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rPr b="1" i="0" lang="en-US" sz="2800" u="none" cap="none" strike="noStrike">
                <a:solidFill>
                  <a:srgbClr val="000000"/>
                </a:solidFill>
                <a:latin typeface="Raleway"/>
                <a:ea typeface="Raleway"/>
                <a:cs typeface="Raleway"/>
                <a:sym typeface="Raleway"/>
              </a:rPr>
              <a:t>Missing weather data (NaNs) and datetime entries.</a:t>
            </a:r>
            <a:endParaRPr sz="2800">
              <a:latin typeface="Raleway"/>
              <a:ea typeface="Raleway"/>
              <a:cs typeface="Raleway"/>
              <a:sym typeface="Raleway"/>
            </a:endParaRPr>
          </a:p>
        </p:txBody>
      </p:sp>
      <p:sp>
        <p:nvSpPr>
          <p:cNvPr id="743" name="Google Shape;743;p28"/>
          <p:cNvSpPr txBox="1"/>
          <p:nvPr/>
        </p:nvSpPr>
        <p:spPr>
          <a:xfrm>
            <a:off x="8862400" y="4075825"/>
            <a:ext cx="9220800" cy="31185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Interpolation:</a:t>
            </a:r>
            <a:endParaRPr sz="1700">
              <a:latin typeface="Proxima Nova"/>
              <a:ea typeface="Proxima Nova"/>
              <a:cs typeface="Proxima Nova"/>
              <a:sym typeface="Proxima Nova"/>
            </a:endParaRPr>
          </a:p>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Linear (≤3 days) &amp; Time (with noise) for gaps.</a:t>
            </a:r>
            <a:endParaRPr sz="1700">
              <a:latin typeface="Proxima Nova"/>
              <a:ea typeface="Proxima Nova"/>
              <a:cs typeface="Proxima Nova"/>
              <a:sym typeface="Proxima Nova"/>
            </a:endParaRPr>
          </a:p>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Precipitation: Linear (≤2 days), weekly median (longer).</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i="0" sz="1700" u="none" cap="none" strike="noStrike">
              <a:solidFill>
                <a:srgbClr val="000000"/>
              </a:solidFill>
              <a:latin typeface="Proxima Nova"/>
              <a:ea typeface="Proxima Nova"/>
              <a:cs typeface="Proxima Nova"/>
              <a:sym typeface="Proxima Nova"/>
            </a:endParaRPr>
          </a:p>
          <a:p>
            <a:pPr indent="0" lvl="0" marL="0" marR="0" rtl="0" algn="l">
              <a:lnSpc>
                <a:spcPct val="12001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Degree Days:</a:t>
            </a:r>
            <a:endParaRPr sz="1700">
              <a:latin typeface="Proxima Nova"/>
              <a:ea typeface="Proxima Nova"/>
              <a:cs typeface="Proxima Nova"/>
              <a:sym typeface="Proxima Nova"/>
            </a:endParaRPr>
          </a:p>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HDD/CDD calculated based on 18°C base, imputed for missing values.</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i="0" sz="1700" u="none" cap="none" strike="noStrike">
              <a:solidFill>
                <a:srgbClr val="000000"/>
              </a:solidFill>
              <a:latin typeface="Proxima Nova"/>
              <a:ea typeface="Proxima Nova"/>
              <a:cs typeface="Proxima Nova"/>
              <a:sym typeface="Proxima Nova"/>
            </a:endParaRPr>
          </a:p>
          <a:p>
            <a:pPr indent="0" lvl="0" marL="0" marR="0" rtl="0" algn="l">
              <a:lnSpc>
                <a:spcPct val="12001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Stationarity:</a:t>
            </a:r>
            <a:endParaRPr sz="1700">
              <a:latin typeface="Proxima Nova"/>
              <a:ea typeface="Proxima Nova"/>
              <a:cs typeface="Proxima Nova"/>
              <a:sym typeface="Proxima Nova"/>
            </a:endParaRPr>
          </a:p>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ADF test (Max: -4.88, Min: -3.94, Mean: -4.63) confirmed stationarity.</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b="0" i="0" sz="1899" u="none" cap="none" strike="noStrike">
              <a:solidFill>
                <a:srgbClr val="000000"/>
              </a:solidFill>
              <a:latin typeface="Livvic"/>
              <a:ea typeface="Livvic"/>
              <a:cs typeface="Livvic"/>
              <a:sym typeface="Livvic"/>
            </a:endParaRPr>
          </a:p>
        </p:txBody>
      </p:sp>
      <p:sp>
        <p:nvSpPr>
          <p:cNvPr id="744" name="Google Shape;744;p28"/>
          <p:cNvSpPr txBox="1"/>
          <p:nvPr/>
        </p:nvSpPr>
        <p:spPr>
          <a:xfrm>
            <a:off x="1021250" y="7813836"/>
            <a:ext cx="10528800" cy="1862400"/>
          </a:xfrm>
          <a:prstGeom prst="rect">
            <a:avLst/>
          </a:prstGeom>
          <a:noFill/>
          <a:ln>
            <a:noFill/>
          </a:ln>
        </p:spPr>
        <p:txBody>
          <a:bodyPr anchorCtr="0" anchor="t" bIns="0" lIns="0" spcFirstLastPara="1" rIns="0" wrap="square" tIns="0">
            <a:spAutoFit/>
          </a:bodyPr>
          <a:lstStyle/>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Observation: Weather dataset predominantly complete, with some missing values (NaNs).</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i="0" sz="1700" u="none" cap="none" strike="noStrike">
              <a:solidFill>
                <a:srgbClr val="000000"/>
              </a:solidFill>
              <a:latin typeface="Proxima Nova"/>
              <a:ea typeface="Proxima Nova"/>
              <a:cs typeface="Proxima Nova"/>
              <a:sym typeface="Proxima Nova"/>
            </a:endParaRPr>
          </a:p>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Analysis: 400 rows complete; 320 rows contained missing values.</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i="0" sz="1700" u="none" cap="none" strike="noStrike">
              <a:solidFill>
                <a:srgbClr val="000000"/>
              </a:solidFill>
              <a:latin typeface="Proxima Nova"/>
              <a:ea typeface="Proxima Nova"/>
              <a:cs typeface="Proxima Nova"/>
              <a:sym typeface="Proxima Nova"/>
            </a:endParaRPr>
          </a:p>
          <a:p>
            <a:pPr indent="-192428" lvl="1" marL="410130"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Inference: Minor data gaps, suggesting potential sensor issues or collection inconsistencies.</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b="0" i="0" sz="1899" u="none" cap="none" strike="noStrike">
              <a:solidFill>
                <a:srgbClr val="000000"/>
              </a:solidFill>
              <a:latin typeface="Livvic"/>
              <a:ea typeface="Livvic"/>
              <a:cs typeface="Livvic"/>
              <a:sym typeface="Livvic"/>
            </a:endParaRPr>
          </a:p>
        </p:txBody>
      </p:sp>
      <p:pic>
        <p:nvPicPr>
          <p:cNvPr id="745" name="Google Shape;745;p28"/>
          <p:cNvPicPr preferRelativeResize="0"/>
          <p:nvPr/>
        </p:nvPicPr>
        <p:blipFill>
          <a:blip r:embed="rId3">
            <a:alphaModFix/>
          </a:blip>
          <a:stretch>
            <a:fillRect/>
          </a:stretch>
        </p:blipFill>
        <p:spPr>
          <a:xfrm>
            <a:off x="13291425" y="921163"/>
            <a:ext cx="1751425" cy="1751425"/>
          </a:xfrm>
          <a:prstGeom prst="rect">
            <a:avLst/>
          </a:prstGeom>
          <a:noFill/>
          <a:ln>
            <a:noFill/>
          </a:ln>
        </p:spPr>
      </p:pic>
      <p:pic>
        <p:nvPicPr>
          <p:cNvPr id="746" name="Google Shape;746;p28"/>
          <p:cNvPicPr preferRelativeResize="0"/>
          <p:nvPr/>
        </p:nvPicPr>
        <p:blipFill>
          <a:blip r:embed="rId4">
            <a:alphaModFix/>
          </a:blip>
          <a:stretch>
            <a:fillRect/>
          </a:stretch>
        </p:blipFill>
        <p:spPr>
          <a:xfrm>
            <a:off x="1070600" y="3936273"/>
            <a:ext cx="7530108" cy="37251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50" name="Shape 750"/>
        <p:cNvGrpSpPr/>
        <p:nvPr/>
      </p:nvGrpSpPr>
      <p:grpSpPr>
        <a:xfrm>
          <a:off x="0" y="0"/>
          <a:ext cx="0" cy="0"/>
          <a:chOff x="0" y="0"/>
          <a:chExt cx="0" cy="0"/>
        </a:xfrm>
      </p:grpSpPr>
      <p:sp>
        <p:nvSpPr>
          <p:cNvPr id="751" name="Google Shape;751;p29"/>
          <p:cNvSpPr/>
          <p:nvPr/>
        </p:nvSpPr>
        <p:spPr>
          <a:xfrm>
            <a:off x="1028700" y="821572"/>
            <a:ext cx="16093154" cy="2382160"/>
          </a:xfrm>
          <a:custGeom>
            <a:rect b="b" l="l" r="r" t="t"/>
            <a:pathLst>
              <a:path extrusionOk="0" h="3176213" w="21457538">
                <a:moveTo>
                  <a:pt x="0" y="0"/>
                </a:moveTo>
                <a:lnTo>
                  <a:pt x="21457538" y="0"/>
                </a:lnTo>
                <a:lnTo>
                  <a:pt x="21457538" y="3176213"/>
                </a:lnTo>
                <a:lnTo>
                  <a:pt x="0" y="3176213"/>
                </a:lnTo>
                <a:close/>
              </a:path>
            </a:pathLst>
          </a:custGeom>
          <a:solidFill>
            <a:srgbClr val="DAE6EC"/>
          </a:solidFill>
          <a:ln>
            <a:noFill/>
          </a:ln>
        </p:spPr>
      </p:sp>
      <p:sp>
        <p:nvSpPr>
          <p:cNvPr id="752" name="Google Shape;752;p29"/>
          <p:cNvSpPr/>
          <p:nvPr/>
        </p:nvSpPr>
        <p:spPr>
          <a:xfrm>
            <a:off x="11547713" y="6645575"/>
            <a:ext cx="5304127" cy="2834776"/>
          </a:xfrm>
          <a:custGeom>
            <a:rect b="b" l="l" r="r" t="t"/>
            <a:pathLst>
              <a:path extrusionOk="0" h="2999763" w="5454115">
                <a:moveTo>
                  <a:pt x="0" y="0"/>
                </a:moveTo>
                <a:lnTo>
                  <a:pt x="5454115" y="0"/>
                </a:lnTo>
                <a:lnTo>
                  <a:pt x="5454115" y="2999763"/>
                </a:lnTo>
                <a:lnTo>
                  <a:pt x="0" y="2999763"/>
                </a:lnTo>
                <a:lnTo>
                  <a:pt x="0" y="0"/>
                </a:lnTo>
                <a:close/>
              </a:path>
            </a:pathLst>
          </a:custGeom>
          <a:blipFill rotWithShape="1">
            <a:blip r:embed="rId3">
              <a:alphaModFix/>
            </a:blip>
            <a:stretch>
              <a:fillRect b="0" l="0" r="0" t="0"/>
            </a:stretch>
          </a:blipFill>
          <a:ln>
            <a:noFill/>
          </a:ln>
        </p:spPr>
      </p:sp>
      <p:sp>
        <p:nvSpPr>
          <p:cNvPr id="753" name="Google Shape;753;p29"/>
          <p:cNvSpPr txBox="1"/>
          <p:nvPr/>
        </p:nvSpPr>
        <p:spPr>
          <a:xfrm>
            <a:off x="2639161" y="1396905"/>
            <a:ext cx="58161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8000" u="none" cap="none" strike="noStrike">
                <a:solidFill>
                  <a:srgbClr val="0E2A47"/>
                </a:solidFill>
                <a:latin typeface="Raleway"/>
                <a:ea typeface="Raleway"/>
                <a:cs typeface="Raleway"/>
                <a:sym typeface="Raleway"/>
              </a:rPr>
              <a:t>Clustering</a:t>
            </a:r>
            <a:endParaRPr sz="8000"/>
          </a:p>
        </p:txBody>
      </p:sp>
      <p:sp>
        <p:nvSpPr>
          <p:cNvPr id="754" name="Google Shape;754;p29"/>
          <p:cNvSpPr txBox="1"/>
          <p:nvPr/>
        </p:nvSpPr>
        <p:spPr>
          <a:xfrm>
            <a:off x="-543152" y="3531216"/>
            <a:ext cx="11188800" cy="431100"/>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rPr b="1" i="0" lang="en-US" sz="2800" u="none" cap="none" strike="noStrike">
                <a:solidFill>
                  <a:srgbClr val="000000"/>
                </a:solidFill>
                <a:latin typeface="Raleway"/>
                <a:ea typeface="Raleway"/>
                <a:cs typeface="Raleway"/>
                <a:sym typeface="Raleway"/>
              </a:rPr>
              <a:t>Customer Segmentation via Clustering Analysis</a:t>
            </a:r>
            <a:endParaRPr sz="2800">
              <a:latin typeface="Raleway"/>
              <a:ea typeface="Raleway"/>
              <a:cs typeface="Raleway"/>
              <a:sym typeface="Raleway"/>
            </a:endParaRPr>
          </a:p>
        </p:txBody>
      </p:sp>
      <p:sp>
        <p:nvSpPr>
          <p:cNvPr id="755" name="Google Shape;755;p29"/>
          <p:cNvSpPr txBox="1"/>
          <p:nvPr/>
        </p:nvSpPr>
        <p:spPr>
          <a:xfrm>
            <a:off x="992050" y="4289826"/>
            <a:ext cx="10487700" cy="53808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Problem:</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Attempted to segment customers based on daily Gross Merchandise Value (GMV) using K-Means clustering.</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Initial boxplot revealed a highly skewed GMV distribution with significant outliers, notably one customer with ~8 million GMV.</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This outlier distorted the clustering results and required exclusion for further analysis.</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i="0" sz="1700" u="none" cap="none" strike="noStrike">
              <a:solidFill>
                <a:srgbClr val="000000"/>
              </a:solidFill>
              <a:latin typeface="Proxima Nova"/>
              <a:ea typeface="Proxima Nova"/>
              <a:cs typeface="Proxima Nova"/>
              <a:sym typeface="Proxima Nova"/>
            </a:endParaRPr>
          </a:p>
          <a:p>
            <a:pPr indent="0" lvl="0" marL="0" marR="0" rtl="0" algn="l">
              <a:lnSpc>
                <a:spcPct val="12001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Methodology:</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Applied the Elbow Method to determine the optimal number of clusters (K) for K-Means.</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Plotted Within-Cluster Sum of Squares (WCSS) against the number of clusters (K).</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i="0" sz="1700" u="none" cap="none" strike="noStrike">
              <a:solidFill>
                <a:srgbClr val="000000"/>
              </a:solidFill>
              <a:latin typeface="Proxima Nova"/>
              <a:ea typeface="Proxima Nova"/>
              <a:cs typeface="Proxima Nova"/>
              <a:sym typeface="Proxima Nova"/>
            </a:endParaRPr>
          </a:p>
          <a:p>
            <a:pPr indent="0" lvl="0" marL="0" marR="0" rtl="0" algn="l">
              <a:lnSpc>
                <a:spcPct val="12001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Results:</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The WCSS plot displayed a gradual decrease without a distinct "elbow" point.</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This indicates a lack of clear clustering structure in the data.</a:t>
            </a:r>
            <a:endParaRPr sz="1700">
              <a:latin typeface="Proxima Nova"/>
              <a:ea typeface="Proxima Nova"/>
              <a:cs typeface="Proxima Nova"/>
              <a:sym typeface="Proxima Nova"/>
            </a:endParaRPr>
          </a:p>
          <a:p>
            <a:pPr indent="-195978" lvl="1" marL="427391" marR="0" rtl="0" algn="l">
              <a:lnSpc>
                <a:spcPct val="120010"/>
              </a:lnSpc>
              <a:spcBef>
                <a:spcPts val="0"/>
              </a:spcBef>
              <a:spcAft>
                <a:spcPts val="0"/>
              </a:spcAft>
              <a:buClr>
                <a:srgbClr val="000000"/>
              </a:buClr>
              <a:buSzPts val="1700"/>
              <a:buFont typeface="Proxima Nova"/>
              <a:buChar char="•"/>
            </a:pPr>
            <a:r>
              <a:rPr i="0" lang="en-US" sz="1700" u="none" cap="none" strike="noStrike">
                <a:solidFill>
                  <a:srgbClr val="000000"/>
                </a:solidFill>
                <a:latin typeface="Proxima Nova"/>
                <a:ea typeface="Proxima Nova"/>
                <a:cs typeface="Proxima Nova"/>
                <a:sym typeface="Proxima Nova"/>
              </a:rPr>
              <a:t>Determining an optimal K value was challenging due to the ambiguous results.</a:t>
            </a:r>
            <a:endParaRPr sz="1700">
              <a:latin typeface="Proxima Nova"/>
              <a:ea typeface="Proxima Nova"/>
              <a:cs typeface="Proxima Nova"/>
              <a:sym typeface="Proxima Nova"/>
            </a:endParaRPr>
          </a:p>
          <a:p>
            <a:pPr indent="0" lvl="0" marL="0" marR="0" rtl="0" algn="l">
              <a:lnSpc>
                <a:spcPct val="120010"/>
              </a:lnSpc>
              <a:spcBef>
                <a:spcPts val="0"/>
              </a:spcBef>
              <a:spcAft>
                <a:spcPts val="0"/>
              </a:spcAft>
              <a:buNone/>
            </a:pPr>
            <a:r>
              <a:t/>
            </a:r>
            <a:endParaRPr b="0" i="0" sz="1979" u="none" cap="none" strike="noStrike">
              <a:solidFill>
                <a:srgbClr val="000000"/>
              </a:solidFill>
              <a:latin typeface="Livvic"/>
              <a:ea typeface="Livvic"/>
              <a:cs typeface="Livvic"/>
              <a:sym typeface="Livvic"/>
            </a:endParaRPr>
          </a:p>
          <a:p>
            <a:pPr indent="0" lvl="0" marL="0" marR="0" rtl="0" algn="l">
              <a:lnSpc>
                <a:spcPct val="120010"/>
              </a:lnSpc>
              <a:spcBef>
                <a:spcPts val="0"/>
              </a:spcBef>
              <a:spcAft>
                <a:spcPts val="0"/>
              </a:spcAft>
              <a:buNone/>
            </a:pPr>
            <a:r>
              <a:t/>
            </a:r>
            <a:endParaRPr b="0" i="0" sz="1979" u="none" cap="none" strike="noStrike">
              <a:solidFill>
                <a:srgbClr val="000000"/>
              </a:solidFill>
              <a:latin typeface="Livvic"/>
              <a:ea typeface="Livvic"/>
              <a:cs typeface="Livvic"/>
              <a:sym typeface="Livvic"/>
            </a:endParaRPr>
          </a:p>
        </p:txBody>
      </p:sp>
      <p:pic>
        <p:nvPicPr>
          <p:cNvPr id="756" name="Google Shape;756;p29"/>
          <p:cNvPicPr preferRelativeResize="0"/>
          <p:nvPr/>
        </p:nvPicPr>
        <p:blipFill>
          <a:blip r:embed="rId4">
            <a:alphaModFix/>
          </a:blip>
          <a:stretch>
            <a:fillRect/>
          </a:stretch>
        </p:blipFill>
        <p:spPr>
          <a:xfrm>
            <a:off x="11513725" y="4007775"/>
            <a:ext cx="5372100" cy="2133600"/>
          </a:xfrm>
          <a:prstGeom prst="rect">
            <a:avLst/>
          </a:prstGeom>
          <a:noFill/>
          <a:ln>
            <a:noFill/>
          </a:ln>
        </p:spPr>
      </p:pic>
      <p:pic>
        <p:nvPicPr>
          <p:cNvPr id="757" name="Google Shape;757;p29"/>
          <p:cNvPicPr preferRelativeResize="0"/>
          <p:nvPr/>
        </p:nvPicPr>
        <p:blipFill>
          <a:blip r:embed="rId5">
            <a:alphaModFix/>
          </a:blip>
          <a:stretch>
            <a:fillRect/>
          </a:stretch>
        </p:blipFill>
        <p:spPr>
          <a:xfrm>
            <a:off x="12088626" y="872338"/>
            <a:ext cx="2280625" cy="2280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61" name="Shape 761"/>
        <p:cNvGrpSpPr/>
        <p:nvPr/>
      </p:nvGrpSpPr>
      <p:grpSpPr>
        <a:xfrm>
          <a:off x="0" y="0"/>
          <a:ext cx="0" cy="0"/>
          <a:chOff x="0" y="0"/>
          <a:chExt cx="0" cy="0"/>
        </a:xfrm>
      </p:grpSpPr>
      <p:sp>
        <p:nvSpPr>
          <p:cNvPr id="762" name="Google Shape;762;p30"/>
          <p:cNvSpPr/>
          <p:nvPr/>
        </p:nvSpPr>
        <p:spPr>
          <a:xfrm>
            <a:off x="1028700" y="821572"/>
            <a:ext cx="16093154" cy="2382160"/>
          </a:xfrm>
          <a:custGeom>
            <a:rect b="b" l="l" r="r" t="t"/>
            <a:pathLst>
              <a:path extrusionOk="0" h="3176213" w="21457538">
                <a:moveTo>
                  <a:pt x="0" y="0"/>
                </a:moveTo>
                <a:lnTo>
                  <a:pt x="21457538" y="0"/>
                </a:lnTo>
                <a:lnTo>
                  <a:pt x="21457538" y="3176213"/>
                </a:lnTo>
                <a:lnTo>
                  <a:pt x="0" y="3176213"/>
                </a:lnTo>
                <a:close/>
              </a:path>
            </a:pathLst>
          </a:custGeom>
          <a:solidFill>
            <a:srgbClr val="DAE6EC"/>
          </a:solidFill>
          <a:ln>
            <a:noFill/>
          </a:ln>
        </p:spPr>
      </p:sp>
      <p:sp>
        <p:nvSpPr>
          <p:cNvPr id="763" name="Google Shape;763;p30"/>
          <p:cNvSpPr txBox="1"/>
          <p:nvPr/>
        </p:nvSpPr>
        <p:spPr>
          <a:xfrm>
            <a:off x="2639161" y="1396905"/>
            <a:ext cx="5816100" cy="1231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8000">
                <a:solidFill>
                  <a:srgbClr val="0E2A47"/>
                </a:solidFill>
                <a:latin typeface="Raleway"/>
                <a:ea typeface="Raleway"/>
                <a:cs typeface="Raleway"/>
                <a:sym typeface="Raleway"/>
              </a:rPr>
              <a:t>XGBoost</a:t>
            </a:r>
            <a:endParaRPr sz="8000"/>
          </a:p>
        </p:txBody>
      </p:sp>
      <p:sp>
        <p:nvSpPr>
          <p:cNvPr id="764" name="Google Shape;764;p30"/>
          <p:cNvSpPr txBox="1"/>
          <p:nvPr/>
        </p:nvSpPr>
        <p:spPr>
          <a:xfrm>
            <a:off x="-543152" y="3531216"/>
            <a:ext cx="11188800" cy="431100"/>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rPr b="1" lang="en-US" sz="2800">
                <a:latin typeface="Raleway"/>
                <a:ea typeface="Raleway"/>
                <a:cs typeface="Raleway"/>
                <a:sym typeface="Raleway"/>
              </a:rPr>
              <a:t>Anomaly Prediction using XGBoost Regressor</a:t>
            </a:r>
            <a:endParaRPr sz="2800">
              <a:latin typeface="Raleway"/>
              <a:ea typeface="Raleway"/>
              <a:cs typeface="Raleway"/>
              <a:sym typeface="Raleway"/>
            </a:endParaRPr>
          </a:p>
        </p:txBody>
      </p:sp>
      <p:sp>
        <p:nvSpPr>
          <p:cNvPr id="765" name="Google Shape;765;p30"/>
          <p:cNvSpPr txBox="1"/>
          <p:nvPr/>
        </p:nvSpPr>
        <p:spPr>
          <a:xfrm>
            <a:off x="992050" y="4289825"/>
            <a:ext cx="8354700" cy="15177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lang="en-US" sz="1700">
                <a:latin typeface="Proxima Nova"/>
                <a:ea typeface="Proxima Nova"/>
                <a:cs typeface="Proxima Nova"/>
                <a:sym typeface="Proxima Nova"/>
              </a:rPr>
              <a:t>XGBoost Regressor is a machine-learning algorithm designed for regression tasks. It builds on the principles of gradient boosting, creating an ensemble of decision trees that work together to make accurate predictions. XGBoost incorporates several innovative features, including regularization to prevent overfitting, efficient handling of sparse data, and optimized tree-building techniques.</a:t>
            </a:r>
            <a:endParaRPr b="0" i="0" sz="1979" u="none" cap="none" strike="noStrike">
              <a:solidFill>
                <a:srgbClr val="000000"/>
              </a:solidFill>
              <a:latin typeface="Livvic"/>
              <a:ea typeface="Livvic"/>
              <a:cs typeface="Livvic"/>
              <a:sym typeface="Livvic"/>
            </a:endParaRPr>
          </a:p>
        </p:txBody>
      </p:sp>
      <p:pic>
        <p:nvPicPr>
          <p:cNvPr id="766" name="Google Shape;766;p30"/>
          <p:cNvPicPr preferRelativeResize="0"/>
          <p:nvPr/>
        </p:nvPicPr>
        <p:blipFill>
          <a:blip r:embed="rId3">
            <a:alphaModFix/>
          </a:blip>
          <a:stretch>
            <a:fillRect/>
          </a:stretch>
        </p:blipFill>
        <p:spPr>
          <a:xfrm>
            <a:off x="12299025" y="1056912"/>
            <a:ext cx="1911475" cy="1911475"/>
          </a:xfrm>
          <a:prstGeom prst="rect">
            <a:avLst/>
          </a:prstGeom>
          <a:noFill/>
          <a:ln>
            <a:noFill/>
          </a:ln>
        </p:spPr>
      </p:pic>
      <p:pic>
        <p:nvPicPr>
          <p:cNvPr id="767" name="Google Shape;767;p30"/>
          <p:cNvPicPr preferRelativeResize="0"/>
          <p:nvPr/>
        </p:nvPicPr>
        <p:blipFill>
          <a:blip r:embed="rId4">
            <a:alphaModFix/>
          </a:blip>
          <a:stretch>
            <a:fillRect/>
          </a:stretch>
        </p:blipFill>
        <p:spPr>
          <a:xfrm>
            <a:off x="992050" y="6002775"/>
            <a:ext cx="7583425" cy="3800750"/>
          </a:xfrm>
          <a:prstGeom prst="rect">
            <a:avLst/>
          </a:prstGeom>
          <a:noFill/>
          <a:ln>
            <a:noFill/>
          </a:ln>
        </p:spPr>
      </p:pic>
      <p:sp>
        <p:nvSpPr>
          <p:cNvPr id="768" name="Google Shape;768;p30"/>
          <p:cNvSpPr txBox="1"/>
          <p:nvPr/>
        </p:nvSpPr>
        <p:spPr>
          <a:xfrm>
            <a:off x="12299017" y="3531213"/>
            <a:ext cx="3274500" cy="431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174B67"/>
                </a:solidFill>
                <a:latin typeface="Raleway"/>
                <a:ea typeface="Raleway"/>
                <a:cs typeface="Raleway"/>
                <a:sym typeface="Raleway"/>
              </a:rPr>
              <a:t>Why </a:t>
            </a:r>
            <a:r>
              <a:rPr b="1" lang="en-US" sz="2800">
                <a:solidFill>
                  <a:srgbClr val="174B67"/>
                </a:solidFill>
                <a:latin typeface="Raleway"/>
                <a:ea typeface="Raleway"/>
                <a:cs typeface="Raleway"/>
                <a:sym typeface="Raleway"/>
              </a:rPr>
              <a:t>XGBoost</a:t>
            </a:r>
            <a:r>
              <a:rPr b="1" i="0" lang="en-US" sz="2800" u="none" cap="none" strike="noStrike">
                <a:solidFill>
                  <a:srgbClr val="174B67"/>
                </a:solidFill>
                <a:latin typeface="Raleway"/>
                <a:ea typeface="Raleway"/>
                <a:cs typeface="Raleway"/>
                <a:sym typeface="Raleway"/>
              </a:rPr>
              <a:t>?</a:t>
            </a:r>
            <a:endParaRPr sz="2800">
              <a:latin typeface="Raleway"/>
              <a:ea typeface="Raleway"/>
              <a:cs typeface="Raleway"/>
              <a:sym typeface="Raleway"/>
            </a:endParaRPr>
          </a:p>
        </p:txBody>
      </p:sp>
      <p:sp>
        <p:nvSpPr>
          <p:cNvPr id="769" name="Google Shape;769;p30"/>
          <p:cNvSpPr txBox="1"/>
          <p:nvPr/>
        </p:nvSpPr>
        <p:spPr>
          <a:xfrm>
            <a:off x="13341025" y="5608225"/>
            <a:ext cx="3909300" cy="8895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US" sz="1700">
                <a:solidFill>
                  <a:schemeClr val="dk1"/>
                </a:solidFill>
                <a:latin typeface="Proxima Nova"/>
                <a:ea typeface="Proxima Nova"/>
                <a:cs typeface="Proxima Nova"/>
                <a:sym typeface="Proxima Nova"/>
              </a:rPr>
              <a:t>Works well for Autoregressive</a:t>
            </a:r>
            <a:endParaRPr sz="1700">
              <a:solidFill>
                <a:schemeClr val="dk1"/>
              </a:solidFill>
              <a:latin typeface="Proxima Nova"/>
              <a:ea typeface="Proxima Nova"/>
              <a:cs typeface="Proxima Nova"/>
              <a:sym typeface="Proxima Nova"/>
            </a:endParaRPr>
          </a:p>
          <a:p>
            <a:pPr indent="0" lvl="0" marL="457200" rtl="0" algn="ctr">
              <a:spcBef>
                <a:spcPts val="0"/>
              </a:spcBef>
              <a:spcAft>
                <a:spcPts val="0"/>
              </a:spcAft>
              <a:buNone/>
            </a:pPr>
            <a:r>
              <a:rPr lang="en-US" sz="1700">
                <a:solidFill>
                  <a:schemeClr val="dk1"/>
                </a:solidFill>
                <a:latin typeface="Proxima Nova"/>
                <a:ea typeface="Proxima Nova"/>
                <a:cs typeface="Proxima Nova"/>
                <a:sym typeface="Proxima Nova"/>
              </a:rPr>
              <a:t> features</a:t>
            </a:r>
            <a:endParaRPr sz="1700">
              <a:solidFill>
                <a:schemeClr val="dk1"/>
              </a:solidFill>
              <a:latin typeface="Proxima Nova"/>
              <a:ea typeface="Proxima Nova"/>
              <a:cs typeface="Proxima Nova"/>
              <a:sym typeface="Proxima Nova"/>
            </a:endParaRPr>
          </a:p>
        </p:txBody>
      </p:sp>
      <p:pic>
        <p:nvPicPr>
          <p:cNvPr id="770" name="Google Shape;770;p30"/>
          <p:cNvPicPr preferRelativeResize="0"/>
          <p:nvPr/>
        </p:nvPicPr>
        <p:blipFill>
          <a:blip r:embed="rId5">
            <a:alphaModFix/>
          </a:blip>
          <a:stretch>
            <a:fillRect/>
          </a:stretch>
        </p:blipFill>
        <p:spPr>
          <a:xfrm>
            <a:off x="11284450" y="4438972"/>
            <a:ext cx="889500" cy="889500"/>
          </a:xfrm>
          <a:prstGeom prst="rect">
            <a:avLst/>
          </a:prstGeom>
          <a:noFill/>
          <a:ln>
            <a:noFill/>
          </a:ln>
        </p:spPr>
      </p:pic>
      <p:sp>
        <p:nvSpPr>
          <p:cNvPr id="771" name="Google Shape;771;p30"/>
          <p:cNvSpPr txBox="1"/>
          <p:nvPr/>
        </p:nvSpPr>
        <p:spPr>
          <a:xfrm>
            <a:off x="10266100" y="5608225"/>
            <a:ext cx="2926200" cy="57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solidFill>
                  <a:schemeClr val="dk1"/>
                </a:solidFill>
                <a:latin typeface="Proxima Nova"/>
                <a:ea typeface="Proxima Nova"/>
                <a:cs typeface="Proxima Nova"/>
                <a:sym typeface="Proxima Nova"/>
              </a:rPr>
              <a:t>Suitable for Large Datasets</a:t>
            </a:r>
            <a:endParaRPr sz="1700">
              <a:solidFill>
                <a:schemeClr val="dk1"/>
              </a:solidFill>
              <a:latin typeface="Proxima Nova"/>
              <a:ea typeface="Proxima Nova"/>
              <a:cs typeface="Proxima Nova"/>
              <a:sym typeface="Proxima Nova"/>
            </a:endParaRPr>
          </a:p>
        </p:txBody>
      </p:sp>
      <p:pic>
        <p:nvPicPr>
          <p:cNvPr id="772" name="Google Shape;772;p30"/>
          <p:cNvPicPr preferRelativeResize="0"/>
          <p:nvPr/>
        </p:nvPicPr>
        <p:blipFill>
          <a:blip r:embed="rId6">
            <a:alphaModFix/>
          </a:blip>
          <a:stretch>
            <a:fillRect/>
          </a:stretch>
        </p:blipFill>
        <p:spPr>
          <a:xfrm>
            <a:off x="15126550" y="4438975"/>
            <a:ext cx="889500" cy="889500"/>
          </a:xfrm>
          <a:prstGeom prst="rect">
            <a:avLst/>
          </a:prstGeom>
          <a:noFill/>
          <a:ln>
            <a:noFill/>
          </a:ln>
        </p:spPr>
      </p:pic>
      <p:sp>
        <p:nvSpPr>
          <p:cNvPr id="773" name="Google Shape;773;p30"/>
          <p:cNvSpPr/>
          <p:nvPr/>
        </p:nvSpPr>
        <p:spPr>
          <a:xfrm>
            <a:off x="10990150" y="7234300"/>
            <a:ext cx="5025900" cy="1337700"/>
          </a:xfrm>
          <a:prstGeom prst="roundRect">
            <a:avLst>
              <a:gd fmla="val 16667" name="adj"/>
            </a:avLst>
          </a:prstGeom>
          <a:solidFill>
            <a:srgbClr val="DAE6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latin typeface="Proxima Nova"/>
                <a:ea typeface="Proxima Nova"/>
                <a:cs typeface="Proxima Nova"/>
                <a:sym typeface="Proxima Nova"/>
              </a:rPr>
              <a:t>R2 Score : 0.75</a:t>
            </a:r>
            <a:endParaRPr b="1" sz="24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9" name="Shape 89"/>
        <p:cNvGrpSpPr/>
        <p:nvPr/>
      </p:nvGrpSpPr>
      <p:grpSpPr>
        <a:xfrm>
          <a:off x="0" y="0"/>
          <a:ext cx="0" cy="0"/>
          <a:chOff x="0" y="0"/>
          <a:chExt cx="0" cy="0"/>
        </a:xfrm>
      </p:grpSpPr>
      <p:sp>
        <p:nvSpPr>
          <p:cNvPr id="90" name="Google Shape;90;p14"/>
          <p:cNvSpPr/>
          <p:nvPr/>
        </p:nvSpPr>
        <p:spPr>
          <a:xfrm>
            <a:off x="915775" y="1244513"/>
            <a:ext cx="16093154" cy="8077200"/>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grpSp>
        <p:nvGrpSpPr>
          <p:cNvPr id="91" name="Google Shape;91;p14"/>
          <p:cNvGrpSpPr/>
          <p:nvPr/>
        </p:nvGrpSpPr>
        <p:grpSpPr>
          <a:xfrm>
            <a:off x="1384042" y="4280547"/>
            <a:ext cx="6949154" cy="1937506"/>
            <a:chOff x="0" y="0"/>
            <a:chExt cx="9265539" cy="2583342"/>
          </a:xfrm>
        </p:grpSpPr>
        <p:sp>
          <p:nvSpPr>
            <p:cNvPr id="92" name="Google Shape;92;p14"/>
            <p:cNvSpPr/>
            <p:nvPr/>
          </p:nvSpPr>
          <p:spPr>
            <a:xfrm>
              <a:off x="0" y="0"/>
              <a:ext cx="9265539" cy="2355275"/>
            </a:xfrm>
            <a:custGeom>
              <a:rect b="b" l="l" r="r" t="t"/>
              <a:pathLst>
                <a:path extrusionOk="0" h="2355275" w="9265539">
                  <a:moveTo>
                    <a:pt x="0" y="0"/>
                  </a:moveTo>
                  <a:lnTo>
                    <a:pt x="9265539" y="0"/>
                  </a:lnTo>
                  <a:lnTo>
                    <a:pt x="9265539" y="2355275"/>
                  </a:lnTo>
                  <a:lnTo>
                    <a:pt x="0" y="2355275"/>
                  </a:lnTo>
                  <a:close/>
                </a:path>
              </a:pathLst>
            </a:custGeom>
            <a:solidFill>
              <a:srgbClr val="293F5D"/>
            </a:solidFill>
            <a:ln>
              <a:noFill/>
            </a:ln>
          </p:spPr>
        </p:sp>
        <p:sp>
          <p:nvSpPr>
            <p:cNvPr id="93" name="Google Shape;93;p14"/>
            <p:cNvSpPr txBox="1"/>
            <p:nvPr/>
          </p:nvSpPr>
          <p:spPr>
            <a:xfrm>
              <a:off x="0" y="218442"/>
              <a:ext cx="9265500" cy="2364900"/>
            </a:xfrm>
            <a:prstGeom prst="rect">
              <a:avLst/>
            </a:prstGeom>
            <a:noFill/>
            <a:ln>
              <a:noFill/>
            </a:ln>
          </p:spPr>
          <p:txBody>
            <a:bodyPr anchorCtr="0" anchor="t" bIns="50800" lIns="50800" spcFirstLastPara="1" rIns="50800" wrap="square" tIns="50800">
              <a:noAutofit/>
            </a:bodyPr>
            <a:lstStyle/>
            <a:p>
              <a:pPr indent="0" lvl="0" marL="0" marR="0" rtl="0" algn="ctr">
                <a:lnSpc>
                  <a:spcPct val="120000"/>
                </a:lnSpc>
                <a:spcBef>
                  <a:spcPts val="0"/>
                </a:spcBef>
                <a:spcAft>
                  <a:spcPts val="0"/>
                </a:spcAft>
                <a:buNone/>
              </a:pPr>
              <a:r>
                <a:rPr b="1" i="0" lang="en-US" sz="8400" u="none" cap="none" strike="noStrike">
                  <a:solidFill>
                    <a:srgbClr val="F2F2F2"/>
                  </a:solidFill>
                  <a:latin typeface="Raleway"/>
                  <a:ea typeface="Raleway"/>
                  <a:cs typeface="Raleway"/>
                  <a:sym typeface="Raleway"/>
                </a:rPr>
                <a:t>AGENDA</a:t>
              </a:r>
              <a:endParaRPr/>
            </a:p>
          </p:txBody>
        </p:sp>
      </p:grpSp>
      <p:cxnSp>
        <p:nvCxnSpPr>
          <p:cNvPr id="94" name="Google Shape;94;p14"/>
          <p:cNvCxnSpPr/>
          <p:nvPr/>
        </p:nvCxnSpPr>
        <p:spPr>
          <a:xfrm>
            <a:off x="8765975" y="1551225"/>
            <a:ext cx="0" cy="7507200"/>
          </a:xfrm>
          <a:prstGeom prst="straightConnector1">
            <a:avLst/>
          </a:prstGeom>
          <a:noFill/>
          <a:ln cap="rnd" cmpd="sng" w="28575">
            <a:solidFill>
              <a:srgbClr val="A5B7C5"/>
            </a:solidFill>
            <a:prstDash val="solid"/>
            <a:round/>
            <a:headEnd len="sm" w="sm" type="none"/>
            <a:tailEnd len="sm" w="sm" type="none"/>
          </a:ln>
        </p:spPr>
      </p:cxnSp>
      <p:sp>
        <p:nvSpPr>
          <p:cNvPr id="95" name="Google Shape;95;p14"/>
          <p:cNvSpPr/>
          <p:nvPr/>
        </p:nvSpPr>
        <p:spPr>
          <a:xfrm>
            <a:off x="12544751" y="8056400"/>
            <a:ext cx="857300" cy="816360"/>
          </a:xfrm>
          <a:custGeom>
            <a:rect b="b" l="l" r="r" t="t"/>
            <a:pathLst>
              <a:path extrusionOk="0" h="794511" w="750372">
                <a:moveTo>
                  <a:pt x="0" y="0"/>
                </a:moveTo>
                <a:lnTo>
                  <a:pt x="750372" y="0"/>
                </a:lnTo>
                <a:lnTo>
                  <a:pt x="750372" y="794511"/>
                </a:lnTo>
                <a:lnTo>
                  <a:pt x="0" y="794511"/>
                </a:lnTo>
                <a:lnTo>
                  <a:pt x="0" y="0"/>
                </a:lnTo>
                <a:close/>
              </a:path>
            </a:pathLst>
          </a:custGeom>
          <a:blipFill rotWithShape="1">
            <a:blip r:embed="rId3">
              <a:alphaModFix/>
            </a:blip>
            <a:stretch>
              <a:fillRect b="0" l="0" r="0" t="0"/>
            </a:stretch>
          </a:blipFill>
          <a:ln>
            <a:noFill/>
          </a:ln>
        </p:spPr>
      </p:sp>
      <p:sp>
        <p:nvSpPr>
          <p:cNvPr id="96" name="Google Shape;96;p14"/>
          <p:cNvSpPr/>
          <p:nvPr/>
        </p:nvSpPr>
        <p:spPr>
          <a:xfrm>
            <a:off x="9245350" y="1426150"/>
            <a:ext cx="2604645" cy="1538621"/>
          </a:xfrm>
          <a:custGeom>
            <a:rect b="b" l="l" r="r" t="t"/>
            <a:pathLst>
              <a:path extrusionOk="0" h="1590306" w="2367859">
                <a:moveTo>
                  <a:pt x="0" y="0"/>
                </a:moveTo>
                <a:lnTo>
                  <a:pt x="2367860" y="0"/>
                </a:lnTo>
                <a:lnTo>
                  <a:pt x="2367860" y="1590306"/>
                </a:lnTo>
                <a:lnTo>
                  <a:pt x="0" y="1590306"/>
                </a:lnTo>
                <a:lnTo>
                  <a:pt x="0" y="0"/>
                </a:lnTo>
                <a:close/>
              </a:path>
            </a:pathLst>
          </a:custGeom>
          <a:blipFill rotWithShape="1">
            <a:blip r:embed="rId4">
              <a:alphaModFix/>
            </a:blip>
            <a:stretch>
              <a:fillRect b="0" l="0" r="0" t="0"/>
            </a:stretch>
          </a:blipFill>
          <a:ln>
            <a:noFill/>
          </a:ln>
        </p:spPr>
      </p:sp>
      <p:sp>
        <p:nvSpPr>
          <p:cNvPr id="97" name="Google Shape;97;p14"/>
          <p:cNvSpPr/>
          <p:nvPr/>
        </p:nvSpPr>
        <p:spPr>
          <a:xfrm>
            <a:off x="14061801" y="2609275"/>
            <a:ext cx="2455457" cy="1537658"/>
          </a:xfrm>
          <a:custGeom>
            <a:rect b="b" l="l" r="r" t="t"/>
            <a:pathLst>
              <a:path extrusionOk="0" h="1537658" w="2289470">
                <a:moveTo>
                  <a:pt x="0" y="0"/>
                </a:moveTo>
                <a:lnTo>
                  <a:pt x="2289471" y="0"/>
                </a:lnTo>
                <a:lnTo>
                  <a:pt x="2289471" y="1537657"/>
                </a:lnTo>
                <a:lnTo>
                  <a:pt x="0" y="1537657"/>
                </a:lnTo>
                <a:lnTo>
                  <a:pt x="0" y="0"/>
                </a:lnTo>
                <a:close/>
              </a:path>
            </a:pathLst>
          </a:custGeom>
          <a:blipFill rotWithShape="1">
            <a:blip r:embed="rId4">
              <a:alphaModFix/>
            </a:blip>
            <a:stretch>
              <a:fillRect b="0" l="0" r="0" t="0"/>
            </a:stretch>
          </a:blipFill>
          <a:ln>
            <a:noFill/>
          </a:ln>
        </p:spPr>
      </p:sp>
      <p:sp>
        <p:nvSpPr>
          <p:cNvPr id="98" name="Google Shape;98;p14"/>
          <p:cNvSpPr/>
          <p:nvPr/>
        </p:nvSpPr>
        <p:spPr>
          <a:xfrm>
            <a:off x="9228051" y="3825075"/>
            <a:ext cx="2604272" cy="1537658"/>
          </a:xfrm>
          <a:custGeom>
            <a:rect b="b" l="l" r="r" t="t"/>
            <a:pathLst>
              <a:path extrusionOk="0" h="1537658" w="2289470">
                <a:moveTo>
                  <a:pt x="0" y="0"/>
                </a:moveTo>
                <a:lnTo>
                  <a:pt x="2289470" y="0"/>
                </a:lnTo>
                <a:lnTo>
                  <a:pt x="2289470" y="1537658"/>
                </a:lnTo>
                <a:lnTo>
                  <a:pt x="0" y="1537658"/>
                </a:lnTo>
                <a:lnTo>
                  <a:pt x="0" y="0"/>
                </a:lnTo>
                <a:close/>
              </a:path>
            </a:pathLst>
          </a:custGeom>
          <a:blipFill rotWithShape="1">
            <a:blip r:embed="rId4">
              <a:alphaModFix/>
            </a:blip>
            <a:stretch>
              <a:fillRect b="0" l="0" r="0" t="0"/>
            </a:stretch>
          </a:blipFill>
          <a:ln>
            <a:noFill/>
          </a:ln>
        </p:spPr>
      </p:sp>
      <p:sp>
        <p:nvSpPr>
          <p:cNvPr id="99" name="Google Shape;99;p14"/>
          <p:cNvSpPr/>
          <p:nvPr/>
        </p:nvSpPr>
        <p:spPr>
          <a:xfrm>
            <a:off x="14061800" y="7808999"/>
            <a:ext cx="2367859" cy="1033699"/>
          </a:xfrm>
          <a:custGeom>
            <a:rect b="b" l="l" r="r" t="t"/>
            <a:pathLst>
              <a:path extrusionOk="0" h="1590306" w="2367859">
                <a:moveTo>
                  <a:pt x="0" y="0"/>
                </a:moveTo>
                <a:lnTo>
                  <a:pt x="2367860" y="0"/>
                </a:lnTo>
                <a:lnTo>
                  <a:pt x="2367860" y="1590305"/>
                </a:lnTo>
                <a:lnTo>
                  <a:pt x="0" y="1590305"/>
                </a:lnTo>
                <a:lnTo>
                  <a:pt x="0" y="0"/>
                </a:lnTo>
                <a:close/>
              </a:path>
            </a:pathLst>
          </a:custGeom>
          <a:blipFill rotWithShape="1">
            <a:blip r:embed="rId4">
              <a:alphaModFix/>
            </a:blip>
            <a:stretch>
              <a:fillRect b="0" l="0" r="0" t="0"/>
            </a:stretch>
          </a:blipFill>
          <a:ln>
            <a:noFill/>
          </a:ln>
        </p:spPr>
      </p:sp>
      <p:sp>
        <p:nvSpPr>
          <p:cNvPr id="100" name="Google Shape;100;p14"/>
          <p:cNvSpPr/>
          <p:nvPr/>
        </p:nvSpPr>
        <p:spPr>
          <a:xfrm>
            <a:off x="14061800" y="5188923"/>
            <a:ext cx="2456654" cy="1538621"/>
          </a:xfrm>
          <a:custGeom>
            <a:rect b="b" l="l" r="r" t="t"/>
            <a:pathLst>
              <a:path extrusionOk="0" h="1590306" w="2367859">
                <a:moveTo>
                  <a:pt x="0" y="0"/>
                </a:moveTo>
                <a:lnTo>
                  <a:pt x="2367859" y="0"/>
                </a:lnTo>
                <a:lnTo>
                  <a:pt x="2367859" y="1590306"/>
                </a:lnTo>
                <a:lnTo>
                  <a:pt x="0" y="1590306"/>
                </a:lnTo>
                <a:lnTo>
                  <a:pt x="0" y="0"/>
                </a:lnTo>
                <a:close/>
              </a:path>
            </a:pathLst>
          </a:custGeom>
          <a:blipFill rotWithShape="1">
            <a:blip r:embed="rId4">
              <a:alphaModFix/>
            </a:blip>
            <a:stretch>
              <a:fillRect b="0" l="0" r="0" t="0"/>
            </a:stretch>
          </a:blipFill>
          <a:ln>
            <a:noFill/>
          </a:ln>
        </p:spPr>
      </p:sp>
      <p:sp>
        <p:nvSpPr>
          <p:cNvPr id="101" name="Google Shape;101;p14"/>
          <p:cNvSpPr/>
          <p:nvPr/>
        </p:nvSpPr>
        <p:spPr>
          <a:xfrm>
            <a:off x="9245050" y="6849151"/>
            <a:ext cx="2604645" cy="767323"/>
          </a:xfrm>
          <a:custGeom>
            <a:rect b="b" l="l" r="r" t="t"/>
            <a:pathLst>
              <a:path extrusionOk="0" h="1590306" w="2367859">
                <a:moveTo>
                  <a:pt x="0" y="0"/>
                </a:moveTo>
                <a:lnTo>
                  <a:pt x="2367860" y="0"/>
                </a:lnTo>
                <a:lnTo>
                  <a:pt x="2367860" y="1590305"/>
                </a:lnTo>
                <a:lnTo>
                  <a:pt x="0" y="1590305"/>
                </a:lnTo>
                <a:lnTo>
                  <a:pt x="0" y="0"/>
                </a:lnTo>
                <a:close/>
              </a:path>
            </a:pathLst>
          </a:custGeom>
          <a:blipFill rotWithShape="1">
            <a:blip r:embed="rId4">
              <a:alphaModFix/>
            </a:blip>
            <a:stretch>
              <a:fillRect b="0" l="0" r="0" t="0"/>
            </a:stretch>
          </a:blipFill>
          <a:ln cap="flat" cmpd="sng" w="9525">
            <a:solidFill>
              <a:schemeClr val="dk1"/>
            </a:solidFill>
            <a:prstDash val="solid"/>
            <a:round/>
            <a:headEnd len="sm" w="sm" type="none"/>
            <a:tailEnd len="sm" w="sm" type="none"/>
          </a:ln>
        </p:spPr>
      </p:sp>
      <p:sp>
        <p:nvSpPr>
          <p:cNvPr id="102" name="Google Shape;102;p14"/>
          <p:cNvSpPr/>
          <p:nvPr/>
        </p:nvSpPr>
        <p:spPr>
          <a:xfrm>
            <a:off x="12585859" y="1765168"/>
            <a:ext cx="857588" cy="909079"/>
          </a:xfrm>
          <a:custGeom>
            <a:rect b="b" l="l" r="r" t="t"/>
            <a:pathLst>
              <a:path extrusionOk="0" h="909079" w="857588">
                <a:moveTo>
                  <a:pt x="0" y="0"/>
                </a:moveTo>
                <a:lnTo>
                  <a:pt x="857588" y="0"/>
                </a:lnTo>
                <a:lnTo>
                  <a:pt x="857588" y="909079"/>
                </a:lnTo>
                <a:lnTo>
                  <a:pt x="0" y="909079"/>
                </a:lnTo>
                <a:lnTo>
                  <a:pt x="0" y="0"/>
                </a:lnTo>
                <a:close/>
              </a:path>
            </a:pathLst>
          </a:custGeom>
          <a:blipFill rotWithShape="1">
            <a:blip r:embed="rId5">
              <a:alphaModFix/>
            </a:blip>
            <a:stretch>
              <a:fillRect b="0" l="0" r="0" t="0"/>
            </a:stretch>
          </a:blipFill>
          <a:ln>
            <a:noFill/>
          </a:ln>
        </p:spPr>
      </p:sp>
      <p:cxnSp>
        <p:nvCxnSpPr>
          <p:cNvPr id="103" name="Google Shape;103;p14"/>
          <p:cNvCxnSpPr/>
          <p:nvPr/>
        </p:nvCxnSpPr>
        <p:spPr>
          <a:xfrm>
            <a:off x="11813062" y="2162557"/>
            <a:ext cx="585600" cy="0"/>
          </a:xfrm>
          <a:prstGeom prst="straightConnector1">
            <a:avLst/>
          </a:prstGeom>
          <a:noFill/>
          <a:ln cap="flat" cmpd="sng" w="38100">
            <a:solidFill>
              <a:srgbClr val="0E2A47"/>
            </a:solidFill>
            <a:prstDash val="solid"/>
            <a:round/>
            <a:headEnd len="sm" w="sm" type="none"/>
            <a:tailEnd len="lg" w="lg" type="diamond"/>
          </a:ln>
        </p:spPr>
      </p:cxnSp>
      <p:sp>
        <p:nvSpPr>
          <p:cNvPr id="104" name="Google Shape;104;p14"/>
          <p:cNvSpPr/>
          <p:nvPr/>
        </p:nvSpPr>
        <p:spPr>
          <a:xfrm>
            <a:off x="12633284" y="6844046"/>
            <a:ext cx="771645" cy="771645"/>
          </a:xfrm>
          <a:custGeom>
            <a:rect b="b" l="l" r="r" t="t"/>
            <a:pathLst>
              <a:path extrusionOk="0" h="771645" w="771645">
                <a:moveTo>
                  <a:pt x="0" y="0"/>
                </a:moveTo>
                <a:lnTo>
                  <a:pt x="771645" y="0"/>
                </a:lnTo>
                <a:lnTo>
                  <a:pt x="771645" y="771645"/>
                </a:lnTo>
                <a:lnTo>
                  <a:pt x="0" y="771645"/>
                </a:lnTo>
                <a:lnTo>
                  <a:pt x="0" y="0"/>
                </a:lnTo>
                <a:close/>
              </a:path>
            </a:pathLst>
          </a:custGeom>
          <a:blipFill rotWithShape="1">
            <a:blip r:embed="rId6">
              <a:alphaModFix/>
            </a:blip>
            <a:stretch>
              <a:fillRect b="0" l="0" r="0" t="0"/>
            </a:stretch>
          </a:blipFill>
          <a:ln>
            <a:noFill/>
          </a:ln>
        </p:spPr>
      </p:sp>
      <p:sp>
        <p:nvSpPr>
          <p:cNvPr id="105" name="Google Shape;105;p14"/>
          <p:cNvSpPr/>
          <p:nvPr/>
        </p:nvSpPr>
        <p:spPr>
          <a:xfrm>
            <a:off x="12585859" y="4210255"/>
            <a:ext cx="806033" cy="806033"/>
          </a:xfrm>
          <a:custGeom>
            <a:rect b="b" l="l" r="r" t="t"/>
            <a:pathLst>
              <a:path extrusionOk="0" h="806033" w="806033">
                <a:moveTo>
                  <a:pt x="0" y="0"/>
                </a:moveTo>
                <a:lnTo>
                  <a:pt x="806033" y="0"/>
                </a:lnTo>
                <a:lnTo>
                  <a:pt x="806033" y="806033"/>
                </a:lnTo>
                <a:lnTo>
                  <a:pt x="0" y="806033"/>
                </a:lnTo>
                <a:lnTo>
                  <a:pt x="0" y="0"/>
                </a:lnTo>
                <a:close/>
              </a:path>
            </a:pathLst>
          </a:custGeom>
          <a:blipFill rotWithShape="1">
            <a:blip r:embed="rId7">
              <a:alphaModFix/>
            </a:blip>
            <a:stretch>
              <a:fillRect b="0" l="0" r="0" t="0"/>
            </a:stretch>
          </a:blipFill>
          <a:ln>
            <a:noFill/>
          </a:ln>
        </p:spPr>
      </p:sp>
      <p:cxnSp>
        <p:nvCxnSpPr>
          <p:cNvPr id="106" name="Google Shape;106;p14"/>
          <p:cNvCxnSpPr/>
          <p:nvPr/>
        </p:nvCxnSpPr>
        <p:spPr>
          <a:xfrm>
            <a:off x="11813062" y="4601495"/>
            <a:ext cx="585600" cy="0"/>
          </a:xfrm>
          <a:prstGeom prst="straightConnector1">
            <a:avLst/>
          </a:prstGeom>
          <a:noFill/>
          <a:ln cap="flat" cmpd="sng" w="38100">
            <a:solidFill>
              <a:srgbClr val="0E2A47"/>
            </a:solidFill>
            <a:prstDash val="solid"/>
            <a:round/>
            <a:headEnd len="sm" w="sm" type="none"/>
            <a:tailEnd len="lg" w="lg" type="diamond"/>
          </a:ln>
        </p:spPr>
      </p:cxnSp>
      <p:sp>
        <p:nvSpPr>
          <p:cNvPr id="107" name="Google Shape;107;p14"/>
          <p:cNvSpPr/>
          <p:nvPr/>
        </p:nvSpPr>
        <p:spPr>
          <a:xfrm>
            <a:off x="12585859" y="2994932"/>
            <a:ext cx="785457" cy="766358"/>
          </a:xfrm>
          <a:custGeom>
            <a:rect b="b" l="l" r="r" t="t"/>
            <a:pathLst>
              <a:path extrusionOk="0" h="766358" w="785457">
                <a:moveTo>
                  <a:pt x="0" y="0"/>
                </a:moveTo>
                <a:lnTo>
                  <a:pt x="785458" y="0"/>
                </a:lnTo>
                <a:lnTo>
                  <a:pt x="785458" y="766359"/>
                </a:lnTo>
                <a:lnTo>
                  <a:pt x="0" y="766359"/>
                </a:lnTo>
                <a:lnTo>
                  <a:pt x="0" y="0"/>
                </a:lnTo>
                <a:close/>
              </a:path>
            </a:pathLst>
          </a:custGeom>
          <a:blipFill rotWithShape="1">
            <a:blip r:embed="rId8">
              <a:alphaModFix/>
            </a:blip>
            <a:stretch>
              <a:fillRect b="0" l="0" r="0" t="-6761"/>
            </a:stretch>
          </a:blipFill>
          <a:ln>
            <a:noFill/>
          </a:ln>
        </p:spPr>
      </p:sp>
      <p:sp>
        <p:nvSpPr>
          <p:cNvPr id="108" name="Google Shape;108;p14"/>
          <p:cNvSpPr txBox="1"/>
          <p:nvPr/>
        </p:nvSpPr>
        <p:spPr>
          <a:xfrm>
            <a:off x="14183738" y="2860902"/>
            <a:ext cx="2187300" cy="1034400"/>
          </a:xfrm>
          <a:prstGeom prst="rect">
            <a:avLst/>
          </a:prstGeom>
          <a:noFill/>
          <a:ln>
            <a:noFill/>
          </a:ln>
        </p:spPr>
        <p:txBody>
          <a:bodyPr anchorCtr="0" anchor="ctr" bIns="0" lIns="0" spcFirstLastPara="1" rIns="0" wrap="square" tIns="0">
            <a:noAutofit/>
          </a:bodyPr>
          <a:lstStyle/>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Feature</a:t>
            </a:r>
            <a:endParaRPr sz="2800">
              <a:solidFill>
                <a:srgbClr val="1155CC"/>
              </a:solidFill>
              <a:latin typeface="Raleway"/>
              <a:ea typeface="Raleway"/>
              <a:cs typeface="Raleway"/>
              <a:sym typeface="Raleway"/>
            </a:endParaRPr>
          </a:p>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Engineering</a:t>
            </a:r>
            <a:endParaRPr sz="2800">
              <a:solidFill>
                <a:srgbClr val="1155CC"/>
              </a:solidFill>
              <a:latin typeface="Raleway"/>
              <a:ea typeface="Raleway"/>
              <a:cs typeface="Raleway"/>
              <a:sym typeface="Raleway"/>
            </a:endParaRPr>
          </a:p>
        </p:txBody>
      </p:sp>
      <p:sp>
        <p:nvSpPr>
          <p:cNvPr id="109" name="Google Shape;109;p14"/>
          <p:cNvSpPr txBox="1"/>
          <p:nvPr/>
        </p:nvSpPr>
        <p:spPr>
          <a:xfrm>
            <a:off x="9245300" y="1702525"/>
            <a:ext cx="2604300" cy="1034400"/>
          </a:xfrm>
          <a:prstGeom prst="rect">
            <a:avLst/>
          </a:prstGeom>
          <a:noFill/>
          <a:ln>
            <a:noFill/>
          </a:ln>
        </p:spPr>
        <p:txBody>
          <a:bodyPr anchorCtr="0" anchor="ctr"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Exploratory</a:t>
            </a:r>
            <a:r>
              <a:rPr b="1" lang="en-US" sz="2800">
                <a:solidFill>
                  <a:srgbClr val="1155CC"/>
                </a:solidFill>
                <a:latin typeface="Raleway"/>
                <a:ea typeface="Raleway"/>
                <a:cs typeface="Raleway"/>
                <a:sym typeface="Raleway"/>
              </a:rPr>
              <a:t> </a:t>
            </a:r>
            <a:r>
              <a:rPr b="1" i="0" lang="en-US" sz="2800" u="none" cap="none" strike="noStrike">
                <a:solidFill>
                  <a:srgbClr val="1155CC"/>
                </a:solidFill>
                <a:latin typeface="Raleway"/>
                <a:ea typeface="Raleway"/>
                <a:cs typeface="Raleway"/>
                <a:sym typeface="Raleway"/>
              </a:rPr>
              <a:t>Data Analysis</a:t>
            </a:r>
            <a:endParaRPr sz="2800">
              <a:solidFill>
                <a:srgbClr val="1155CC"/>
              </a:solidFill>
              <a:latin typeface="Raleway"/>
              <a:ea typeface="Raleway"/>
              <a:cs typeface="Raleway"/>
              <a:sym typeface="Raleway"/>
            </a:endParaRPr>
          </a:p>
        </p:txBody>
      </p:sp>
      <p:sp>
        <p:nvSpPr>
          <p:cNvPr id="110" name="Google Shape;110;p14"/>
          <p:cNvSpPr txBox="1"/>
          <p:nvPr/>
        </p:nvSpPr>
        <p:spPr>
          <a:xfrm>
            <a:off x="9346237" y="4076888"/>
            <a:ext cx="2367900" cy="1034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Performance</a:t>
            </a:r>
            <a:endParaRPr sz="2800">
              <a:solidFill>
                <a:srgbClr val="1155CC"/>
              </a:solidFill>
              <a:latin typeface="Raleway"/>
              <a:ea typeface="Raleway"/>
              <a:cs typeface="Raleway"/>
              <a:sym typeface="Raleway"/>
            </a:endParaRPr>
          </a:p>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Indicators</a:t>
            </a:r>
            <a:endParaRPr sz="2800">
              <a:solidFill>
                <a:srgbClr val="1155CC"/>
              </a:solidFill>
              <a:latin typeface="Raleway"/>
              <a:ea typeface="Raleway"/>
              <a:cs typeface="Raleway"/>
              <a:sym typeface="Raleway"/>
            </a:endParaRPr>
          </a:p>
        </p:txBody>
      </p:sp>
      <p:sp>
        <p:nvSpPr>
          <p:cNvPr id="111" name="Google Shape;111;p14"/>
          <p:cNvSpPr txBox="1"/>
          <p:nvPr/>
        </p:nvSpPr>
        <p:spPr>
          <a:xfrm>
            <a:off x="9419368" y="7014328"/>
            <a:ext cx="2187300" cy="431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Dashboard</a:t>
            </a:r>
            <a:endParaRPr sz="2800">
              <a:solidFill>
                <a:srgbClr val="1155CC"/>
              </a:solidFill>
              <a:latin typeface="Raleway"/>
              <a:ea typeface="Raleway"/>
              <a:cs typeface="Raleway"/>
              <a:sym typeface="Raleway"/>
            </a:endParaRPr>
          </a:p>
        </p:txBody>
      </p:sp>
      <p:sp>
        <p:nvSpPr>
          <p:cNvPr id="112" name="Google Shape;112;p14"/>
          <p:cNvSpPr txBox="1"/>
          <p:nvPr/>
        </p:nvSpPr>
        <p:spPr>
          <a:xfrm>
            <a:off x="13869475" y="5435106"/>
            <a:ext cx="2841300" cy="1034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b="1" i="0" lang="en-US" sz="2800" u="none" cap="none" strike="noStrike">
                <a:solidFill>
                  <a:srgbClr val="1155CC"/>
                </a:solidFill>
                <a:latin typeface="Raleway"/>
                <a:ea typeface="Raleway"/>
                <a:cs typeface="Raleway"/>
                <a:sym typeface="Raleway"/>
              </a:rPr>
              <a:t>Model</a:t>
            </a:r>
            <a:endParaRPr b="1" i="0" sz="2800" u="none" cap="none" strike="noStrike">
              <a:solidFill>
                <a:srgbClr val="1155CC"/>
              </a:solidFill>
              <a:latin typeface="Raleway"/>
              <a:ea typeface="Raleway"/>
              <a:cs typeface="Raleway"/>
              <a:sym typeface="Raleway"/>
            </a:endParaRPr>
          </a:p>
          <a:p>
            <a:pPr indent="0" lvl="0" marL="0" marR="0" rtl="0" algn="ctr">
              <a:lnSpc>
                <a:spcPct val="140018"/>
              </a:lnSpc>
              <a:spcBef>
                <a:spcPts val="0"/>
              </a:spcBef>
              <a:spcAft>
                <a:spcPts val="0"/>
              </a:spcAft>
              <a:buNone/>
            </a:pPr>
            <a:r>
              <a:rPr b="1" i="0" lang="en-US" sz="2800" u="none" cap="none" strike="noStrike">
                <a:solidFill>
                  <a:srgbClr val="1155CC"/>
                </a:solidFill>
                <a:latin typeface="Raleway"/>
                <a:ea typeface="Raleway"/>
                <a:cs typeface="Raleway"/>
                <a:sym typeface="Raleway"/>
              </a:rPr>
              <a:t> </a:t>
            </a:r>
            <a:r>
              <a:rPr b="1" i="0" lang="en-US" sz="2800" u="none" cap="none" strike="noStrike">
                <a:solidFill>
                  <a:srgbClr val="1155CC"/>
                </a:solidFill>
                <a:latin typeface="Raleway"/>
                <a:ea typeface="Raleway"/>
                <a:cs typeface="Raleway"/>
                <a:sym typeface="Raleway"/>
              </a:rPr>
              <a:t>Pipeline</a:t>
            </a:r>
            <a:endParaRPr sz="2800">
              <a:solidFill>
                <a:srgbClr val="1155CC"/>
              </a:solidFill>
              <a:latin typeface="Raleway"/>
              <a:ea typeface="Raleway"/>
              <a:cs typeface="Raleway"/>
              <a:sym typeface="Raleway"/>
            </a:endParaRPr>
          </a:p>
        </p:txBody>
      </p:sp>
      <p:sp>
        <p:nvSpPr>
          <p:cNvPr id="113" name="Google Shape;113;p14"/>
          <p:cNvSpPr txBox="1"/>
          <p:nvPr/>
        </p:nvSpPr>
        <p:spPr>
          <a:xfrm>
            <a:off x="14152116" y="8103325"/>
            <a:ext cx="2187300" cy="431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1155CC"/>
                </a:solidFill>
                <a:latin typeface="Raleway"/>
                <a:ea typeface="Raleway"/>
                <a:cs typeface="Raleway"/>
                <a:sym typeface="Raleway"/>
              </a:rPr>
              <a:t>Summary</a:t>
            </a:r>
            <a:endParaRPr sz="2800">
              <a:solidFill>
                <a:srgbClr val="1155CC"/>
              </a:solidFill>
              <a:latin typeface="Raleway"/>
              <a:ea typeface="Raleway"/>
              <a:cs typeface="Raleway"/>
              <a:sym typeface="Raleway"/>
            </a:endParaRPr>
          </a:p>
        </p:txBody>
      </p:sp>
      <p:cxnSp>
        <p:nvCxnSpPr>
          <p:cNvPr id="114" name="Google Shape;114;p14"/>
          <p:cNvCxnSpPr/>
          <p:nvPr/>
        </p:nvCxnSpPr>
        <p:spPr>
          <a:xfrm>
            <a:off x="11827190" y="7229880"/>
            <a:ext cx="585600" cy="0"/>
          </a:xfrm>
          <a:prstGeom prst="straightConnector1">
            <a:avLst/>
          </a:prstGeom>
          <a:noFill/>
          <a:ln cap="flat" cmpd="sng" w="38100">
            <a:solidFill>
              <a:srgbClr val="0E2A47"/>
            </a:solidFill>
            <a:prstDash val="solid"/>
            <a:round/>
            <a:headEnd len="sm" w="sm" type="none"/>
            <a:tailEnd len="lg" w="lg" type="diamond"/>
          </a:ln>
        </p:spPr>
      </p:cxnSp>
      <p:cxnSp>
        <p:nvCxnSpPr>
          <p:cNvPr id="115" name="Google Shape;115;p14"/>
          <p:cNvCxnSpPr/>
          <p:nvPr/>
        </p:nvCxnSpPr>
        <p:spPr>
          <a:xfrm rot="10800000">
            <a:off x="13504764" y="3378111"/>
            <a:ext cx="585600" cy="0"/>
          </a:xfrm>
          <a:prstGeom prst="straightConnector1">
            <a:avLst/>
          </a:prstGeom>
          <a:noFill/>
          <a:ln cap="flat" cmpd="sng" w="38100">
            <a:solidFill>
              <a:srgbClr val="0E2A47"/>
            </a:solidFill>
            <a:prstDash val="solid"/>
            <a:round/>
            <a:headEnd len="sm" w="sm" type="none"/>
            <a:tailEnd len="lg" w="lg" type="diamond"/>
          </a:ln>
        </p:spPr>
      </p:cxnSp>
      <p:cxnSp>
        <p:nvCxnSpPr>
          <p:cNvPr id="116" name="Google Shape;116;p14"/>
          <p:cNvCxnSpPr/>
          <p:nvPr/>
        </p:nvCxnSpPr>
        <p:spPr>
          <a:xfrm rot="10800000">
            <a:off x="13523253" y="5965993"/>
            <a:ext cx="585600" cy="0"/>
          </a:xfrm>
          <a:prstGeom prst="straightConnector1">
            <a:avLst/>
          </a:prstGeom>
          <a:noFill/>
          <a:ln cap="flat" cmpd="sng" w="38100">
            <a:solidFill>
              <a:srgbClr val="0E2A47"/>
            </a:solidFill>
            <a:prstDash val="solid"/>
            <a:round/>
            <a:headEnd len="sm" w="sm" type="none"/>
            <a:tailEnd len="lg" w="lg" type="diamond"/>
          </a:ln>
        </p:spPr>
      </p:cxnSp>
      <p:cxnSp>
        <p:nvCxnSpPr>
          <p:cNvPr id="117" name="Google Shape;117;p14"/>
          <p:cNvCxnSpPr/>
          <p:nvPr/>
        </p:nvCxnSpPr>
        <p:spPr>
          <a:xfrm rot="10800000">
            <a:off x="13506996" y="8321351"/>
            <a:ext cx="585600" cy="0"/>
          </a:xfrm>
          <a:prstGeom prst="straightConnector1">
            <a:avLst/>
          </a:prstGeom>
          <a:noFill/>
          <a:ln cap="flat" cmpd="sng" w="38100">
            <a:solidFill>
              <a:srgbClr val="0E2A47"/>
            </a:solidFill>
            <a:prstDash val="solid"/>
            <a:round/>
            <a:headEnd len="sm" w="sm" type="none"/>
            <a:tailEnd len="lg" w="lg" type="diamond"/>
          </a:ln>
        </p:spPr>
      </p:cxnSp>
      <p:pic>
        <p:nvPicPr>
          <p:cNvPr id="118" name="Google Shape;118;p14"/>
          <p:cNvPicPr preferRelativeResize="0"/>
          <p:nvPr/>
        </p:nvPicPr>
        <p:blipFill>
          <a:blip r:embed="rId9">
            <a:alphaModFix/>
          </a:blip>
          <a:stretch>
            <a:fillRect/>
          </a:stretch>
        </p:blipFill>
        <p:spPr>
          <a:xfrm>
            <a:off x="12544600" y="5577575"/>
            <a:ext cx="857600" cy="85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2" name="Shape 122"/>
        <p:cNvGrpSpPr/>
        <p:nvPr/>
      </p:nvGrpSpPr>
      <p:grpSpPr>
        <a:xfrm>
          <a:off x="0" y="0"/>
          <a:ext cx="0" cy="0"/>
          <a:chOff x="0" y="0"/>
          <a:chExt cx="0" cy="0"/>
        </a:xfrm>
      </p:grpSpPr>
      <p:sp>
        <p:nvSpPr>
          <p:cNvPr id="123" name="Google Shape;123;p15"/>
          <p:cNvSpPr/>
          <p:nvPr/>
        </p:nvSpPr>
        <p:spPr>
          <a:xfrm>
            <a:off x="1054575" y="1240163"/>
            <a:ext cx="16323600" cy="1994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4" name="Google Shape;124;p15"/>
          <p:cNvSpPr/>
          <p:nvPr/>
        </p:nvSpPr>
        <p:spPr>
          <a:xfrm>
            <a:off x="8261124" y="4476075"/>
            <a:ext cx="3682636" cy="2737561"/>
          </a:xfrm>
          <a:custGeom>
            <a:rect b="b" l="l" r="r" t="t"/>
            <a:pathLst>
              <a:path extrusionOk="0" h="2380488" w="3280745">
                <a:moveTo>
                  <a:pt x="0" y="0"/>
                </a:moveTo>
                <a:lnTo>
                  <a:pt x="3280745" y="0"/>
                </a:lnTo>
                <a:lnTo>
                  <a:pt x="3280745" y="2380488"/>
                </a:lnTo>
                <a:lnTo>
                  <a:pt x="0" y="2380488"/>
                </a:lnTo>
                <a:lnTo>
                  <a:pt x="0" y="0"/>
                </a:lnTo>
                <a:close/>
              </a:path>
            </a:pathLst>
          </a:custGeom>
          <a:blipFill rotWithShape="1">
            <a:blip r:embed="rId3">
              <a:alphaModFix/>
            </a:blip>
            <a:stretch>
              <a:fillRect b="0" l="0" r="0" t="0"/>
            </a:stretch>
          </a:blipFill>
          <a:ln>
            <a:noFill/>
          </a:ln>
          <a:effectLst>
            <a:outerShdw blurRad="57150" rotWithShape="0" algn="bl" dir="5400000" dist="19050">
              <a:srgbClr val="000000">
                <a:alpha val="50000"/>
              </a:srgbClr>
            </a:outerShdw>
          </a:effectLst>
        </p:spPr>
      </p:sp>
      <p:sp>
        <p:nvSpPr>
          <p:cNvPr id="125" name="Google Shape;125;p15"/>
          <p:cNvSpPr/>
          <p:nvPr/>
        </p:nvSpPr>
        <p:spPr>
          <a:xfrm>
            <a:off x="1276525" y="5797212"/>
            <a:ext cx="6022989" cy="2859610"/>
          </a:xfrm>
          <a:custGeom>
            <a:rect b="b" l="l" r="r" t="t"/>
            <a:pathLst>
              <a:path extrusionOk="0" h="2859610" w="6022989">
                <a:moveTo>
                  <a:pt x="0" y="0"/>
                </a:moveTo>
                <a:lnTo>
                  <a:pt x="6022989" y="0"/>
                </a:lnTo>
                <a:lnTo>
                  <a:pt x="6022989" y="2859611"/>
                </a:lnTo>
                <a:lnTo>
                  <a:pt x="0" y="2859611"/>
                </a:lnTo>
                <a:lnTo>
                  <a:pt x="0" y="0"/>
                </a:lnTo>
                <a:close/>
              </a:path>
            </a:pathLst>
          </a:custGeom>
          <a:blipFill rotWithShape="1">
            <a:blip r:embed="rId4">
              <a:alphaModFix/>
            </a:blip>
            <a:stretch>
              <a:fillRect b="0" l="0" r="0" t="0"/>
            </a:stretch>
          </a:blipFill>
          <a:ln>
            <a:noFill/>
          </a:ln>
          <a:effectLst>
            <a:outerShdw blurRad="57150" rotWithShape="0" algn="bl" dir="5400000" dist="19050">
              <a:srgbClr val="000000">
                <a:alpha val="50000"/>
              </a:srgbClr>
            </a:outerShdw>
          </a:effectLst>
        </p:spPr>
      </p:sp>
      <p:sp>
        <p:nvSpPr>
          <p:cNvPr id="126" name="Google Shape;126;p15"/>
          <p:cNvSpPr/>
          <p:nvPr/>
        </p:nvSpPr>
        <p:spPr>
          <a:xfrm>
            <a:off x="12324250" y="7111675"/>
            <a:ext cx="5088852" cy="2630807"/>
          </a:xfrm>
          <a:custGeom>
            <a:rect b="b" l="l" r="r" t="t"/>
            <a:pathLst>
              <a:path extrusionOk="0" h="2630807" w="5192706">
                <a:moveTo>
                  <a:pt x="0" y="0"/>
                </a:moveTo>
                <a:lnTo>
                  <a:pt x="5192706" y="0"/>
                </a:lnTo>
                <a:lnTo>
                  <a:pt x="5192706" y="2630806"/>
                </a:lnTo>
                <a:lnTo>
                  <a:pt x="0" y="2630806"/>
                </a:lnTo>
                <a:lnTo>
                  <a:pt x="0" y="0"/>
                </a:lnTo>
                <a:close/>
              </a:path>
            </a:pathLst>
          </a:custGeom>
          <a:blipFill rotWithShape="1">
            <a:blip r:embed="rId5">
              <a:alphaModFix/>
            </a:blip>
            <a:stretch>
              <a:fillRect b="0" l="-84" r="-1925" t="0"/>
            </a:stretch>
          </a:blipFill>
          <a:ln>
            <a:noFill/>
          </a:ln>
          <a:effectLst>
            <a:outerShdw blurRad="57150" rotWithShape="0" algn="bl" dir="5400000" dist="19050">
              <a:srgbClr val="000000">
                <a:alpha val="50000"/>
              </a:srgbClr>
            </a:outerShdw>
          </a:effectLst>
        </p:spPr>
      </p:sp>
      <p:sp>
        <p:nvSpPr>
          <p:cNvPr id="127" name="Google Shape;127;p15"/>
          <p:cNvSpPr txBox="1"/>
          <p:nvPr/>
        </p:nvSpPr>
        <p:spPr>
          <a:xfrm>
            <a:off x="17259300" y="9210675"/>
            <a:ext cx="1524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128" name="Google Shape;128;p15"/>
          <p:cNvSpPr txBox="1"/>
          <p:nvPr/>
        </p:nvSpPr>
        <p:spPr>
          <a:xfrm>
            <a:off x="1245530" y="4352191"/>
            <a:ext cx="6130200" cy="1493100"/>
          </a:xfrm>
          <a:prstGeom prst="rect">
            <a:avLst/>
          </a:prstGeom>
          <a:noFill/>
          <a:ln>
            <a:noFill/>
          </a:ln>
        </p:spPr>
        <p:txBody>
          <a:bodyPr anchorCtr="0" anchor="t" bIns="0" lIns="0" spcFirstLastPara="1" rIns="0" wrap="square" tIns="0">
            <a:spAutoFit/>
          </a:bodyPr>
          <a:lstStyle/>
          <a:p>
            <a:pPr indent="0" lvl="0" marL="0" marR="0" rtl="0" algn="l">
              <a:lnSpc>
                <a:spcPct val="119974"/>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The customer dataset includes 20,611 unique products across 74 verticals, 14 subcategories, and 5 categories. In a year, 123,360 unique customers made purchases. It is imbalanced in both Total Investment and product categories.</a:t>
            </a:r>
            <a:endParaRPr sz="1700">
              <a:latin typeface="Proxima Nova"/>
              <a:ea typeface="Proxima Nova"/>
              <a:cs typeface="Proxima Nova"/>
              <a:sym typeface="Proxima Nova"/>
            </a:endParaRPr>
          </a:p>
          <a:p>
            <a:pPr indent="0" lvl="0" marL="0" marR="0" rtl="0" algn="l">
              <a:lnSpc>
                <a:spcPct val="103177"/>
              </a:lnSpc>
              <a:spcBef>
                <a:spcPts val="0"/>
              </a:spcBef>
              <a:spcAft>
                <a:spcPts val="0"/>
              </a:spcAft>
              <a:buNone/>
            </a:pPr>
            <a:r>
              <a:t/>
            </a:r>
            <a:endParaRPr b="0" i="0" sz="1542" u="none" cap="none" strike="noStrike">
              <a:solidFill>
                <a:srgbClr val="000000"/>
              </a:solidFill>
              <a:latin typeface="Proxima Nova"/>
              <a:ea typeface="Proxima Nova"/>
              <a:cs typeface="Proxima Nova"/>
              <a:sym typeface="Proxima Nova"/>
            </a:endParaRPr>
          </a:p>
        </p:txBody>
      </p:sp>
      <p:sp>
        <p:nvSpPr>
          <p:cNvPr id="129" name="Google Shape;129;p15"/>
          <p:cNvSpPr txBox="1"/>
          <p:nvPr/>
        </p:nvSpPr>
        <p:spPr>
          <a:xfrm>
            <a:off x="12066600" y="5131575"/>
            <a:ext cx="5345100" cy="1361400"/>
          </a:xfrm>
          <a:prstGeom prst="rect">
            <a:avLst/>
          </a:prstGeom>
          <a:noFill/>
          <a:ln>
            <a:noFill/>
          </a:ln>
        </p:spPr>
        <p:txBody>
          <a:bodyPr anchorCtr="0" anchor="t" bIns="0" lIns="0" spcFirstLastPara="1" rIns="0" wrap="square" tIns="0">
            <a:spAutoFit/>
          </a:bodyPr>
          <a:lstStyle/>
          <a:p>
            <a:pPr indent="0" lvl="0" marL="0" marR="0" rtl="0" algn="l">
              <a:lnSpc>
                <a:spcPct val="140081"/>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The stacked bar chart shows Monthly GMV by Product Category, highlighting sales </a:t>
            </a:r>
            <a:r>
              <a:rPr lang="en-US" sz="1700">
                <a:latin typeface="Proxima Nova"/>
                <a:ea typeface="Proxima Nova"/>
                <a:cs typeface="Proxima Nova"/>
                <a:sym typeface="Proxima Nova"/>
              </a:rPr>
              <a:t>trends</a:t>
            </a:r>
            <a:r>
              <a:rPr i="0" lang="en-US" sz="1700" u="none" cap="none" strike="noStrike">
                <a:solidFill>
                  <a:srgbClr val="000000"/>
                </a:solidFill>
                <a:latin typeface="Proxima Nova"/>
                <a:ea typeface="Proxima Nova"/>
                <a:cs typeface="Proxima Nova"/>
                <a:sym typeface="Proxima Nova"/>
              </a:rPr>
              <a:t>. Camera and </a:t>
            </a:r>
            <a:r>
              <a:rPr lang="en-US" sz="1700">
                <a:latin typeface="Proxima Nova"/>
                <a:ea typeface="Proxima Nova"/>
                <a:cs typeface="Proxima Nova"/>
                <a:sym typeface="Proxima Nova"/>
              </a:rPr>
              <a:t>Entertainment Small</a:t>
            </a:r>
            <a:r>
              <a:rPr i="0" lang="en-US" sz="1700" u="none" cap="none" strike="noStrike">
                <a:solidFill>
                  <a:srgbClr val="000000"/>
                </a:solidFill>
                <a:latin typeface="Proxima Nova"/>
                <a:ea typeface="Proxima Nova"/>
                <a:cs typeface="Proxima Nova"/>
                <a:sym typeface="Proxima Nova"/>
              </a:rPr>
              <a:t> categories consistently lead in GMV, indicating a strong market presence.</a:t>
            </a:r>
            <a:endParaRPr sz="1700">
              <a:latin typeface="Proxima Nova"/>
              <a:ea typeface="Proxima Nova"/>
              <a:cs typeface="Proxima Nova"/>
              <a:sym typeface="Proxima Nova"/>
            </a:endParaRPr>
          </a:p>
        </p:txBody>
      </p:sp>
      <p:sp>
        <p:nvSpPr>
          <p:cNvPr id="130" name="Google Shape;130;p15"/>
          <p:cNvSpPr txBox="1"/>
          <p:nvPr/>
        </p:nvSpPr>
        <p:spPr>
          <a:xfrm>
            <a:off x="1299125" y="8813138"/>
            <a:ext cx="6130200" cy="994200"/>
          </a:xfrm>
          <a:prstGeom prst="rect">
            <a:avLst/>
          </a:prstGeom>
          <a:noFill/>
          <a:ln>
            <a:noFill/>
          </a:ln>
        </p:spPr>
        <p:txBody>
          <a:bodyPr anchorCtr="0" anchor="t" bIns="0" lIns="0" spcFirstLastPara="1" rIns="0" wrap="square" tIns="0">
            <a:spAutoFit/>
          </a:bodyPr>
          <a:lstStyle/>
          <a:p>
            <a:pPr indent="0" lvl="0" marL="0" marR="0" rtl="0" algn="l">
              <a:lnSpc>
                <a:spcPct val="139942"/>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The bar chart depicts monthly Gross Merchandise Value (GMV) fluctuations, with October 2023 showing the highest GMV and August 2023 reflecting a lower value due to fewer data points</a:t>
            </a:r>
            <a:endParaRPr sz="1700">
              <a:latin typeface="Proxima Nova"/>
              <a:ea typeface="Proxima Nova"/>
              <a:cs typeface="Proxima Nova"/>
              <a:sym typeface="Proxima Nova"/>
            </a:endParaRPr>
          </a:p>
        </p:txBody>
      </p:sp>
      <p:sp>
        <p:nvSpPr>
          <p:cNvPr id="131" name="Google Shape;131;p15"/>
          <p:cNvSpPr txBox="1"/>
          <p:nvPr/>
        </p:nvSpPr>
        <p:spPr>
          <a:xfrm>
            <a:off x="1868700" y="2622763"/>
            <a:ext cx="1928400" cy="508500"/>
          </a:xfrm>
          <a:prstGeom prst="rect">
            <a:avLst/>
          </a:prstGeom>
          <a:noFill/>
          <a:ln>
            <a:noFill/>
          </a:ln>
        </p:spPr>
        <p:txBody>
          <a:bodyPr anchorCtr="0" anchor="ctr" bIns="0" lIns="0" spcFirstLastPara="1" rIns="0" wrap="square" tIns="0">
            <a:noAutofit/>
          </a:bodyPr>
          <a:lstStyle/>
          <a:p>
            <a:pPr indent="0" lvl="0" marL="0" marR="0" rtl="0" algn="ctr">
              <a:lnSpc>
                <a:spcPct val="119986"/>
              </a:lnSpc>
              <a:spcBef>
                <a:spcPts val="0"/>
              </a:spcBef>
              <a:spcAft>
                <a:spcPts val="0"/>
              </a:spcAft>
              <a:buNone/>
            </a:pPr>
            <a:r>
              <a:rPr b="1" i="0" lang="en-US" sz="1326" u="none" cap="none" strike="noStrike">
                <a:solidFill>
                  <a:srgbClr val="000000"/>
                </a:solidFill>
                <a:latin typeface="Proxima Nova"/>
                <a:ea typeface="Proxima Nova"/>
                <a:cs typeface="Proxima Nova"/>
                <a:sym typeface="Proxima Nova"/>
              </a:rPr>
              <a:t>DATASET DESCRIPTION</a:t>
            </a:r>
            <a:endParaRPr b="1" sz="1200">
              <a:latin typeface="Proxima Nova"/>
              <a:ea typeface="Proxima Nova"/>
              <a:cs typeface="Proxima Nova"/>
              <a:sym typeface="Proxima Nova"/>
            </a:endParaRPr>
          </a:p>
        </p:txBody>
      </p:sp>
      <p:sp>
        <p:nvSpPr>
          <p:cNvPr id="132" name="Google Shape;132;p15"/>
          <p:cNvSpPr txBox="1"/>
          <p:nvPr/>
        </p:nvSpPr>
        <p:spPr>
          <a:xfrm>
            <a:off x="7230725" y="2776975"/>
            <a:ext cx="2529600" cy="200100"/>
          </a:xfrm>
          <a:prstGeom prst="rect">
            <a:avLst/>
          </a:prstGeom>
          <a:noFill/>
          <a:ln>
            <a:noFill/>
          </a:ln>
        </p:spPr>
        <p:txBody>
          <a:bodyPr anchorCtr="0" anchor="t" bIns="0" lIns="0" spcFirstLastPara="1" rIns="0" wrap="square" tIns="0">
            <a:spAutoFit/>
          </a:bodyPr>
          <a:lstStyle/>
          <a:p>
            <a:pPr indent="0" lvl="0" marL="0" marR="0" rtl="0" algn="ctr">
              <a:lnSpc>
                <a:spcPct val="120037"/>
              </a:lnSpc>
              <a:spcBef>
                <a:spcPts val="0"/>
              </a:spcBef>
              <a:spcAft>
                <a:spcPts val="0"/>
              </a:spcAft>
              <a:buNone/>
            </a:pPr>
            <a:r>
              <a:rPr b="1" lang="en-US" sz="1300">
                <a:latin typeface="Proxima Nova"/>
                <a:ea typeface="Proxima Nova"/>
                <a:cs typeface="Proxima Nova"/>
                <a:sym typeface="Proxima Nova"/>
              </a:rPr>
              <a:t>KEY PERFORMANCE INDICATOR</a:t>
            </a:r>
            <a:endParaRPr b="1" sz="1300">
              <a:latin typeface="Proxima Nova"/>
              <a:ea typeface="Proxima Nova"/>
              <a:cs typeface="Proxima Nova"/>
              <a:sym typeface="Proxima Nova"/>
            </a:endParaRPr>
          </a:p>
        </p:txBody>
      </p:sp>
      <p:sp>
        <p:nvSpPr>
          <p:cNvPr id="133" name="Google Shape;133;p15"/>
          <p:cNvSpPr txBox="1"/>
          <p:nvPr/>
        </p:nvSpPr>
        <p:spPr>
          <a:xfrm>
            <a:off x="12935175" y="2783488"/>
            <a:ext cx="1928400" cy="200100"/>
          </a:xfrm>
          <a:prstGeom prst="rect">
            <a:avLst/>
          </a:prstGeom>
          <a:noFill/>
          <a:ln>
            <a:noFill/>
          </a:ln>
        </p:spPr>
        <p:txBody>
          <a:bodyPr anchorCtr="0" anchor="t" bIns="0" lIns="0" spcFirstLastPara="1" rIns="0" wrap="square" tIns="0">
            <a:spAutoFit/>
          </a:bodyPr>
          <a:lstStyle/>
          <a:p>
            <a:pPr indent="0" lvl="0" marL="0" marR="0" rtl="0" algn="ctr">
              <a:lnSpc>
                <a:spcPct val="120039"/>
              </a:lnSpc>
              <a:spcBef>
                <a:spcPts val="0"/>
              </a:spcBef>
              <a:spcAft>
                <a:spcPts val="0"/>
              </a:spcAft>
              <a:buNone/>
            </a:pPr>
            <a:r>
              <a:rPr b="1" lang="en-US" sz="1300">
                <a:latin typeface="Proxima Nova"/>
                <a:ea typeface="Proxima Nova"/>
                <a:cs typeface="Proxima Nova"/>
                <a:sym typeface="Proxima Nova"/>
              </a:rPr>
              <a:t>LINEAR PROGRAMMING</a:t>
            </a:r>
            <a:endParaRPr b="1" sz="1300">
              <a:latin typeface="Proxima Nova"/>
              <a:ea typeface="Proxima Nova"/>
              <a:cs typeface="Proxima Nova"/>
              <a:sym typeface="Proxima Nova"/>
            </a:endParaRPr>
          </a:p>
        </p:txBody>
      </p:sp>
      <p:sp>
        <p:nvSpPr>
          <p:cNvPr id="134" name="Google Shape;134;p15"/>
          <p:cNvSpPr txBox="1"/>
          <p:nvPr/>
        </p:nvSpPr>
        <p:spPr>
          <a:xfrm>
            <a:off x="1245524" y="3763673"/>
            <a:ext cx="6130200" cy="43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800" u="none" cap="none" strike="noStrike">
                <a:solidFill>
                  <a:srgbClr val="000000"/>
                </a:solidFill>
                <a:latin typeface="Raleway"/>
                <a:ea typeface="Raleway"/>
                <a:cs typeface="Raleway"/>
                <a:sym typeface="Raleway"/>
              </a:rPr>
              <a:t>DATASET DESCRIPTION</a:t>
            </a:r>
            <a:endParaRPr sz="1500">
              <a:latin typeface="Raleway"/>
              <a:ea typeface="Raleway"/>
              <a:cs typeface="Raleway"/>
              <a:sym typeface="Raleway"/>
            </a:endParaRPr>
          </a:p>
        </p:txBody>
      </p:sp>
      <p:sp>
        <p:nvSpPr>
          <p:cNvPr id="135" name="Google Shape;135;p15"/>
          <p:cNvSpPr txBox="1"/>
          <p:nvPr/>
        </p:nvSpPr>
        <p:spPr>
          <a:xfrm>
            <a:off x="10578031" y="3747091"/>
            <a:ext cx="4365900" cy="4311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2800" u="none" cap="none" strike="noStrike">
                <a:solidFill>
                  <a:srgbClr val="000000"/>
                </a:solidFill>
                <a:latin typeface="Raleway"/>
                <a:ea typeface="Raleway"/>
                <a:cs typeface="Raleway"/>
                <a:sym typeface="Raleway"/>
              </a:rPr>
              <a:t>UNIVARIATE ANALYSIS</a:t>
            </a:r>
            <a:endParaRPr sz="2800">
              <a:latin typeface="Raleway"/>
              <a:ea typeface="Raleway"/>
              <a:cs typeface="Raleway"/>
              <a:sym typeface="Raleway"/>
            </a:endParaRPr>
          </a:p>
        </p:txBody>
      </p:sp>
      <p:sp>
        <p:nvSpPr>
          <p:cNvPr id="136" name="Google Shape;136;p15"/>
          <p:cNvSpPr txBox="1"/>
          <p:nvPr/>
        </p:nvSpPr>
        <p:spPr>
          <a:xfrm>
            <a:off x="8293550" y="7592175"/>
            <a:ext cx="3805500" cy="1517400"/>
          </a:xfrm>
          <a:prstGeom prst="rect">
            <a:avLst/>
          </a:prstGeom>
          <a:noFill/>
          <a:ln>
            <a:noFill/>
          </a:ln>
        </p:spPr>
        <p:txBody>
          <a:bodyPr anchorCtr="0" anchor="t" bIns="0" lIns="0" spcFirstLastPara="1" rIns="0" wrap="square" tIns="0">
            <a:spAutoFit/>
          </a:bodyPr>
          <a:lstStyle/>
          <a:p>
            <a:pPr indent="0" lvl="0" marL="0" marR="0" rtl="0" algn="l">
              <a:lnSpc>
                <a:spcPct val="119970"/>
              </a:lnSpc>
              <a:spcBef>
                <a:spcPts val="0"/>
              </a:spcBef>
              <a:spcAft>
                <a:spcPts val="0"/>
              </a:spcAft>
              <a:buNone/>
            </a:pPr>
            <a:r>
              <a:rPr i="0" lang="en-US" sz="1700" u="none" cap="none" strike="noStrike">
                <a:solidFill>
                  <a:srgbClr val="000000"/>
                </a:solidFill>
                <a:latin typeface="Proxima Nova"/>
                <a:ea typeface="Proxima Nova"/>
                <a:cs typeface="Proxima Nova"/>
                <a:sym typeface="Proxima Nova"/>
              </a:rPr>
              <a:t>The chart shows that Cash on Delivery (COD) is the preferred payment method across all product categories, indicating strong customer preference, especially in high-selling categories.</a:t>
            </a:r>
            <a:endParaRPr sz="1700">
              <a:latin typeface="Proxima Nova"/>
              <a:ea typeface="Proxima Nova"/>
              <a:cs typeface="Proxima Nova"/>
              <a:sym typeface="Proxima Nova"/>
            </a:endParaRPr>
          </a:p>
        </p:txBody>
      </p:sp>
      <p:sp>
        <p:nvSpPr>
          <p:cNvPr id="137" name="Google Shape;137;p15"/>
          <p:cNvSpPr txBox="1"/>
          <p:nvPr/>
        </p:nvSpPr>
        <p:spPr>
          <a:xfrm>
            <a:off x="4575375" y="2783488"/>
            <a:ext cx="2231700" cy="200100"/>
          </a:xfrm>
          <a:prstGeom prst="rect">
            <a:avLst/>
          </a:prstGeom>
          <a:noFill/>
          <a:ln>
            <a:noFill/>
          </a:ln>
        </p:spPr>
        <p:txBody>
          <a:bodyPr anchorCtr="0" anchor="ctr" bIns="0" lIns="0" spcFirstLastPara="1" rIns="0" wrap="square" tIns="0">
            <a:spAutoFit/>
          </a:bodyPr>
          <a:lstStyle/>
          <a:p>
            <a:pPr indent="0" lvl="0" marL="0" marR="0" rtl="0" algn="ctr">
              <a:lnSpc>
                <a:spcPct val="120057"/>
              </a:lnSpc>
              <a:spcBef>
                <a:spcPts val="0"/>
              </a:spcBef>
              <a:spcAft>
                <a:spcPts val="0"/>
              </a:spcAft>
              <a:buNone/>
            </a:pPr>
            <a:r>
              <a:rPr b="1" i="0" lang="en-US" sz="1300" u="none" cap="none" strike="noStrike">
                <a:solidFill>
                  <a:srgbClr val="000000"/>
                </a:solidFill>
                <a:latin typeface="Proxima Nova"/>
                <a:ea typeface="Proxima Nova"/>
                <a:cs typeface="Proxima Nova"/>
                <a:sym typeface="Proxima Nova"/>
              </a:rPr>
              <a:t>FEATURE ENGINEERING</a:t>
            </a:r>
            <a:endParaRPr b="1" sz="1300">
              <a:latin typeface="Proxima Nova"/>
              <a:ea typeface="Proxima Nova"/>
              <a:cs typeface="Proxima Nova"/>
              <a:sym typeface="Proxima Nova"/>
            </a:endParaRPr>
          </a:p>
        </p:txBody>
      </p:sp>
      <p:sp>
        <p:nvSpPr>
          <p:cNvPr id="138" name="Google Shape;138;p15"/>
          <p:cNvSpPr txBox="1"/>
          <p:nvPr/>
        </p:nvSpPr>
        <p:spPr>
          <a:xfrm>
            <a:off x="15292301" y="2831712"/>
            <a:ext cx="1577100" cy="440400"/>
          </a:xfrm>
          <a:prstGeom prst="rect">
            <a:avLst/>
          </a:prstGeom>
          <a:noFill/>
          <a:ln>
            <a:noFill/>
          </a:ln>
        </p:spPr>
        <p:txBody>
          <a:bodyPr anchorCtr="0" anchor="t" bIns="0" lIns="0" spcFirstLastPara="1" rIns="0" wrap="square" tIns="0">
            <a:spAutoFit/>
          </a:bodyPr>
          <a:lstStyle/>
          <a:p>
            <a:pPr indent="0" lvl="0" marL="0" marR="0" rtl="0" algn="ctr">
              <a:lnSpc>
                <a:spcPct val="120039"/>
              </a:lnSpc>
              <a:spcBef>
                <a:spcPts val="0"/>
              </a:spcBef>
              <a:spcAft>
                <a:spcPts val="0"/>
              </a:spcAft>
              <a:buNone/>
            </a:pPr>
            <a:r>
              <a:t/>
            </a:r>
            <a:endParaRPr sz="1300">
              <a:latin typeface="Proxima Nova"/>
              <a:ea typeface="Proxima Nova"/>
              <a:cs typeface="Proxima Nova"/>
              <a:sym typeface="Proxima Nova"/>
            </a:endParaRPr>
          </a:p>
          <a:p>
            <a:pPr indent="0" lvl="0" marL="0" marR="0" rtl="0" algn="ctr">
              <a:lnSpc>
                <a:spcPct val="120039"/>
              </a:lnSpc>
              <a:spcBef>
                <a:spcPts val="0"/>
              </a:spcBef>
              <a:spcAft>
                <a:spcPts val="0"/>
              </a:spcAft>
              <a:buNone/>
            </a:pPr>
            <a:r>
              <a:t/>
            </a:r>
            <a:endParaRPr sz="1300">
              <a:latin typeface="Proxima Nova"/>
              <a:ea typeface="Proxima Nova"/>
              <a:cs typeface="Proxima Nova"/>
              <a:sym typeface="Proxima Nova"/>
            </a:endParaRPr>
          </a:p>
        </p:txBody>
      </p:sp>
      <p:pic>
        <p:nvPicPr>
          <p:cNvPr id="139" name="Google Shape;139;p15"/>
          <p:cNvPicPr preferRelativeResize="0"/>
          <p:nvPr/>
        </p:nvPicPr>
        <p:blipFill>
          <a:blip r:embed="rId6">
            <a:alphaModFix/>
          </a:blip>
          <a:stretch>
            <a:fillRect/>
          </a:stretch>
        </p:blipFill>
        <p:spPr>
          <a:xfrm>
            <a:off x="15791350" y="1707172"/>
            <a:ext cx="883800" cy="883800"/>
          </a:xfrm>
          <a:prstGeom prst="rect">
            <a:avLst/>
          </a:prstGeom>
          <a:solidFill>
            <a:srgbClr val="CFE2F3"/>
          </a:solidFill>
          <a:ln>
            <a:noFill/>
          </a:ln>
        </p:spPr>
      </p:pic>
      <p:sp>
        <p:nvSpPr>
          <p:cNvPr id="140" name="Google Shape;140;p15"/>
          <p:cNvSpPr txBox="1"/>
          <p:nvPr/>
        </p:nvSpPr>
        <p:spPr>
          <a:xfrm>
            <a:off x="15117388" y="2783488"/>
            <a:ext cx="2231700" cy="200100"/>
          </a:xfrm>
          <a:prstGeom prst="rect">
            <a:avLst/>
          </a:prstGeom>
          <a:noFill/>
          <a:ln>
            <a:noFill/>
          </a:ln>
        </p:spPr>
        <p:txBody>
          <a:bodyPr anchorCtr="0" anchor="ctr" bIns="0" lIns="0" spcFirstLastPara="1" rIns="0" wrap="square" tIns="0">
            <a:spAutoFit/>
          </a:bodyPr>
          <a:lstStyle/>
          <a:p>
            <a:pPr indent="0" lvl="0" marL="0" marR="0" rtl="0" algn="ctr">
              <a:lnSpc>
                <a:spcPct val="120057"/>
              </a:lnSpc>
              <a:spcBef>
                <a:spcPts val="0"/>
              </a:spcBef>
              <a:spcAft>
                <a:spcPts val="0"/>
              </a:spcAft>
              <a:buNone/>
            </a:pPr>
            <a:r>
              <a:rPr b="1" lang="en-US" sz="1300">
                <a:latin typeface="Proxima Nova"/>
                <a:ea typeface="Proxima Nova"/>
                <a:cs typeface="Proxima Nova"/>
                <a:sym typeface="Proxima Nova"/>
              </a:rPr>
              <a:t>DASHBOARD</a:t>
            </a:r>
            <a:endParaRPr b="1" sz="1300">
              <a:latin typeface="Proxima Nova"/>
              <a:ea typeface="Proxima Nova"/>
              <a:cs typeface="Proxima Nova"/>
              <a:sym typeface="Proxima Nova"/>
            </a:endParaRPr>
          </a:p>
        </p:txBody>
      </p:sp>
      <p:cxnSp>
        <p:nvCxnSpPr>
          <p:cNvPr id="141" name="Google Shape;141;p15"/>
          <p:cNvCxnSpPr/>
          <p:nvPr/>
        </p:nvCxnSpPr>
        <p:spPr>
          <a:xfrm>
            <a:off x="7850425" y="3855575"/>
            <a:ext cx="0" cy="5960400"/>
          </a:xfrm>
          <a:prstGeom prst="straightConnector1">
            <a:avLst/>
          </a:prstGeom>
          <a:noFill/>
          <a:ln cap="rnd" cmpd="sng" w="28575">
            <a:solidFill>
              <a:srgbClr val="A5B7C5"/>
            </a:solidFill>
            <a:prstDash val="solid"/>
            <a:round/>
            <a:headEnd len="sm" w="sm" type="none"/>
            <a:tailEnd len="sm" w="sm" type="none"/>
          </a:ln>
        </p:spPr>
      </p:cxnSp>
      <p:grpSp>
        <p:nvGrpSpPr>
          <p:cNvPr id="142" name="Google Shape;142;p15"/>
          <p:cNvGrpSpPr/>
          <p:nvPr/>
        </p:nvGrpSpPr>
        <p:grpSpPr>
          <a:xfrm>
            <a:off x="6781075" y="0"/>
            <a:ext cx="2876765" cy="1249338"/>
            <a:chOff x="0" y="0"/>
            <a:chExt cx="747600" cy="324900"/>
          </a:xfrm>
        </p:grpSpPr>
        <p:sp>
          <p:nvSpPr>
            <p:cNvPr id="143" name="Google Shape;143;p15"/>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1155CC"/>
              </a:solidFill>
              <a:prstDash val="solid"/>
              <a:round/>
              <a:headEnd len="sm" w="sm" type="none"/>
              <a:tailEnd len="sm" w="sm" type="none"/>
            </a:ln>
          </p:spPr>
        </p:sp>
        <p:sp>
          <p:nvSpPr>
            <p:cNvPr id="144" name="Google Shape;144;p15"/>
            <p:cNvSpPr txBox="1"/>
            <p:nvPr/>
          </p:nvSpPr>
          <p:spPr>
            <a:xfrm>
              <a:off x="0" y="0"/>
              <a:ext cx="747600" cy="324900"/>
            </a:xfrm>
            <a:prstGeom prst="rect">
              <a:avLst/>
            </a:prstGeom>
            <a:solidFill>
              <a:srgbClr val="0B5394"/>
            </a:solidFill>
            <a:ln cap="flat" cmpd="sng" w="9525">
              <a:solidFill>
                <a:srgbClr val="1155C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5" name="Google Shape;145;p15"/>
          <p:cNvGrpSpPr/>
          <p:nvPr/>
        </p:nvGrpSpPr>
        <p:grpSpPr>
          <a:xfrm>
            <a:off x="6781067" y="1067876"/>
            <a:ext cx="2876765" cy="181559"/>
            <a:chOff x="0" y="0"/>
            <a:chExt cx="747600" cy="54000"/>
          </a:xfrm>
        </p:grpSpPr>
        <p:sp>
          <p:nvSpPr>
            <p:cNvPr id="146" name="Google Shape;146;p15"/>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147" name="Google Shape;147;p15"/>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8" name="Google Shape;148;p15"/>
          <p:cNvGrpSpPr/>
          <p:nvPr/>
        </p:nvGrpSpPr>
        <p:grpSpPr>
          <a:xfrm>
            <a:off x="6822863" y="116285"/>
            <a:ext cx="1928514" cy="1016683"/>
            <a:chOff x="-12105" y="0"/>
            <a:chExt cx="2617419" cy="1380800"/>
          </a:xfrm>
        </p:grpSpPr>
        <p:sp>
          <p:nvSpPr>
            <p:cNvPr id="149" name="Google Shape;149;p15"/>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150" name="Google Shape;150;p15"/>
            <p:cNvSpPr txBox="1"/>
            <p:nvPr/>
          </p:nvSpPr>
          <p:spPr>
            <a:xfrm>
              <a:off x="-12105" y="190681"/>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EXPLORATORY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DATA ANALYSIS</a:t>
              </a:r>
              <a:endParaRPr/>
            </a:p>
          </p:txBody>
        </p:sp>
      </p:grpSp>
      <p:grpSp>
        <p:nvGrpSpPr>
          <p:cNvPr id="151" name="Google Shape;151;p15"/>
          <p:cNvGrpSpPr/>
          <p:nvPr/>
        </p:nvGrpSpPr>
        <p:grpSpPr>
          <a:xfrm>
            <a:off x="9657802" y="0"/>
            <a:ext cx="2876711" cy="1249246"/>
            <a:chOff x="0" y="0"/>
            <a:chExt cx="747586" cy="324876"/>
          </a:xfrm>
        </p:grpSpPr>
        <p:sp>
          <p:nvSpPr>
            <p:cNvPr id="152" name="Google Shape;152;p15"/>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153" name="Google Shape;153;p15"/>
            <p:cNvSpPr txBox="1"/>
            <p:nvPr/>
          </p:nvSpPr>
          <p:spPr>
            <a:xfrm>
              <a:off x="6929" y="35979"/>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FEATURE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ENGINEERING</a:t>
              </a:r>
              <a:endParaRPr b="1" i="0" sz="1800" u="none" cap="none" strike="noStrike">
                <a:solidFill>
                  <a:schemeClr val="lt1"/>
                </a:solidFill>
                <a:latin typeface="Poppins"/>
                <a:ea typeface="Poppins"/>
                <a:cs typeface="Poppins"/>
                <a:sym typeface="Poppins"/>
              </a:endParaRPr>
            </a:p>
          </p:txBody>
        </p:sp>
      </p:grpSp>
      <p:grpSp>
        <p:nvGrpSpPr>
          <p:cNvPr id="154" name="Google Shape;154;p15"/>
          <p:cNvGrpSpPr/>
          <p:nvPr/>
        </p:nvGrpSpPr>
        <p:grpSpPr>
          <a:xfrm>
            <a:off x="12534527" y="0"/>
            <a:ext cx="2876765" cy="1249338"/>
            <a:chOff x="0" y="0"/>
            <a:chExt cx="747600" cy="324900"/>
          </a:xfrm>
        </p:grpSpPr>
        <p:sp>
          <p:nvSpPr>
            <p:cNvPr id="155" name="Google Shape;155;p15"/>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156" name="Google Shape;156;p15"/>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 name="Google Shape;157;p15"/>
          <p:cNvGrpSpPr/>
          <p:nvPr/>
        </p:nvGrpSpPr>
        <p:grpSpPr>
          <a:xfrm>
            <a:off x="12772538" y="60763"/>
            <a:ext cx="1874198" cy="1176080"/>
            <a:chOff x="-19" y="-100125"/>
            <a:chExt cx="2543700" cy="1597283"/>
          </a:xfrm>
        </p:grpSpPr>
        <p:sp>
          <p:nvSpPr>
            <p:cNvPr id="158" name="Google Shape;158;p15"/>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159" name="Google Shape;159;p15"/>
            <p:cNvSpPr txBox="1"/>
            <p:nvPr/>
          </p:nvSpPr>
          <p:spPr>
            <a:xfrm>
              <a:off x="-19" y="-100125"/>
              <a:ext cx="2543700" cy="1399800"/>
            </a:xfrm>
            <a:prstGeom prst="rect">
              <a:avLst/>
            </a:prstGeom>
            <a:noFill/>
            <a:ln>
              <a:noFill/>
            </a:ln>
          </p:spPr>
          <p:txBody>
            <a:bodyPr anchorCtr="0" anchor="ctr" bIns="0" lIns="0" spcFirstLastPara="1" rIns="0" wrap="square" tIns="0">
              <a:no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a:t>
              </a:r>
              <a:endParaRPr b="1" sz="1799">
                <a:solidFill>
                  <a:srgbClr val="F8F8F8"/>
                </a:solidFill>
                <a:latin typeface="Poppins"/>
                <a:ea typeface="Poppins"/>
                <a:cs typeface="Poppins"/>
                <a:sym typeface="Poppins"/>
              </a:endParaRPr>
            </a:p>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INDICATORS</a:t>
              </a:r>
              <a:endParaRPr b="1" sz="1799">
                <a:solidFill>
                  <a:srgbClr val="F8F8F8"/>
                </a:solidFill>
                <a:latin typeface="Poppins"/>
                <a:ea typeface="Poppins"/>
                <a:cs typeface="Poppins"/>
                <a:sym typeface="Poppins"/>
              </a:endParaRPr>
            </a:p>
          </p:txBody>
        </p:sp>
      </p:grpSp>
      <p:grpSp>
        <p:nvGrpSpPr>
          <p:cNvPr id="160" name="Google Shape;160;p15"/>
          <p:cNvGrpSpPr/>
          <p:nvPr/>
        </p:nvGrpSpPr>
        <p:grpSpPr>
          <a:xfrm>
            <a:off x="15411254" y="0"/>
            <a:ext cx="2876765" cy="1249338"/>
            <a:chOff x="0" y="0"/>
            <a:chExt cx="747600" cy="324900"/>
          </a:xfrm>
        </p:grpSpPr>
        <p:sp>
          <p:nvSpPr>
            <p:cNvPr id="161" name="Google Shape;161;p15"/>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162" name="Google Shape;162;p15"/>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3" name="Google Shape;163;p15"/>
          <p:cNvGrpSpPr/>
          <p:nvPr/>
        </p:nvGrpSpPr>
        <p:grpSpPr>
          <a:xfrm>
            <a:off x="15768801" y="134484"/>
            <a:ext cx="1975733" cy="1016683"/>
            <a:chOff x="-441323" y="0"/>
            <a:chExt cx="2681505" cy="1380800"/>
          </a:xfrm>
        </p:grpSpPr>
        <p:sp>
          <p:nvSpPr>
            <p:cNvPr id="164" name="Google Shape;164;p15"/>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165" name="Google Shape;165;p15"/>
            <p:cNvSpPr txBox="1"/>
            <p:nvPr/>
          </p:nvSpPr>
          <p:spPr>
            <a:xfrm>
              <a:off x="-441323" y="206867"/>
              <a:ext cx="24516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MODEL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PIPELINE</a:t>
              </a:r>
              <a:endParaRPr b="1" i="0" sz="1799" u="none" cap="none" strike="noStrike">
                <a:solidFill>
                  <a:srgbClr val="F8F8F8"/>
                </a:solidFill>
                <a:latin typeface="Poppins"/>
                <a:ea typeface="Poppins"/>
                <a:cs typeface="Poppins"/>
                <a:sym typeface="Poppins"/>
              </a:endParaRPr>
            </a:p>
          </p:txBody>
        </p:sp>
      </p:grpSp>
      <p:pic>
        <p:nvPicPr>
          <p:cNvPr id="166" name="Google Shape;166;p15" title="icons8-analytics-64.png"/>
          <p:cNvPicPr preferRelativeResize="0"/>
          <p:nvPr/>
        </p:nvPicPr>
        <p:blipFill>
          <a:blip r:embed="rId7">
            <a:alphaModFix/>
          </a:blip>
          <a:stretch>
            <a:fillRect/>
          </a:stretch>
        </p:blipFill>
        <p:spPr>
          <a:xfrm>
            <a:off x="8852575" y="213175"/>
            <a:ext cx="704025" cy="704025"/>
          </a:xfrm>
          <a:prstGeom prst="rect">
            <a:avLst/>
          </a:prstGeom>
          <a:noFill/>
          <a:ln>
            <a:noFill/>
          </a:ln>
        </p:spPr>
      </p:pic>
      <p:pic>
        <p:nvPicPr>
          <p:cNvPr id="167" name="Google Shape;167;p15" title="icons8-analytics-64 (1).png"/>
          <p:cNvPicPr preferRelativeResize="0"/>
          <p:nvPr/>
        </p:nvPicPr>
        <p:blipFill>
          <a:blip r:embed="rId8">
            <a:alphaModFix/>
          </a:blip>
          <a:stretch>
            <a:fillRect/>
          </a:stretch>
        </p:blipFill>
        <p:spPr>
          <a:xfrm>
            <a:off x="14606050" y="76875"/>
            <a:ext cx="883800" cy="883800"/>
          </a:xfrm>
          <a:prstGeom prst="rect">
            <a:avLst/>
          </a:prstGeom>
          <a:noFill/>
          <a:ln>
            <a:noFill/>
          </a:ln>
        </p:spPr>
      </p:pic>
      <p:pic>
        <p:nvPicPr>
          <p:cNvPr id="168" name="Google Shape;168;p15" title="icons8-data-pipeline-32.png"/>
          <p:cNvPicPr preferRelativeResize="0"/>
          <p:nvPr/>
        </p:nvPicPr>
        <p:blipFill>
          <a:blip r:embed="rId9">
            <a:alphaModFix/>
          </a:blip>
          <a:stretch>
            <a:fillRect/>
          </a:stretch>
        </p:blipFill>
        <p:spPr>
          <a:xfrm>
            <a:off x="17335500" y="242963"/>
            <a:ext cx="704025" cy="704025"/>
          </a:xfrm>
          <a:prstGeom prst="rect">
            <a:avLst/>
          </a:prstGeom>
          <a:noFill/>
          <a:ln>
            <a:noFill/>
          </a:ln>
        </p:spPr>
      </p:pic>
      <p:pic>
        <p:nvPicPr>
          <p:cNvPr id="169" name="Google Shape;169;p15" title="icons8-engineering-50.png"/>
          <p:cNvPicPr preferRelativeResize="0"/>
          <p:nvPr/>
        </p:nvPicPr>
        <p:blipFill>
          <a:blip r:embed="rId10">
            <a:alphaModFix/>
          </a:blip>
          <a:stretch>
            <a:fillRect/>
          </a:stretch>
        </p:blipFill>
        <p:spPr>
          <a:xfrm>
            <a:off x="11654499" y="91950"/>
            <a:ext cx="853650" cy="853650"/>
          </a:xfrm>
          <a:prstGeom prst="rect">
            <a:avLst/>
          </a:prstGeom>
          <a:noFill/>
          <a:ln>
            <a:noFill/>
          </a:ln>
        </p:spPr>
      </p:pic>
      <p:sp>
        <p:nvSpPr>
          <p:cNvPr id="170" name="Google Shape;170;p15"/>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EXPLORATORY DATA ANALYSIS</a:t>
            </a:r>
            <a:endParaRPr b="1" sz="3200">
              <a:solidFill>
                <a:schemeClr val="dk1"/>
              </a:solidFill>
              <a:latin typeface="Raleway"/>
              <a:ea typeface="Raleway"/>
              <a:cs typeface="Raleway"/>
              <a:sym typeface="Raleway"/>
            </a:endParaRPr>
          </a:p>
        </p:txBody>
      </p:sp>
      <p:grpSp>
        <p:nvGrpSpPr>
          <p:cNvPr id="171" name="Google Shape;171;p15"/>
          <p:cNvGrpSpPr/>
          <p:nvPr/>
        </p:nvGrpSpPr>
        <p:grpSpPr>
          <a:xfrm>
            <a:off x="0" y="1058500"/>
            <a:ext cx="5669649" cy="200124"/>
            <a:chOff x="0" y="0"/>
            <a:chExt cx="747600" cy="54000"/>
          </a:xfrm>
        </p:grpSpPr>
        <p:sp>
          <p:nvSpPr>
            <p:cNvPr id="172" name="Google Shape;172;p15"/>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173" name="Google Shape;173;p15"/>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4" name="Google Shape;174;p15"/>
          <p:cNvPicPr preferRelativeResize="0"/>
          <p:nvPr/>
        </p:nvPicPr>
        <p:blipFill>
          <a:blip r:embed="rId11">
            <a:alphaModFix/>
          </a:blip>
          <a:stretch>
            <a:fillRect/>
          </a:stretch>
        </p:blipFill>
        <p:spPr>
          <a:xfrm>
            <a:off x="2337725" y="1651963"/>
            <a:ext cx="994200" cy="994200"/>
          </a:xfrm>
          <a:prstGeom prst="rect">
            <a:avLst/>
          </a:prstGeom>
          <a:noFill/>
          <a:ln>
            <a:noFill/>
          </a:ln>
        </p:spPr>
      </p:pic>
      <p:pic>
        <p:nvPicPr>
          <p:cNvPr id="175" name="Google Shape;175;p15"/>
          <p:cNvPicPr preferRelativeResize="0"/>
          <p:nvPr/>
        </p:nvPicPr>
        <p:blipFill>
          <a:blip r:embed="rId12">
            <a:alphaModFix/>
          </a:blip>
          <a:stretch>
            <a:fillRect/>
          </a:stretch>
        </p:blipFill>
        <p:spPr>
          <a:xfrm>
            <a:off x="7998425" y="1651975"/>
            <a:ext cx="994200" cy="994200"/>
          </a:xfrm>
          <a:prstGeom prst="rect">
            <a:avLst/>
          </a:prstGeom>
          <a:noFill/>
          <a:ln>
            <a:noFill/>
          </a:ln>
        </p:spPr>
      </p:pic>
      <p:pic>
        <p:nvPicPr>
          <p:cNvPr id="176" name="Google Shape;176;p15"/>
          <p:cNvPicPr preferRelativeResize="0"/>
          <p:nvPr/>
        </p:nvPicPr>
        <p:blipFill>
          <a:blip r:embed="rId13">
            <a:alphaModFix/>
          </a:blip>
          <a:stretch>
            <a:fillRect/>
          </a:stretch>
        </p:blipFill>
        <p:spPr>
          <a:xfrm>
            <a:off x="13478750" y="1707175"/>
            <a:ext cx="883800" cy="883800"/>
          </a:xfrm>
          <a:prstGeom prst="rect">
            <a:avLst/>
          </a:prstGeom>
          <a:solidFill>
            <a:srgbClr val="CFE2F3"/>
          </a:solidFill>
          <a:ln>
            <a:noFill/>
          </a:ln>
        </p:spPr>
      </p:pic>
      <p:sp>
        <p:nvSpPr>
          <p:cNvPr id="177" name="Google Shape;177;p15"/>
          <p:cNvSpPr txBox="1"/>
          <p:nvPr/>
        </p:nvSpPr>
        <p:spPr>
          <a:xfrm>
            <a:off x="9973925" y="2776975"/>
            <a:ext cx="2529600" cy="200100"/>
          </a:xfrm>
          <a:prstGeom prst="rect">
            <a:avLst/>
          </a:prstGeom>
          <a:noFill/>
          <a:ln>
            <a:noFill/>
          </a:ln>
        </p:spPr>
        <p:txBody>
          <a:bodyPr anchorCtr="0" anchor="t" bIns="0" lIns="0" spcFirstLastPara="1" rIns="0" wrap="square" tIns="0">
            <a:spAutoFit/>
          </a:bodyPr>
          <a:lstStyle/>
          <a:p>
            <a:pPr indent="0" lvl="0" marL="0" marR="0" rtl="0" algn="ctr">
              <a:lnSpc>
                <a:spcPct val="120037"/>
              </a:lnSpc>
              <a:spcBef>
                <a:spcPts val="0"/>
              </a:spcBef>
              <a:spcAft>
                <a:spcPts val="0"/>
              </a:spcAft>
              <a:buNone/>
            </a:pPr>
            <a:r>
              <a:rPr b="1" lang="en-US" sz="1300">
                <a:latin typeface="Proxima Nova"/>
                <a:ea typeface="Proxima Nova"/>
                <a:cs typeface="Proxima Nova"/>
                <a:sym typeface="Proxima Nova"/>
              </a:rPr>
              <a:t>MARKETING MIX MODEL</a:t>
            </a:r>
            <a:endParaRPr b="1" sz="1300">
              <a:latin typeface="Proxima Nova"/>
              <a:ea typeface="Proxima Nova"/>
              <a:cs typeface="Proxima Nova"/>
              <a:sym typeface="Proxima Nova"/>
            </a:endParaRPr>
          </a:p>
        </p:txBody>
      </p:sp>
      <p:cxnSp>
        <p:nvCxnSpPr>
          <p:cNvPr id="178" name="Google Shape;178;p15"/>
          <p:cNvCxnSpPr>
            <a:stCxn id="174" idx="3"/>
            <a:endCxn id="179" idx="2"/>
          </p:cNvCxnSpPr>
          <p:nvPr/>
        </p:nvCxnSpPr>
        <p:spPr>
          <a:xfrm>
            <a:off x="3331925" y="2149063"/>
            <a:ext cx="1908600" cy="0"/>
          </a:xfrm>
          <a:prstGeom prst="straightConnector1">
            <a:avLst/>
          </a:prstGeom>
          <a:noFill/>
          <a:ln cap="flat" cmpd="sng" w="28575">
            <a:solidFill>
              <a:schemeClr val="dk2"/>
            </a:solidFill>
            <a:prstDash val="solid"/>
            <a:round/>
            <a:headEnd len="med" w="med" type="diamond"/>
            <a:tailEnd len="med" w="med" type="triangle"/>
          </a:ln>
        </p:spPr>
      </p:cxnSp>
      <p:cxnSp>
        <p:nvCxnSpPr>
          <p:cNvPr id="180" name="Google Shape;180;p15"/>
          <p:cNvCxnSpPr>
            <a:stCxn id="179" idx="0"/>
            <a:endCxn id="175" idx="1"/>
          </p:cNvCxnSpPr>
          <p:nvPr/>
        </p:nvCxnSpPr>
        <p:spPr>
          <a:xfrm>
            <a:off x="6264209" y="2149075"/>
            <a:ext cx="1734300" cy="0"/>
          </a:xfrm>
          <a:prstGeom prst="straightConnector1">
            <a:avLst/>
          </a:prstGeom>
          <a:noFill/>
          <a:ln cap="flat" cmpd="sng" w="28575">
            <a:solidFill>
              <a:schemeClr val="dk2"/>
            </a:solidFill>
            <a:prstDash val="solid"/>
            <a:round/>
            <a:headEnd len="med" w="med" type="diamond"/>
            <a:tailEnd len="med" w="med" type="triangle"/>
          </a:ln>
        </p:spPr>
      </p:cxnSp>
      <p:cxnSp>
        <p:nvCxnSpPr>
          <p:cNvPr id="181" name="Google Shape;181;p15"/>
          <p:cNvCxnSpPr>
            <a:stCxn id="176" idx="3"/>
            <a:endCxn id="139" idx="1"/>
          </p:cNvCxnSpPr>
          <p:nvPr/>
        </p:nvCxnSpPr>
        <p:spPr>
          <a:xfrm>
            <a:off x="14362550" y="2149075"/>
            <a:ext cx="1428900" cy="0"/>
          </a:xfrm>
          <a:prstGeom prst="straightConnector1">
            <a:avLst/>
          </a:prstGeom>
          <a:noFill/>
          <a:ln cap="flat" cmpd="sng" w="28575">
            <a:solidFill>
              <a:schemeClr val="dk2"/>
            </a:solidFill>
            <a:prstDash val="solid"/>
            <a:round/>
            <a:headEnd len="med" w="med" type="diamond"/>
            <a:tailEnd len="med" w="med" type="triangle"/>
          </a:ln>
        </p:spPr>
      </p:cxnSp>
      <p:pic>
        <p:nvPicPr>
          <p:cNvPr id="179" name="Google Shape;179;p15"/>
          <p:cNvPicPr preferRelativeResize="0"/>
          <p:nvPr/>
        </p:nvPicPr>
        <p:blipFill>
          <a:blip r:embed="rId14">
            <a:alphaModFix/>
          </a:blip>
          <a:stretch>
            <a:fillRect/>
          </a:stretch>
        </p:blipFill>
        <p:spPr>
          <a:xfrm rot="5400000">
            <a:off x="5240446" y="1637188"/>
            <a:ext cx="1023750" cy="1023775"/>
          </a:xfrm>
          <a:prstGeom prst="rect">
            <a:avLst/>
          </a:prstGeom>
          <a:noFill/>
          <a:ln>
            <a:noFill/>
          </a:ln>
        </p:spPr>
      </p:pic>
      <p:pic>
        <p:nvPicPr>
          <p:cNvPr id="182" name="Google Shape;182;p15"/>
          <p:cNvPicPr preferRelativeResize="0"/>
          <p:nvPr/>
        </p:nvPicPr>
        <p:blipFill>
          <a:blip r:embed="rId15">
            <a:alphaModFix/>
          </a:blip>
          <a:stretch>
            <a:fillRect/>
          </a:stretch>
        </p:blipFill>
        <p:spPr>
          <a:xfrm rot="10800000">
            <a:off x="10612350" y="1468375"/>
            <a:ext cx="1361400" cy="1361400"/>
          </a:xfrm>
          <a:prstGeom prst="rect">
            <a:avLst/>
          </a:prstGeom>
          <a:noFill/>
          <a:ln>
            <a:noFill/>
          </a:ln>
        </p:spPr>
      </p:pic>
      <p:cxnSp>
        <p:nvCxnSpPr>
          <p:cNvPr id="183" name="Google Shape;183;p15"/>
          <p:cNvCxnSpPr>
            <a:stCxn id="175" idx="3"/>
            <a:endCxn id="182" idx="3"/>
          </p:cNvCxnSpPr>
          <p:nvPr/>
        </p:nvCxnSpPr>
        <p:spPr>
          <a:xfrm>
            <a:off x="8992625" y="2149075"/>
            <a:ext cx="1619700" cy="0"/>
          </a:xfrm>
          <a:prstGeom prst="straightConnector1">
            <a:avLst/>
          </a:prstGeom>
          <a:noFill/>
          <a:ln cap="flat" cmpd="sng" w="28575">
            <a:solidFill>
              <a:schemeClr val="dk2"/>
            </a:solidFill>
            <a:prstDash val="solid"/>
            <a:round/>
            <a:headEnd len="med" w="med" type="diamond"/>
            <a:tailEnd len="med" w="med" type="triangle"/>
          </a:ln>
        </p:spPr>
      </p:cxnSp>
      <p:cxnSp>
        <p:nvCxnSpPr>
          <p:cNvPr id="184" name="Google Shape;184;p15"/>
          <p:cNvCxnSpPr>
            <a:stCxn id="182" idx="1"/>
            <a:endCxn id="176" idx="1"/>
          </p:cNvCxnSpPr>
          <p:nvPr/>
        </p:nvCxnSpPr>
        <p:spPr>
          <a:xfrm>
            <a:off x="11973750" y="2149075"/>
            <a:ext cx="1505100" cy="0"/>
          </a:xfrm>
          <a:prstGeom prst="straightConnector1">
            <a:avLst/>
          </a:prstGeom>
          <a:noFill/>
          <a:ln cap="flat" cmpd="sng" w="28575">
            <a:solidFill>
              <a:schemeClr val="dk2"/>
            </a:solidFill>
            <a:prstDash val="solid"/>
            <a:round/>
            <a:headEnd len="med" w="med" type="diamond"/>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8" name="Shape 188"/>
        <p:cNvGrpSpPr/>
        <p:nvPr/>
      </p:nvGrpSpPr>
      <p:grpSpPr>
        <a:xfrm>
          <a:off x="0" y="0"/>
          <a:ext cx="0" cy="0"/>
          <a:chOff x="0" y="0"/>
          <a:chExt cx="0" cy="0"/>
        </a:xfrm>
      </p:grpSpPr>
      <p:sp>
        <p:nvSpPr>
          <p:cNvPr id="189" name="Google Shape;189;p16"/>
          <p:cNvSpPr/>
          <p:nvPr/>
        </p:nvSpPr>
        <p:spPr>
          <a:xfrm>
            <a:off x="676100" y="1244525"/>
            <a:ext cx="17058743" cy="8642604"/>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sp>
        <p:nvSpPr>
          <p:cNvPr id="190" name="Google Shape;190;p16"/>
          <p:cNvSpPr/>
          <p:nvPr/>
        </p:nvSpPr>
        <p:spPr>
          <a:xfrm>
            <a:off x="8471963" y="2707463"/>
            <a:ext cx="3673555" cy="3258593"/>
          </a:xfrm>
          <a:custGeom>
            <a:rect b="b" l="l" r="r" t="t"/>
            <a:pathLst>
              <a:path extrusionOk="0" h="2982694" w="3339595">
                <a:moveTo>
                  <a:pt x="0" y="0"/>
                </a:moveTo>
                <a:lnTo>
                  <a:pt x="3339595" y="0"/>
                </a:lnTo>
                <a:lnTo>
                  <a:pt x="3339595" y="2982694"/>
                </a:lnTo>
                <a:lnTo>
                  <a:pt x="0" y="2982694"/>
                </a:lnTo>
                <a:lnTo>
                  <a:pt x="0" y="0"/>
                </a:lnTo>
                <a:close/>
              </a:path>
            </a:pathLst>
          </a:custGeom>
          <a:blipFill rotWithShape="1">
            <a:blip r:embed="rId3">
              <a:alphaModFix/>
            </a:blip>
            <a:stretch>
              <a:fillRect b="0" l="0" r="-6929" t="0"/>
            </a:stretch>
          </a:blipFill>
          <a:ln>
            <a:noFill/>
          </a:ln>
          <a:effectLst>
            <a:outerShdw blurRad="57150" rotWithShape="0" algn="bl" dir="5400000" dist="19050">
              <a:srgbClr val="000000">
                <a:alpha val="50000"/>
              </a:srgbClr>
            </a:outerShdw>
          </a:effectLst>
        </p:spPr>
      </p:sp>
      <p:sp>
        <p:nvSpPr>
          <p:cNvPr id="191" name="Google Shape;191;p16"/>
          <p:cNvSpPr/>
          <p:nvPr/>
        </p:nvSpPr>
        <p:spPr>
          <a:xfrm>
            <a:off x="12753775" y="5946775"/>
            <a:ext cx="4588359" cy="3663947"/>
          </a:xfrm>
          <a:custGeom>
            <a:rect b="b" l="l" r="r" t="t"/>
            <a:pathLst>
              <a:path extrusionOk="0" h="2754847" w="3089804">
                <a:moveTo>
                  <a:pt x="0" y="0"/>
                </a:moveTo>
                <a:lnTo>
                  <a:pt x="3089804" y="0"/>
                </a:lnTo>
                <a:lnTo>
                  <a:pt x="3089804" y="2754847"/>
                </a:lnTo>
                <a:lnTo>
                  <a:pt x="0" y="2754847"/>
                </a:lnTo>
                <a:lnTo>
                  <a:pt x="0" y="0"/>
                </a:lnTo>
                <a:close/>
              </a:path>
            </a:pathLst>
          </a:custGeom>
          <a:blipFill rotWithShape="1">
            <a:blip r:embed="rId4">
              <a:alphaModFix/>
            </a:blip>
            <a:stretch>
              <a:fillRect b="0" l="0" r="0" t="0"/>
            </a:stretch>
          </a:blipFill>
          <a:ln>
            <a:noFill/>
          </a:ln>
          <a:effectLst>
            <a:outerShdw blurRad="57150" rotWithShape="0" algn="bl" dir="5400000" dist="19050">
              <a:srgbClr val="000000">
                <a:alpha val="50000"/>
              </a:srgbClr>
            </a:outerShdw>
          </a:effectLst>
        </p:spPr>
      </p:sp>
      <p:sp>
        <p:nvSpPr>
          <p:cNvPr id="192" name="Google Shape;192;p16"/>
          <p:cNvSpPr txBox="1"/>
          <p:nvPr/>
        </p:nvSpPr>
        <p:spPr>
          <a:xfrm>
            <a:off x="17487900" y="9210675"/>
            <a:ext cx="1524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193" name="Google Shape;193;p16"/>
          <p:cNvSpPr txBox="1"/>
          <p:nvPr/>
        </p:nvSpPr>
        <p:spPr>
          <a:xfrm>
            <a:off x="843211" y="1874120"/>
            <a:ext cx="6130200" cy="43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800" u="none" cap="none" strike="noStrike">
                <a:solidFill>
                  <a:srgbClr val="000000"/>
                </a:solidFill>
                <a:latin typeface="Raleway"/>
                <a:ea typeface="Raleway"/>
                <a:cs typeface="Raleway"/>
                <a:sym typeface="Raleway"/>
              </a:rPr>
              <a:t>BIVARIATE ANALYSIS</a:t>
            </a:r>
            <a:endParaRPr sz="2800">
              <a:latin typeface="Raleway"/>
              <a:ea typeface="Raleway"/>
              <a:cs typeface="Raleway"/>
              <a:sym typeface="Raleway"/>
            </a:endParaRPr>
          </a:p>
        </p:txBody>
      </p:sp>
      <p:sp>
        <p:nvSpPr>
          <p:cNvPr id="194" name="Google Shape;194;p16"/>
          <p:cNvSpPr txBox="1"/>
          <p:nvPr/>
        </p:nvSpPr>
        <p:spPr>
          <a:xfrm>
            <a:off x="8283288" y="1874113"/>
            <a:ext cx="4977300" cy="431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2800" u="none" cap="none" strike="noStrike">
                <a:solidFill>
                  <a:srgbClr val="000000"/>
                </a:solidFill>
                <a:latin typeface="Raleway"/>
                <a:ea typeface="Raleway"/>
                <a:cs typeface="Raleway"/>
                <a:sym typeface="Raleway"/>
              </a:rPr>
              <a:t>PEARSON’S CORRELATION</a:t>
            </a:r>
            <a:endParaRPr sz="2800">
              <a:latin typeface="Raleway"/>
              <a:ea typeface="Raleway"/>
              <a:cs typeface="Raleway"/>
              <a:sym typeface="Raleway"/>
            </a:endParaRPr>
          </a:p>
        </p:txBody>
      </p:sp>
      <p:sp>
        <p:nvSpPr>
          <p:cNvPr id="195" name="Google Shape;195;p16"/>
          <p:cNvSpPr txBox="1"/>
          <p:nvPr/>
        </p:nvSpPr>
        <p:spPr>
          <a:xfrm>
            <a:off x="919400" y="6686690"/>
            <a:ext cx="4274400" cy="43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800" u="none" cap="none" strike="noStrike">
                <a:solidFill>
                  <a:srgbClr val="000000"/>
                </a:solidFill>
                <a:latin typeface="Raleway"/>
                <a:ea typeface="Raleway"/>
                <a:cs typeface="Raleway"/>
                <a:sym typeface="Raleway"/>
              </a:rPr>
              <a:t>DISTRIBUTION ANALYSIS</a:t>
            </a:r>
            <a:endParaRPr sz="2800">
              <a:latin typeface="Raleway"/>
              <a:ea typeface="Raleway"/>
              <a:cs typeface="Raleway"/>
              <a:sym typeface="Raleway"/>
            </a:endParaRPr>
          </a:p>
        </p:txBody>
      </p:sp>
      <p:sp>
        <p:nvSpPr>
          <p:cNvPr id="196" name="Google Shape;196;p16"/>
          <p:cNvSpPr txBox="1"/>
          <p:nvPr/>
        </p:nvSpPr>
        <p:spPr>
          <a:xfrm>
            <a:off x="915345" y="7309559"/>
            <a:ext cx="6419400" cy="889800"/>
          </a:xfrm>
          <a:prstGeom prst="rect">
            <a:avLst/>
          </a:prstGeom>
          <a:noFill/>
          <a:ln>
            <a:noFill/>
          </a:ln>
        </p:spPr>
        <p:txBody>
          <a:bodyPr anchorCtr="0" anchor="t" bIns="0" lIns="0" spcFirstLastPara="1" rIns="0" wrap="square" tIns="0">
            <a:spAutoFit/>
          </a:bodyPr>
          <a:lstStyle/>
          <a:p>
            <a:pPr indent="0" lvl="0" marL="0" marR="0" rtl="0" algn="l">
              <a:lnSpc>
                <a:spcPct val="120012"/>
              </a:lnSpc>
              <a:spcBef>
                <a:spcPts val="0"/>
              </a:spcBef>
              <a:spcAft>
                <a:spcPts val="0"/>
              </a:spcAft>
              <a:buNone/>
            </a:pPr>
            <a:r>
              <a:rPr lang="en-US" sz="1700">
                <a:latin typeface="Proxima Nova"/>
                <a:ea typeface="Proxima Nova"/>
                <a:cs typeface="Proxima Nova"/>
                <a:sym typeface="Proxima Nova"/>
              </a:rPr>
              <a:t>Kolmogorov-Smirnov tests confirmed the normality of all key variables (P &gt; 0.05), supporting model validity and robust statistical analysis, particularly important in small samples.</a:t>
            </a:r>
            <a:endParaRPr sz="1700">
              <a:latin typeface="Proxima Nova"/>
              <a:ea typeface="Proxima Nova"/>
              <a:cs typeface="Proxima Nova"/>
              <a:sym typeface="Proxima Nova"/>
            </a:endParaRPr>
          </a:p>
        </p:txBody>
      </p:sp>
      <p:sp>
        <p:nvSpPr>
          <p:cNvPr id="197" name="Google Shape;197;p16"/>
          <p:cNvSpPr txBox="1"/>
          <p:nvPr/>
        </p:nvSpPr>
        <p:spPr>
          <a:xfrm>
            <a:off x="839156" y="2462202"/>
            <a:ext cx="5559900" cy="890100"/>
          </a:xfrm>
          <a:prstGeom prst="rect">
            <a:avLst/>
          </a:prstGeom>
          <a:noFill/>
          <a:ln>
            <a:noFill/>
          </a:ln>
        </p:spPr>
        <p:txBody>
          <a:bodyPr anchorCtr="0" anchor="t" bIns="0" lIns="0" spcFirstLastPara="1" rIns="0" wrap="square" tIns="0">
            <a:spAutoFit/>
          </a:bodyPr>
          <a:lstStyle/>
          <a:p>
            <a:pPr indent="0" lvl="0" marL="0" marR="0" rtl="0" algn="l">
              <a:lnSpc>
                <a:spcPct val="120054"/>
              </a:lnSpc>
              <a:spcBef>
                <a:spcPts val="0"/>
              </a:spcBef>
              <a:spcAft>
                <a:spcPts val="0"/>
              </a:spcAft>
              <a:buNone/>
            </a:pPr>
            <a:r>
              <a:rPr lang="en-US" sz="1700">
                <a:latin typeface="Proxima Nova"/>
                <a:ea typeface="Proxima Nova"/>
                <a:cs typeface="Proxima Nova"/>
                <a:sym typeface="Proxima Nova"/>
              </a:rPr>
              <a:t>The scatter plot shows a positive correlation between Total Investment and both GMV and Units, but with diminishing returns beyond a certain investment level.</a:t>
            </a:r>
            <a:endParaRPr sz="1700">
              <a:latin typeface="Proxima Nova"/>
              <a:ea typeface="Proxima Nova"/>
              <a:cs typeface="Proxima Nova"/>
              <a:sym typeface="Proxima Nova"/>
            </a:endParaRPr>
          </a:p>
        </p:txBody>
      </p:sp>
      <p:sp>
        <p:nvSpPr>
          <p:cNvPr id="198" name="Google Shape;198;p16"/>
          <p:cNvSpPr txBox="1"/>
          <p:nvPr/>
        </p:nvSpPr>
        <p:spPr>
          <a:xfrm>
            <a:off x="12796750" y="3681100"/>
            <a:ext cx="4502400" cy="8898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The heatmap shows strong positive correlations: GMV with product MRP (0.91), and delivery days (1.00).</a:t>
            </a:r>
            <a:endParaRPr sz="1700">
              <a:latin typeface="Proxima Nova"/>
              <a:ea typeface="Proxima Nova"/>
              <a:cs typeface="Proxima Nova"/>
              <a:sym typeface="Proxima Nova"/>
            </a:endParaRPr>
          </a:p>
        </p:txBody>
      </p:sp>
      <p:sp>
        <p:nvSpPr>
          <p:cNvPr id="199" name="Google Shape;199;p16"/>
          <p:cNvSpPr txBox="1"/>
          <p:nvPr/>
        </p:nvSpPr>
        <p:spPr>
          <a:xfrm>
            <a:off x="8471975" y="6906450"/>
            <a:ext cx="4050900" cy="1203300"/>
          </a:xfrm>
          <a:prstGeom prst="rect">
            <a:avLst/>
          </a:prstGeom>
          <a:noFill/>
          <a:ln>
            <a:noFill/>
          </a:ln>
        </p:spPr>
        <p:txBody>
          <a:bodyPr anchorCtr="0" anchor="t" bIns="0" lIns="0" spcFirstLastPara="1" rIns="0" wrap="square" tIns="0">
            <a:spAutoFit/>
          </a:bodyPr>
          <a:lstStyle/>
          <a:p>
            <a:pPr indent="0" lvl="0" marL="0" marR="0" rtl="0" algn="l">
              <a:lnSpc>
                <a:spcPct val="119957"/>
              </a:lnSpc>
              <a:spcBef>
                <a:spcPts val="0"/>
              </a:spcBef>
              <a:spcAft>
                <a:spcPts val="0"/>
              </a:spcAft>
              <a:buNone/>
            </a:pPr>
            <a:r>
              <a:rPr lang="en-US" sz="1700">
                <a:latin typeface="Proxima Nova"/>
                <a:ea typeface="Proxima Nova"/>
                <a:cs typeface="Proxima Nova"/>
                <a:sym typeface="Proxima Nova"/>
              </a:rPr>
              <a:t>The heatmap reveals a strong positive correlation between GMV and units (0.96), and a strong negative correlation between NPS and all other variables.</a:t>
            </a:r>
            <a:endParaRPr sz="1700">
              <a:latin typeface="Proxima Nova"/>
              <a:ea typeface="Proxima Nova"/>
              <a:cs typeface="Proxima Nova"/>
              <a:sym typeface="Proxima Nova"/>
            </a:endParaRPr>
          </a:p>
        </p:txBody>
      </p:sp>
      <p:cxnSp>
        <p:nvCxnSpPr>
          <p:cNvPr id="200" name="Google Shape;200;p16"/>
          <p:cNvCxnSpPr/>
          <p:nvPr/>
        </p:nvCxnSpPr>
        <p:spPr>
          <a:xfrm>
            <a:off x="7850437" y="1672075"/>
            <a:ext cx="0" cy="7991400"/>
          </a:xfrm>
          <a:prstGeom prst="straightConnector1">
            <a:avLst/>
          </a:prstGeom>
          <a:noFill/>
          <a:ln cap="rnd" cmpd="sng" w="28575">
            <a:solidFill>
              <a:schemeClr val="dk2"/>
            </a:solidFill>
            <a:prstDash val="solid"/>
            <a:round/>
            <a:headEnd len="sm" w="sm" type="oval"/>
            <a:tailEnd len="sm" w="sm" type="oval"/>
          </a:ln>
        </p:spPr>
      </p:cxnSp>
      <p:pic>
        <p:nvPicPr>
          <p:cNvPr id="201" name="Google Shape;201;p16"/>
          <p:cNvPicPr preferRelativeResize="0"/>
          <p:nvPr/>
        </p:nvPicPr>
        <p:blipFill>
          <a:blip r:embed="rId5">
            <a:alphaModFix/>
          </a:blip>
          <a:stretch>
            <a:fillRect/>
          </a:stretch>
        </p:blipFill>
        <p:spPr>
          <a:xfrm>
            <a:off x="839150" y="3611499"/>
            <a:ext cx="6419400" cy="2458265"/>
          </a:xfrm>
          <a:prstGeom prst="rect">
            <a:avLst/>
          </a:prstGeom>
          <a:noFill/>
          <a:ln>
            <a:noFill/>
          </a:ln>
          <a:effectLst>
            <a:outerShdw blurRad="57150" rotWithShape="0" algn="bl" dir="5400000" dist="19050">
              <a:srgbClr val="000000">
                <a:alpha val="50000"/>
              </a:srgbClr>
            </a:outerShdw>
          </a:effectLst>
        </p:spPr>
      </p:pic>
      <p:sp>
        <p:nvSpPr>
          <p:cNvPr id="202" name="Google Shape;202;p16"/>
          <p:cNvSpPr txBox="1"/>
          <p:nvPr/>
        </p:nvSpPr>
        <p:spPr>
          <a:xfrm>
            <a:off x="108650" y="333825"/>
            <a:ext cx="62904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EXPLORATORY DATA ANALYSIS</a:t>
            </a:r>
            <a:endParaRPr b="1" sz="3200">
              <a:solidFill>
                <a:schemeClr val="dk1"/>
              </a:solidFill>
              <a:latin typeface="Raleway"/>
              <a:ea typeface="Raleway"/>
              <a:cs typeface="Raleway"/>
              <a:sym typeface="Raleway"/>
            </a:endParaRPr>
          </a:p>
        </p:txBody>
      </p:sp>
      <p:grpSp>
        <p:nvGrpSpPr>
          <p:cNvPr id="203" name="Google Shape;203;p16"/>
          <p:cNvGrpSpPr/>
          <p:nvPr/>
        </p:nvGrpSpPr>
        <p:grpSpPr>
          <a:xfrm>
            <a:off x="0" y="1058500"/>
            <a:ext cx="5669649" cy="200124"/>
            <a:chOff x="0" y="0"/>
            <a:chExt cx="747600" cy="54000"/>
          </a:xfrm>
        </p:grpSpPr>
        <p:sp>
          <p:nvSpPr>
            <p:cNvPr id="204" name="Google Shape;204;p16"/>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205" name="Google Shape;205;p16"/>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6" name="Google Shape;206;p16"/>
          <p:cNvGrpSpPr/>
          <p:nvPr/>
        </p:nvGrpSpPr>
        <p:grpSpPr>
          <a:xfrm>
            <a:off x="6781075" y="0"/>
            <a:ext cx="2876765" cy="1249338"/>
            <a:chOff x="0" y="0"/>
            <a:chExt cx="747600" cy="324900"/>
          </a:xfrm>
        </p:grpSpPr>
        <p:sp>
          <p:nvSpPr>
            <p:cNvPr id="207" name="Google Shape;207;p16"/>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1155CC"/>
              </a:solidFill>
              <a:prstDash val="solid"/>
              <a:round/>
              <a:headEnd len="sm" w="sm" type="none"/>
              <a:tailEnd len="sm" w="sm" type="none"/>
            </a:ln>
          </p:spPr>
        </p:sp>
        <p:sp>
          <p:nvSpPr>
            <p:cNvPr id="208" name="Google Shape;208;p16"/>
            <p:cNvSpPr txBox="1"/>
            <p:nvPr/>
          </p:nvSpPr>
          <p:spPr>
            <a:xfrm>
              <a:off x="0" y="0"/>
              <a:ext cx="747600" cy="324900"/>
            </a:xfrm>
            <a:prstGeom prst="rect">
              <a:avLst/>
            </a:prstGeom>
            <a:solidFill>
              <a:srgbClr val="0B5394"/>
            </a:solidFill>
            <a:ln cap="flat" cmpd="sng" w="9525">
              <a:solidFill>
                <a:srgbClr val="1155C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16"/>
          <p:cNvGrpSpPr/>
          <p:nvPr/>
        </p:nvGrpSpPr>
        <p:grpSpPr>
          <a:xfrm>
            <a:off x="6781067" y="1067876"/>
            <a:ext cx="2876765" cy="181559"/>
            <a:chOff x="0" y="0"/>
            <a:chExt cx="747600" cy="54000"/>
          </a:xfrm>
        </p:grpSpPr>
        <p:sp>
          <p:nvSpPr>
            <p:cNvPr id="210" name="Google Shape;210;p16"/>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211" name="Google Shape;211;p16"/>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2" name="Google Shape;212;p16"/>
          <p:cNvGrpSpPr/>
          <p:nvPr/>
        </p:nvGrpSpPr>
        <p:grpSpPr>
          <a:xfrm>
            <a:off x="6822863" y="116285"/>
            <a:ext cx="1928514" cy="1016683"/>
            <a:chOff x="-12105" y="0"/>
            <a:chExt cx="2617419" cy="1380800"/>
          </a:xfrm>
        </p:grpSpPr>
        <p:sp>
          <p:nvSpPr>
            <p:cNvPr id="213" name="Google Shape;213;p16"/>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214" name="Google Shape;214;p16"/>
            <p:cNvSpPr txBox="1"/>
            <p:nvPr/>
          </p:nvSpPr>
          <p:spPr>
            <a:xfrm>
              <a:off x="-12105" y="190681"/>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EXPLORATORY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DATA ANALYSIS</a:t>
              </a:r>
              <a:endParaRPr/>
            </a:p>
          </p:txBody>
        </p:sp>
      </p:grpSp>
      <p:grpSp>
        <p:nvGrpSpPr>
          <p:cNvPr id="215" name="Google Shape;215;p16"/>
          <p:cNvGrpSpPr/>
          <p:nvPr/>
        </p:nvGrpSpPr>
        <p:grpSpPr>
          <a:xfrm>
            <a:off x="9657802" y="0"/>
            <a:ext cx="2876711" cy="1249246"/>
            <a:chOff x="0" y="0"/>
            <a:chExt cx="747586" cy="324876"/>
          </a:xfrm>
        </p:grpSpPr>
        <p:sp>
          <p:nvSpPr>
            <p:cNvPr id="216" name="Google Shape;216;p16"/>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217" name="Google Shape;217;p16"/>
            <p:cNvSpPr txBox="1"/>
            <p:nvPr/>
          </p:nvSpPr>
          <p:spPr>
            <a:xfrm>
              <a:off x="6929" y="35979"/>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FEATURE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ENGINEERING</a:t>
              </a:r>
              <a:endParaRPr b="1" i="0" sz="1800" u="none" cap="none" strike="noStrike">
                <a:solidFill>
                  <a:schemeClr val="lt1"/>
                </a:solidFill>
                <a:latin typeface="Poppins"/>
                <a:ea typeface="Poppins"/>
                <a:cs typeface="Poppins"/>
                <a:sym typeface="Poppins"/>
              </a:endParaRPr>
            </a:p>
          </p:txBody>
        </p:sp>
      </p:grpSp>
      <p:grpSp>
        <p:nvGrpSpPr>
          <p:cNvPr id="218" name="Google Shape;218;p16"/>
          <p:cNvGrpSpPr/>
          <p:nvPr/>
        </p:nvGrpSpPr>
        <p:grpSpPr>
          <a:xfrm>
            <a:off x="12534527" y="0"/>
            <a:ext cx="2876765" cy="1249338"/>
            <a:chOff x="0" y="0"/>
            <a:chExt cx="747600" cy="324900"/>
          </a:xfrm>
        </p:grpSpPr>
        <p:sp>
          <p:nvSpPr>
            <p:cNvPr id="219" name="Google Shape;219;p16"/>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220" name="Google Shape;220;p16"/>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16"/>
          <p:cNvGrpSpPr/>
          <p:nvPr/>
        </p:nvGrpSpPr>
        <p:grpSpPr>
          <a:xfrm>
            <a:off x="12772538" y="60763"/>
            <a:ext cx="1874198" cy="1176080"/>
            <a:chOff x="-19" y="-100125"/>
            <a:chExt cx="2543700" cy="1597283"/>
          </a:xfrm>
        </p:grpSpPr>
        <p:sp>
          <p:nvSpPr>
            <p:cNvPr id="222" name="Google Shape;222;p16"/>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223" name="Google Shape;223;p16"/>
            <p:cNvSpPr txBox="1"/>
            <p:nvPr/>
          </p:nvSpPr>
          <p:spPr>
            <a:xfrm>
              <a:off x="-19" y="-100125"/>
              <a:ext cx="2543700" cy="1399800"/>
            </a:xfrm>
            <a:prstGeom prst="rect">
              <a:avLst/>
            </a:prstGeom>
            <a:noFill/>
            <a:ln>
              <a:noFill/>
            </a:ln>
          </p:spPr>
          <p:txBody>
            <a:bodyPr anchorCtr="0" anchor="ctr" bIns="0" lIns="0" spcFirstLastPara="1" rIns="0" wrap="square" tIns="0">
              <a:no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a:t>
              </a:r>
              <a:endParaRPr b="1" sz="1799">
                <a:solidFill>
                  <a:srgbClr val="F8F8F8"/>
                </a:solidFill>
                <a:latin typeface="Poppins"/>
                <a:ea typeface="Poppins"/>
                <a:cs typeface="Poppins"/>
                <a:sym typeface="Poppins"/>
              </a:endParaRPr>
            </a:p>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INDICATORS</a:t>
              </a:r>
              <a:endParaRPr b="1" sz="1799">
                <a:solidFill>
                  <a:srgbClr val="F8F8F8"/>
                </a:solidFill>
                <a:latin typeface="Poppins"/>
                <a:ea typeface="Poppins"/>
                <a:cs typeface="Poppins"/>
                <a:sym typeface="Poppins"/>
              </a:endParaRPr>
            </a:p>
          </p:txBody>
        </p:sp>
      </p:grpSp>
      <p:grpSp>
        <p:nvGrpSpPr>
          <p:cNvPr id="224" name="Google Shape;224;p16"/>
          <p:cNvGrpSpPr/>
          <p:nvPr/>
        </p:nvGrpSpPr>
        <p:grpSpPr>
          <a:xfrm>
            <a:off x="15411254" y="0"/>
            <a:ext cx="2876765" cy="1249338"/>
            <a:chOff x="0" y="0"/>
            <a:chExt cx="747600" cy="324900"/>
          </a:xfrm>
        </p:grpSpPr>
        <p:sp>
          <p:nvSpPr>
            <p:cNvPr id="225" name="Google Shape;225;p16"/>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226" name="Google Shape;226;p16"/>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7" name="Google Shape;227;p16"/>
          <p:cNvGrpSpPr/>
          <p:nvPr/>
        </p:nvGrpSpPr>
        <p:grpSpPr>
          <a:xfrm>
            <a:off x="15768801" y="134484"/>
            <a:ext cx="1975733" cy="1016683"/>
            <a:chOff x="-441323" y="0"/>
            <a:chExt cx="2681505" cy="1380800"/>
          </a:xfrm>
        </p:grpSpPr>
        <p:sp>
          <p:nvSpPr>
            <p:cNvPr id="228" name="Google Shape;228;p16"/>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229" name="Google Shape;229;p16"/>
            <p:cNvSpPr txBox="1"/>
            <p:nvPr/>
          </p:nvSpPr>
          <p:spPr>
            <a:xfrm>
              <a:off x="-441323" y="206867"/>
              <a:ext cx="24516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MODEL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PIPELINE</a:t>
              </a:r>
              <a:endParaRPr b="1" i="0" sz="1799" u="none" cap="none" strike="noStrike">
                <a:solidFill>
                  <a:srgbClr val="F8F8F8"/>
                </a:solidFill>
                <a:latin typeface="Poppins"/>
                <a:ea typeface="Poppins"/>
                <a:cs typeface="Poppins"/>
                <a:sym typeface="Poppins"/>
              </a:endParaRPr>
            </a:p>
          </p:txBody>
        </p:sp>
      </p:grpSp>
      <p:pic>
        <p:nvPicPr>
          <p:cNvPr id="230" name="Google Shape;230;p16" title="icons8-analytics-64.png"/>
          <p:cNvPicPr preferRelativeResize="0"/>
          <p:nvPr/>
        </p:nvPicPr>
        <p:blipFill>
          <a:blip r:embed="rId6">
            <a:alphaModFix/>
          </a:blip>
          <a:stretch>
            <a:fillRect/>
          </a:stretch>
        </p:blipFill>
        <p:spPr>
          <a:xfrm>
            <a:off x="8852575" y="213175"/>
            <a:ext cx="704025" cy="704025"/>
          </a:xfrm>
          <a:prstGeom prst="rect">
            <a:avLst/>
          </a:prstGeom>
          <a:noFill/>
          <a:ln>
            <a:noFill/>
          </a:ln>
        </p:spPr>
      </p:pic>
      <p:pic>
        <p:nvPicPr>
          <p:cNvPr id="231" name="Google Shape;231;p16" title="icons8-analytics-64 (1).png"/>
          <p:cNvPicPr preferRelativeResize="0"/>
          <p:nvPr/>
        </p:nvPicPr>
        <p:blipFill>
          <a:blip r:embed="rId7">
            <a:alphaModFix/>
          </a:blip>
          <a:stretch>
            <a:fillRect/>
          </a:stretch>
        </p:blipFill>
        <p:spPr>
          <a:xfrm>
            <a:off x="14606050" y="76875"/>
            <a:ext cx="883800" cy="883800"/>
          </a:xfrm>
          <a:prstGeom prst="rect">
            <a:avLst/>
          </a:prstGeom>
          <a:noFill/>
          <a:ln>
            <a:noFill/>
          </a:ln>
        </p:spPr>
      </p:pic>
      <p:pic>
        <p:nvPicPr>
          <p:cNvPr id="232" name="Google Shape;232;p16" title="icons8-data-pipeline-32.png"/>
          <p:cNvPicPr preferRelativeResize="0"/>
          <p:nvPr/>
        </p:nvPicPr>
        <p:blipFill>
          <a:blip r:embed="rId8">
            <a:alphaModFix/>
          </a:blip>
          <a:stretch>
            <a:fillRect/>
          </a:stretch>
        </p:blipFill>
        <p:spPr>
          <a:xfrm>
            <a:off x="17335500" y="242963"/>
            <a:ext cx="704025" cy="704025"/>
          </a:xfrm>
          <a:prstGeom prst="rect">
            <a:avLst/>
          </a:prstGeom>
          <a:noFill/>
          <a:ln>
            <a:noFill/>
          </a:ln>
        </p:spPr>
      </p:pic>
      <p:pic>
        <p:nvPicPr>
          <p:cNvPr id="233" name="Google Shape;233;p16" title="icons8-engineering-50.png"/>
          <p:cNvPicPr preferRelativeResize="0"/>
          <p:nvPr/>
        </p:nvPicPr>
        <p:blipFill>
          <a:blip r:embed="rId9">
            <a:alphaModFix/>
          </a:blip>
          <a:stretch>
            <a:fillRect/>
          </a:stretch>
        </p:blipFill>
        <p:spPr>
          <a:xfrm>
            <a:off x="11654499" y="91950"/>
            <a:ext cx="853650" cy="85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p:nvPr/>
        </p:nvSpPr>
        <p:spPr>
          <a:xfrm>
            <a:off x="676100" y="1244525"/>
            <a:ext cx="17058743" cy="8642604"/>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sp>
        <p:nvSpPr>
          <p:cNvPr id="239" name="Google Shape;239;p17"/>
          <p:cNvSpPr/>
          <p:nvPr/>
        </p:nvSpPr>
        <p:spPr>
          <a:xfrm>
            <a:off x="9657802" y="0"/>
            <a:ext cx="2876337" cy="1249148"/>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sp>
        <p:nvSpPr>
          <p:cNvPr id="240" name="Google Shape;240;p17"/>
          <p:cNvSpPr txBox="1"/>
          <p:nvPr/>
        </p:nvSpPr>
        <p:spPr>
          <a:xfrm>
            <a:off x="9291638" y="6410325"/>
            <a:ext cx="9600" cy="277200"/>
          </a:xfrm>
          <a:prstGeom prst="rect">
            <a:avLst/>
          </a:prstGeom>
          <a:noFill/>
          <a:ln>
            <a:noFill/>
          </a:ln>
        </p:spPr>
        <p:txBody>
          <a:bodyPr anchorCtr="0" anchor="t" bIns="0" lIns="0" spcFirstLastPara="1" rIns="0" wrap="square" tIns="0">
            <a:sp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1" name="Google Shape;241;p17"/>
          <p:cNvSpPr txBox="1"/>
          <p:nvPr/>
        </p:nvSpPr>
        <p:spPr>
          <a:xfrm>
            <a:off x="10374045" y="4799936"/>
            <a:ext cx="7833300" cy="385800"/>
          </a:xfrm>
          <a:prstGeom prst="rect">
            <a:avLst/>
          </a:prstGeom>
          <a:noFill/>
          <a:ln>
            <a:noFill/>
          </a:ln>
        </p:spPr>
        <p:txBody>
          <a:bodyPr anchorCtr="0" anchor="t" bIns="0" lIns="0" spcFirstLastPara="1" rIns="0" wrap="square" tIns="0">
            <a:spAutoFit/>
          </a:bodyPr>
          <a:lstStyle/>
          <a:p>
            <a:pPr indent="0" lvl="0" marL="0" marR="0" rtl="0" algn="ctr">
              <a:lnSpc>
                <a:spcPct val="119984"/>
              </a:lnSpc>
              <a:spcBef>
                <a:spcPts val="0"/>
              </a:spcBef>
              <a:spcAft>
                <a:spcPts val="0"/>
              </a:spcAft>
              <a:buNone/>
            </a:pPr>
            <a:r>
              <a:t/>
            </a:r>
            <a:endParaRPr b="0" i="0" sz="2507" u="none" cap="none" strike="noStrike">
              <a:solidFill>
                <a:srgbClr val="000000"/>
              </a:solidFill>
              <a:latin typeface="Livvic"/>
              <a:ea typeface="Livvic"/>
              <a:cs typeface="Livvic"/>
              <a:sym typeface="Livvic"/>
            </a:endParaRPr>
          </a:p>
        </p:txBody>
      </p:sp>
      <p:cxnSp>
        <p:nvCxnSpPr>
          <p:cNvPr id="242" name="Google Shape;242;p17"/>
          <p:cNvCxnSpPr/>
          <p:nvPr/>
        </p:nvCxnSpPr>
        <p:spPr>
          <a:xfrm>
            <a:off x="8735800" y="2095725"/>
            <a:ext cx="0" cy="7531800"/>
          </a:xfrm>
          <a:prstGeom prst="straightConnector1">
            <a:avLst/>
          </a:prstGeom>
          <a:noFill/>
          <a:ln cap="flat" cmpd="sng" w="76200">
            <a:solidFill>
              <a:srgbClr val="073763"/>
            </a:solidFill>
            <a:prstDash val="solid"/>
            <a:round/>
            <a:headEnd len="med" w="med" type="none"/>
            <a:tailEnd len="med" w="med" type="none"/>
          </a:ln>
        </p:spPr>
      </p:cxnSp>
      <p:sp>
        <p:nvSpPr>
          <p:cNvPr id="243" name="Google Shape;243;p17"/>
          <p:cNvSpPr txBox="1"/>
          <p:nvPr/>
        </p:nvSpPr>
        <p:spPr>
          <a:xfrm>
            <a:off x="2352875" y="2662050"/>
            <a:ext cx="503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Raleway"/>
                <a:ea typeface="Raleway"/>
                <a:cs typeface="Raleway"/>
                <a:sym typeface="Raleway"/>
              </a:rPr>
              <a:t>Sale Price :</a:t>
            </a:r>
            <a:endParaRPr b="1" sz="2800">
              <a:solidFill>
                <a:schemeClr val="dk1"/>
              </a:solidFill>
              <a:latin typeface="Raleway"/>
              <a:ea typeface="Raleway"/>
              <a:cs typeface="Raleway"/>
              <a:sym typeface="Raleway"/>
            </a:endParaRPr>
          </a:p>
        </p:txBody>
      </p:sp>
      <p:sp>
        <p:nvSpPr>
          <p:cNvPr id="244" name="Google Shape;244;p17"/>
          <p:cNvSpPr txBox="1"/>
          <p:nvPr/>
        </p:nvSpPr>
        <p:spPr>
          <a:xfrm>
            <a:off x="1534525" y="3198650"/>
            <a:ext cx="62394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Proxima Nova"/>
              <a:ea typeface="Proxima Nova"/>
              <a:cs typeface="Proxima Nova"/>
              <a:sym typeface="Proxima Nova"/>
            </a:endParaRPr>
          </a:p>
        </p:txBody>
      </p:sp>
      <p:sp>
        <p:nvSpPr>
          <p:cNvPr id="245" name="Google Shape;245;p17"/>
          <p:cNvSpPr txBox="1"/>
          <p:nvPr/>
        </p:nvSpPr>
        <p:spPr>
          <a:xfrm>
            <a:off x="863200" y="3238125"/>
            <a:ext cx="6910800" cy="11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46" name="Google Shape;246;p17"/>
          <p:cNvSpPr txBox="1"/>
          <p:nvPr/>
        </p:nvSpPr>
        <p:spPr>
          <a:xfrm>
            <a:off x="2403300" y="3355275"/>
            <a:ext cx="5607600" cy="106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US" sz="1700">
                <a:solidFill>
                  <a:schemeClr val="dk1"/>
                </a:solidFill>
                <a:latin typeface="Proxima Nova"/>
                <a:ea typeface="Proxima Nova"/>
                <a:cs typeface="Proxima Nova"/>
                <a:sym typeface="Proxima Nova"/>
              </a:rPr>
              <a:t>The sale price represents the Gross Merchandise Value per unit, which is the actual selling price of a product after applying discounts or promotional adjustments</a:t>
            </a:r>
            <a:r>
              <a:rPr lang="en-US" sz="1800">
                <a:solidFill>
                  <a:schemeClr val="dk1"/>
                </a:solidFill>
                <a:latin typeface="Proxima Nova"/>
                <a:ea typeface="Proxima Nova"/>
                <a:cs typeface="Proxima Nova"/>
                <a:sym typeface="Proxima Nova"/>
              </a:rPr>
              <a:t>.</a:t>
            </a:r>
            <a:endParaRPr sz="1800">
              <a:solidFill>
                <a:schemeClr val="dk1"/>
              </a:solidFill>
              <a:latin typeface="Proxima Nova"/>
              <a:ea typeface="Proxima Nova"/>
              <a:cs typeface="Proxima Nova"/>
              <a:sym typeface="Proxima Nova"/>
            </a:endParaRPr>
          </a:p>
        </p:txBody>
      </p:sp>
      <p:pic>
        <p:nvPicPr>
          <p:cNvPr id="247" name="Google Shape;247;p17"/>
          <p:cNvPicPr preferRelativeResize="0"/>
          <p:nvPr/>
        </p:nvPicPr>
        <p:blipFill>
          <a:blip r:embed="rId3">
            <a:alphaModFix/>
          </a:blip>
          <a:stretch>
            <a:fillRect/>
          </a:stretch>
        </p:blipFill>
        <p:spPr>
          <a:xfrm>
            <a:off x="939400" y="3061125"/>
            <a:ext cx="1295150" cy="1233525"/>
          </a:xfrm>
          <a:prstGeom prst="rect">
            <a:avLst/>
          </a:prstGeom>
          <a:noFill/>
          <a:ln>
            <a:noFill/>
          </a:ln>
        </p:spPr>
      </p:pic>
      <p:sp>
        <p:nvSpPr>
          <p:cNvPr id="248" name="Google Shape;248;p17"/>
          <p:cNvSpPr txBox="1"/>
          <p:nvPr/>
        </p:nvSpPr>
        <p:spPr>
          <a:xfrm>
            <a:off x="2047900" y="4778225"/>
            <a:ext cx="18942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49" name="Google Shape;249;p17"/>
          <p:cNvPicPr preferRelativeResize="0"/>
          <p:nvPr/>
        </p:nvPicPr>
        <p:blipFill>
          <a:blip r:embed="rId4">
            <a:alphaModFix/>
          </a:blip>
          <a:stretch>
            <a:fillRect/>
          </a:stretch>
        </p:blipFill>
        <p:spPr>
          <a:xfrm>
            <a:off x="901175" y="5472175"/>
            <a:ext cx="1219200" cy="1219200"/>
          </a:xfrm>
          <a:prstGeom prst="rect">
            <a:avLst/>
          </a:prstGeom>
          <a:noFill/>
          <a:ln>
            <a:noFill/>
          </a:ln>
        </p:spPr>
      </p:pic>
      <p:sp>
        <p:nvSpPr>
          <p:cNvPr id="250" name="Google Shape;250;p17"/>
          <p:cNvSpPr txBox="1"/>
          <p:nvPr/>
        </p:nvSpPr>
        <p:spPr>
          <a:xfrm>
            <a:off x="2403300" y="5133625"/>
            <a:ext cx="444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Raleway"/>
                <a:ea typeface="Raleway"/>
                <a:cs typeface="Raleway"/>
                <a:sym typeface="Raleway"/>
              </a:rPr>
              <a:t>Discount Percentage :</a:t>
            </a:r>
            <a:endParaRPr b="1" sz="2800">
              <a:solidFill>
                <a:schemeClr val="dk1"/>
              </a:solidFill>
              <a:latin typeface="Raleway"/>
              <a:ea typeface="Raleway"/>
              <a:cs typeface="Raleway"/>
              <a:sym typeface="Raleway"/>
            </a:endParaRPr>
          </a:p>
        </p:txBody>
      </p:sp>
      <p:sp>
        <p:nvSpPr>
          <p:cNvPr id="251" name="Google Shape;251;p17"/>
          <p:cNvSpPr txBox="1"/>
          <p:nvPr/>
        </p:nvSpPr>
        <p:spPr>
          <a:xfrm>
            <a:off x="2521775" y="5800650"/>
            <a:ext cx="5252100" cy="747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US" sz="1700">
                <a:solidFill>
                  <a:schemeClr val="dk1"/>
                </a:solidFill>
                <a:latin typeface="Proxima Nova"/>
                <a:ea typeface="Proxima Nova"/>
                <a:cs typeface="Proxima Nova"/>
                <a:sym typeface="Proxima Nova"/>
              </a:rPr>
              <a:t>In marketing, the discount percentage refers to the reduction in price offered on a product or service.</a:t>
            </a:r>
            <a:endParaRPr sz="1700">
              <a:solidFill>
                <a:schemeClr val="dk1"/>
              </a:solidFill>
              <a:latin typeface="Proxima Nova"/>
              <a:ea typeface="Proxima Nova"/>
              <a:cs typeface="Proxima Nova"/>
              <a:sym typeface="Proxima Nova"/>
            </a:endParaRPr>
          </a:p>
        </p:txBody>
      </p:sp>
      <p:pic>
        <p:nvPicPr>
          <p:cNvPr id="252" name="Google Shape;252;p17"/>
          <p:cNvPicPr preferRelativeResize="0"/>
          <p:nvPr/>
        </p:nvPicPr>
        <p:blipFill>
          <a:blip r:embed="rId5">
            <a:alphaModFix/>
          </a:blip>
          <a:stretch>
            <a:fillRect/>
          </a:stretch>
        </p:blipFill>
        <p:spPr>
          <a:xfrm>
            <a:off x="977375" y="7716500"/>
            <a:ext cx="1219200" cy="1219200"/>
          </a:xfrm>
          <a:prstGeom prst="rect">
            <a:avLst/>
          </a:prstGeom>
          <a:noFill/>
          <a:ln>
            <a:noFill/>
          </a:ln>
        </p:spPr>
      </p:pic>
      <p:sp>
        <p:nvSpPr>
          <p:cNvPr id="253" name="Google Shape;253;p17"/>
          <p:cNvSpPr txBox="1"/>
          <p:nvPr/>
        </p:nvSpPr>
        <p:spPr>
          <a:xfrm>
            <a:off x="2445575" y="7443900"/>
            <a:ext cx="417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Raleway"/>
                <a:ea typeface="Raleway"/>
                <a:cs typeface="Raleway"/>
                <a:sym typeface="Raleway"/>
              </a:rPr>
              <a:t>Product Type :</a:t>
            </a:r>
            <a:endParaRPr b="1" sz="2800">
              <a:solidFill>
                <a:schemeClr val="dk1"/>
              </a:solidFill>
              <a:latin typeface="Raleway"/>
              <a:ea typeface="Raleway"/>
              <a:cs typeface="Raleway"/>
              <a:sym typeface="Raleway"/>
            </a:endParaRPr>
          </a:p>
        </p:txBody>
      </p:sp>
      <p:sp>
        <p:nvSpPr>
          <p:cNvPr id="254" name="Google Shape;254;p17"/>
          <p:cNvSpPr txBox="1"/>
          <p:nvPr/>
        </p:nvSpPr>
        <p:spPr>
          <a:xfrm>
            <a:off x="2520275" y="8087750"/>
            <a:ext cx="51027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US" sz="1700">
                <a:solidFill>
                  <a:schemeClr val="dk1"/>
                </a:solidFill>
                <a:latin typeface="Proxima Nova"/>
                <a:ea typeface="Proxima Nova"/>
                <a:cs typeface="Proxima Nova"/>
                <a:sym typeface="Proxima Nova"/>
              </a:rPr>
              <a:t>The Product Type feature categorizes products into two segments based on their Gross Merchandise Value: Luxury and Mass Market</a:t>
            </a:r>
            <a:endParaRPr sz="1700">
              <a:solidFill>
                <a:schemeClr val="dk1"/>
              </a:solidFill>
              <a:latin typeface="Proxima Nova"/>
              <a:ea typeface="Proxima Nova"/>
              <a:cs typeface="Proxima Nova"/>
              <a:sym typeface="Proxima Nova"/>
            </a:endParaRPr>
          </a:p>
        </p:txBody>
      </p:sp>
      <p:pic>
        <p:nvPicPr>
          <p:cNvPr id="255" name="Google Shape;255;p17"/>
          <p:cNvPicPr preferRelativeResize="0"/>
          <p:nvPr/>
        </p:nvPicPr>
        <p:blipFill>
          <a:blip r:embed="rId6">
            <a:alphaModFix/>
          </a:blip>
          <a:stretch>
            <a:fillRect/>
          </a:stretch>
        </p:blipFill>
        <p:spPr>
          <a:xfrm>
            <a:off x="9233575" y="4454775"/>
            <a:ext cx="1219200" cy="1219200"/>
          </a:xfrm>
          <a:prstGeom prst="rect">
            <a:avLst/>
          </a:prstGeom>
          <a:noFill/>
          <a:ln>
            <a:noFill/>
          </a:ln>
        </p:spPr>
      </p:pic>
      <p:sp>
        <p:nvSpPr>
          <p:cNvPr id="256" name="Google Shape;256;p17"/>
          <p:cNvSpPr txBox="1"/>
          <p:nvPr/>
        </p:nvSpPr>
        <p:spPr>
          <a:xfrm>
            <a:off x="10786475" y="4209275"/>
            <a:ext cx="37119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latin typeface="Raleway"/>
                <a:ea typeface="Raleway"/>
                <a:cs typeface="Raleway"/>
                <a:sym typeface="Raleway"/>
              </a:rPr>
              <a:t>Payday Week :</a:t>
            </a:r>
            <a:endParaRPr b="1" sz="2800">
              <a:solidFill>
                <a:schemeClr val="dk1"/>
              </a:solidFill>
              <a:latin typeface="Raleway"/>
              <a:ea typeface="Raleway"/>
              <a:cs typeface="Raleway"/>
              <a:sym typeface="Raleway"/>
            </a:endParaRPr>
          </a:p>
        </p:txBody>
      </p:sp>
      <p:sp>
        <p:nvSpPr>
          <p:cNvPr id="257" name="Google Shape;257;p17"/>
          <p:cNvSpPr txBox="1"/>
          <p:nvPr/>
        </p:nvSpPr>
        <p:spPr>
          <a:xfrm>
            <a:off x="10806225" y="4895075"/>
            <a:ext cx="6239400" cy="1233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Clr>
                <a:schemeClr val="dk1"/>
              </a:buClr>
              <a:buSzPts val="1100"/>
              <a:buFont typeface="Arial"/>
              <a:buNone/>
            </a:pPr>
            <a:r>
              <a:rPr lang="en-US" sz="1700">
                <a:solidFill>
                  <a:schemeClr val="dk1"/>
                </a:solidFill>
                <a:latin typeface="Proxima Nova"/>
                <a:ea typeface="Proxima Nova"/>
                <a:cs typeface="Proxima Nova"/>
                <a:sym typeface="Proxima Nova"/>
              </a:rPr>
              <a:t>The Payday Week feature identifies whether an order was placed in a week, including a typical payday.Paydays were assumed to be on the 1st and 15th of each month.</a:t>
            </a:r>
            <a:endParaRPr sz="1700">
              <a:solidFill>
                <a:schemeClr val="dk1"/>
              </a:solidFill>
              <a:latin typeface="Proxima Nova"/>
              <a:ea typeface="Proxima Nova"/>
              <a:cs typeface="Proxima Nova"/>
              <a:sym typeface="Proxima Nova"/>
            </a:endParaRPr>
          </a:p>
        </p:txBody>
      </p:sp>
      <p:pic>
        <p:nvPicPr>
          <p:cNvPr id="258" name="Google Shape;258;p17"/>
          <p:cNvPicPr preferRelativeResize="0"/>
          <p:nvPr/>
        </p:nvPicPr>
        <p:blipFill>
          <a:blip r:embed="rId7">
            <a:alphaModFix/>
          </a:blip>
          <a:stretch>
            <a:fillRect/>
          </a:stretch>
        </p:blipFill>
        <p:spPr>
          <a:xfrm>
            <a:off x="9219325" y="6898200"/>
            <a:ext cx="1219200" cy="1219200"/>
          </a:xfrm>
          <a:prstGeom prst="rect">
            <a:avLst/>
          </a:prstGeom>
          <a:noFill/>
          <a:ln>
            <a:noFill/>
          </a:ln>
        </p:spPr>
      </p:pic>
      <p:sp>
        <p:nvSpPr>
          <p:cNvPr id="259" name="Google Shape;259;p17"/>
          <p:cNvSpPr txBox="1"/>
          <p:nvPr/>
        </p:nvSpPr>
        <p:spPr>
          <a:xfrm>
            <a:off x="10885225" y="6537425"/>
            <a:ext cx="379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Raleway"/>
                <a:ea typeface="Raleway"/>
                <a:cs typeface="Raleway"/>
                <a:sym typeface="Raleway"/>
              </a:rPr>
              <a:t>Orders Delay :</a:t>
            </a:r>
            <a:endParaRPr b="1" sz="2800">
              <a:solidFill>
                <a:schemeClr val="dk1"/>
              </a:solidFill>
              <a:latin typeface="Raleway"/>
              <a:ea typeface="Raleway"/>
              <a:cs typeface="Raleway"/>
              <a:sym typeface="Raleway"/>
            </a:endParaRPr>
          </a:p>
        </p:txBody>
      </p:sp>
      <p:sp>
        <p:nvSpPr>
          <p:cNvPr id="260" name="Google Shape;260;p17"/>
          <p:cNvSpPr txBox="1"/>
          <p:nvPr/>
        </p:nvSpPr>
        <p:spPr>
          <a:xfrm>
            <a:off x="10885225" y="7145600"/>
            <a:ext cx="6239400" cy="1048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US" sz="1700">
                <a:solidFill>
                  <a:schemeClr val="dk1"/>
                </a:solidFill>
                <a:latin typeface="Proxima Nova"/>
                <a:ea typeface="Proxima Nova"/>
                <a:cs typeface="Proxima Nova"/>
                <a:sym typeface="Proxima Nova"/>
              </a:rPr>
              <a:t>The Order Delays feature represents the difference in time taken for an order to be delivered and the expected time of delivery</a:t>
            </a:r>
            <a:endParaRPr sz="1700">
              <a:solidFill>
                <a:schemeClr val="dk1"/>
              </a:solidFill>
              <a:latin typeface="Proxima Nova"/>
              <a:ea typeface="Proxima Nova"/>
              <a:cs typeface="Proxima Nova"/>
              <a:sym typeface="Proxima Nova"/>
            </a:endParaRPr>
          </a:p>
        </p:txBody>
      </p:sp>
      <p:sp>
        <p:nvSpPr>
          <p:cNvPr id="261" name="Google Shape;261;p17"/>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FEATURE ENGINEERING</a:t>
            </a:r>
            <a:endParaRPr b="1" sz="3200">
              <a:solidFill>
                <a:schemeClr val="dk1"/>
              </a:solidFill>
              <a:latin typeface="Raleway"/>
              <a:ea typeface="Raleway"/>
              <a:cs typeface="Raleway"/>
              <a:sym typeface="Raleway"/>
            </a:endParaRPr>
          </a:p>
        </p:txBody>
      </p:sp>
      <p:grpSp>
        <p:nvGrpSpPr>
          <p:cNvPr id="262" name="Google Shape;262;p17"/>
          <p:cNvGrpSpPr/>
          <p:nvPr/>
        </p:nvGrpSpPr>
        <p:grpSpPr>
          <a:xfrm>
            <a:off x="0" y="1058500"/>
            <a:ext cx="5669649" cy="200124"/>
            <a:chOff x="0" y="0"/>
            <a:chExt cx="747600" cy="54000"/>
          </a:xfrm>
        </p:grpSpPr>
        <p:sp>
          <p:nvSpPr>
            <p:cNvPr id="263" name="Google Shape;263;p17"/>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264" name="Google Shape;264;p17"/>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5" name="Google Shape;265;p17"/>
          <p:cNvGrpSpPr/>
          <p:nvPr/>
        </p:nvGrpSpPr>
        <p:grpSpPr>
          <a:xfrm>
            <a:off x="6781075" y="0"/>
            <a:ext cx="2876765" cy="1249338"/>
            <a:chOff x="0" y="0"/>
            <a:chExt cx="747600" cy="324900"/>
          </a:xfrm>
        </p:grpSpPr>
        <p:sp>
          <p:nvSpPr>
            <p:cNvPr id="266" name="Google Shape;266;p17"/>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a:noFill/>
            </a:ln>
          </p:spPr>
        </p:sp>
        <p:sp>
          <p:nvSpPr>
            <p:cNvPr id="267" name="Google Shape;267;p17"/>
            <p:cNvSpPr txBox="1"/>
            <p:nvPr/>
          </p:nvSpPr>
          <p:spPr>
            <a:xfrm>
              <a:off x="0" y="0"/>
              <a:ext cx="747600" cy="324900"/>
            </a:xfrm>
            <a:prstGeom prst="rect">
              <a:avLst/>
            </a:prstGeom>
            <a:solidFill>
              <a:srgbClr val="6FA8DC"/>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8" name="Google Shape;268;p17"/>
          <p:cNvGrpSpPr/>
          <p:nvPr/>
        </p:nvGrpSpPr>
        <p:grpSpPr>
          <a:xfrm>
            <a:off x="6781067" y="1067876"/>
            <a:ext cx="2876765" cy="181559"/>
            <a:chOff x="0" y="0"/>
            <a:chExt cx="747600" cy="54000"/>
          </a:xfrm>
        </p:grpSpPr>
        <p:sp>
          <p:nvSpPr>
            <p:cNvPr id="269" name="Google Shape;269;p17"/>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6FA8DC"/>
            </a:solidFill>
            <a:ln>
              <a:noFill/>
            </a:ln>
          </p:spPr>
        </p:sp>
        <p:sp>
          <p:nvSpPr>
            <p:cNvPr id="270" name="Google Shape;270;p17"/>
            <p:cNvSpPr txBox="1"/>
            <p:nvPr/>
          </p:nvSpPr>
          <p:spPr>
            <a:xfrm>
              <a:off x="0" y="0"/>
              <a:ext cx="747600" cy="54000"/>
            </a:xfrm>
            <a:prstGeom prst="rect">
              <a:avLst/>
            </a:prstGeom>
            <a:solidFill>
              <a:srgbClr val="6FA8DC"/>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1" name="Google Shape;271;p17"/>
          <p:cNvGrpSpPr/>
          <p:nvPr/>
        </p:nvGrpSpPr>
        <p:grpSpPr>
          <a:xfrm>
            <a:off x="6822863" y="116285"/>
            <a:ext cx="1928514" cy="1016683"/>
            <a:chOff x="-12105" y="0"/>
            <a:chExt cx="2617419" cy="1380800"/>
          </a:xfrm>
        </p:grpSpPr>
        <p:sp>
          <p:nvSpPr>
            <p:cNvPr id="272" name="Google Shape;272;p17"/>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273" name="Google Shape;273;p17"/>
            <p:cNvSpPr txBox="1"/>
            <p:nvPr/>
          </p:nvSpPr>
          <p:spPr>
            <a:xfrm>
              <a:off x="-12105" y="190681"/>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EXPLORATORY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DATA ANALYSIS</a:t>
              </a:r>
              <a:endParaRPr/>
            </a:p>
          </p:txBody>
        </p:sp>
      </p:grpSp>
      <p:sp>
        <p:nvSpPr>
          <p:cNvPr id="274" name="Google Shape;274;p17"/>
          <p:cNvSpPr txBox="1"/>
          <p:nvPr/>
        </p:nvSpPr>
        <p:spPr>
          <a:xfrm>
            <a:off x="9684463" y="138352"/>
            <a:ext cx="2231455" cy="853657"/>
          </a:xfrm>
          <a:prstGeom prst="rect">
            <a:avLst/>
          </a:prstGeom>
          <a:solidFill>
            <a:srgbClr val="0B5394"/>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FEATURE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ENGINEERING</a:t>
            </a:r>
            <a:endParaRPr b="1" i="0" sz="1800" u="none" cap="none" strike="noStrike">
              <a:solidFill>
                <a:schemeClr val="lt1"/>
              </a:solidFill>
              <a:latin typeface="Poppins"/>
              <a:ea typeface="Poppins"/>
              <a:cs typeface="Poppins"/>
              <a:sym typeface="Poppins"/>
            </a:endParaRPr>
          </a:p>
        </p:txBody>
      </p:sp>
      <p:grpSp>
        <p:nvGrpSpPr>
          <p:cNvPr id="275" name="Google Shape;275;p17"/>
          <p:cNvGrpSpPr/>
          <p:nvPr/>
        </p:nvGrpSpPr>
        <p:grpSpPr>
          <a:xfrm>
            <a:off x="12534527" y="0"/>
            <a:ext cx="2876765" cy="1249338"/>
            <a:chOff x="0" y="0"/>
            <a:chExt cx="747600" cy="324900"/>
          </a:xfrm>
        </p:grpSpPr>
        <p:sp>
          <p:nvSpPr>
            <p:cNvPr id="276" name="Google Shape;276;p17"/>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277" name="Google Shape;277;p17"/>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8" name="Google Shape;278;p17"/>
          <p:cNvGrpSpPr/>
          <p:nvPr/>
        </p:nvGrpSpPr>
        <p:grpSpPr>
          <a:xfrm>
            <a:off x="12772538" y="60763"/>
            <a:ext cx="1874198" cy="1176080"/>
            <a:chOff x="-19" y="-100125"/>
            <a:chExt cx="2543700" cy="1597283"/>
          </a:xfrm>
        </p:grpSpPr>
        <p:sp>
          <p:nvSpPr>
            <p:cNvPr id="279" name="Google Shape;279;p17"/>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280" name="Google Shape;280;p17"/>
            <p:cNvSpPr txBox="1"/>
            <p:nvPr/>
          </p:nvSpPr>
          <p:spPr>
            <a:xfrm>
              <a:off x="-19" y="-100125"/>
              <a:ext cx="2543700" cy="1399800"/>
            </a:xfrm>
            <a:prstGeom prst="rect">
              <a:avLst/>
            </a:prstGeom>
            <a:noFill/>
            <a:ln>
              <a:noFill/>
            </a:ln>
          </p:spPr>
          <p:txBody>
            <a:bodyPr anchorCtr="0" anchor="ctr" bIns="0" lIns="0" spcFirstLastPara="1" rIns="0" wrap="square" tIns="0">
              <a:no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a:t>
              </a:r>
              <a:endParaRPr b="1" sz="1799">
                <a:solidFill>
                  <a:srgbClr val="F8F8F8"/>
                </a:solidFill>
                <a:latin typeface="Poppins"/>
                <a:ea typeface="Poppins"/>
                <a:cs typeface="Poppins"/>
                <a:sym typeface="Poppins"/>
              </a:endParaRPr>
            </a:p>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INDICATORS</a:t>
              </a:r>
              <a:endParaRPr b="1" sz="1799">
                <a:solidFill>
                  <a:srgbClr val="F8F8F8"/>
                </a:solidFill>
                <a:latin typeface="Poppins"/>
                <a:ea typeface="Poppins"/>
                <a:cs typeface="Poppins"/>
                <a:sym typeface="Poppins"/>
              </a:endParaRPr>
            </a:p>
          </p:txBody>
        </p:sp>
      </p:grpSp>
      <p:grpSp>
        <p:nvGrpSpPr>
          <p:cNvPr id="281" name="Google Shape;281;p17"/>
          <p:cNvGrpSpPr/>
          <p:nvPr/>
        </p:nvGrpSpPr>
        <p:grpSpPr>
          <a:xfrm>
            <a:off x="15411254" y="0"/>
            <a:ext cx="2876765" cy="1249338"/>
            <a:chOff x="0" y="0"/>
            <a:chExt cx="747600" cy="324900"/>
          </a:xfrm>
        </p:grpSpPr>
        <p:sp>
          <p:nvSpPr>
            <p:cNvPr id="282" name="Google Shape;282;p17"/>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283" name="Google Shape;283;p17"/>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4" name="Google Shape;284;p17"/>
          <p:cNvGrpSpPr/>
          <p:nvPr/>
        </p:nvGrpSpPr>
        <p:grpSpPr>
          <a:xfrm>
            <a:off x="15768801" y="134484"/>
            <a:ext cx="1975733" cy="1016683"/>
            <a:chOff x="-441323" y="0"/>
            <a:chExt cx="2681505" cy="1380800"/>
          </a:xfrm>
        </p:grpSpPr>
        <p:sp>
          <p:nvSpPr>
            <p:cNvPr id="285" name="Google Shape;285;p17"/>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286" name="Google Shape;286;p17"/>
            <p:cNvSpPr txBox="1"/>
            <p:nvPr/>
          </p:nvSpPr>
          <p:spPr>
            <a:xfrm>
              <a:off x="-441323" y="206867"/>
              <a:ext cx="24516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MODEL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PIPELINE</a:t>
              </a:r>
              <a:endParaRPr b="1" i="0" sz="1799" u="none" cap="none" strike="noStrike">
                <a:solidFill>
                  <a:srgbClr val="F8F8F8"/>
                </a:solidFill>
                <a:latin typeface="Poppins"/>
                <a:ea typeface="Poppins"/>
                <a:cs typeface="Poppins"/>
                <a:sym typeface="Poppins"/>
              </a:endParaRPr>
            </a:p>
          </p:txBody>
        </p:sp>
      </p:grpSp>
      <p:pic>
        <p:nvPicPr>
          <p:cNvPr id="287" name="Google Shape;287;p17" title="icons8-analytics-64.png"/>
          <p:cNvPicPr preferRelativeResize="0"/>
          <p:nvPr/>
        </p:nvPicPr>
        <p:blipFill>
          <a:blip r:embed="rId8">
            <a:alphaModFix/>
          </a:blip>
          <a:stretch>
            <a:fillRect/>
          </a:stretch>
        </p:blipFill>
        <p:spPr>
          <a:xfrm>
            <a:off x="8852575" y="213175"/>
            <a:ext cx="704025" cy="704025"/>
          </a:xfrm>
          <a:prstGeom prst="rect">
            <a:avLst/>
          </a:prstGeom>
          <a:noFill/>
          <a:ln>
            <a:noFill/>
          </a:ln>
        </p:spPr>
      </p:pic>
      <p:pic>
        <p:nvPicPr>
          <p:cNvPr id="288" name="Google Shape;288;p17" title="icons8-analytics-64 (1).png"/>
          <p:cNvPicPr preferRelativeResize="0"/>
          <p:nvPr/>
        </p:nvPicPr>
        <p:blipFill>
          <a:blip r:embed="rId9">
            <a:alphaModFix/>
          </a:blip>
          <a:stretch>
            <a:fillRect/>
          </a:stretch>
        </p:blipFill>
        <p:spPr>
          <a:xfrm>
            <a:off x="14606050" y="76875"/>
            <a:ext cx="883800" cy="883800"/>
          </a:xfrm>
          <a:prstGeom prst="rect">
            <a:avLst/>
          </a:prstGeom>
          <a:noFill/>
          <a:ln>
            <a:noFill/>
          </a:ln>
        </p:spPr>
      </p:pic>
      <p:pic>
        <p:nvPicPr>
          <p:cNvPr id="289" name="Google Shape;289;p17" title="icons8-data-pipeline-32.png"/>
          <p:cNvPicPr preferRelativeResize="0"/>
          <p:nvPr/>
        </p:nvPicPr>
        <p:blipFill>
          <a:blip r:embed="rId10">
            <a:alphaModFix/>
          </a:blip>
          <a:stretch>
            <a:fillRect/>
          </a:stretch>
        </p:blipFill>
        <p:spPr>
          <a:xfrm>
            <a:off x="17335500" y="242963"/>
            <a:ext cx="704025" cy="704025"/>
          </a:xfrm>
          <a:prstGeom prst="rect">
            <a:avLst/>
          </a:prstGeom>
          <a:noFill/>
          <a:ln>
            <a:noFill/>
          </a:ln>
        </p:spPr>
      </p:pic>
      <p:pic>
        <p:nvPicPr>
          <p:cNvPr id="290" name="Google Shape;290;p17" title="icons8-engineering-50.png"/>
          <p:cNvPicPr preferRelativeResize="0"/>
          <p:nvPr/>
        </p:nvPicPr>
        <p:blipFill>
          <a:blip r:embed="rId11">
            <a:alphaModFix/>
          </a:blip>
          <a:stretch>
            <a:fillRect/>
          </a:stretch>
        </p:blipFill>
        <p:spPr>
          <a:xfrm>
            <a:off x="11654499" y="91950"/>
            <a:ext cx="853650" cy="853650"/>
          </a:xfrm>
          <a:prstGeom prst="rect">
            <a:avLst/>
          </a:prstGeom>
          <a:noFill/>
          <a:ln>
            <a:noFill/>
          </a:ln>
        </p:spPr>
      </p:pic>
      <p:grpSp>
        <p:nvGrpSpPr>
          <p:cNvPr id="291" name="Google Shape;291;p17"/>
          <p:cNvGrpSpPr/>
          <p:nvPr/>
        </p:nvGrpSpPr>
        <p:grpSpPr>
          <a:xfrm>
            <a:off x="9657592" y="1067876"/>
            <a:ext cx="2876765" cy="181559"/>
            <a:chOff x="0" y="0"/>
            <a:chExt cx="747600" cy="54000"/>
          </a:xfrm>
        </p:grpSpPr>
        <p:sp>
          <p:nvSpPr>
            <p:cNvPr id="292" name="Google Shape;292;p17"/>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a:noFill/>
            </a:ln>
          </p:spPr>
        </p:sp>
        <p:sp>
          <p:nvSpPr>
            <p:cNvPr id="293" name="Google Shape;293;p17"/>
            <p:cNvSpPr txBox="1"/>
            <p:nvPr/>
          </p:nvSpPr>
          <p:spPr>
            <a:xfrm>
              <a:off x="0" y="0"/>
              <a:ext cx="747600" cy="54000"/>
            </a:xfrm>
            <a:prstGeom prst="rect">
              <a:avLst/>
            </a:prstGeom>
            <a:solidFill>
              <a:srgbClr val="073763"/>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p:nvPr/>
        </p:nvSpPr>
        <p:spPr>
          <a:xfrm>
            <a:off x="752300" y="1244525"/>
            <a:ext cx="17058743" cy="8642604"/>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sp>
        <p:nvSpPr>
          <p:cNvPr id="299" name="Google Shape;299;p18"/>
          <p:cNvSpPr txBox="1"/>
          <p:nvPr/>
        </p:nvSpPr>
        <p:spPr>
          <a:xfrm>
            <a:off x="9139238" y="4962525"/>
            <a:ext cx="9525" cy="361950"/>
          </a:xfrm>
          <a:prstGeom prst="rect">
            <a:avLst/>
          </a:prstGeom>
          <a:noFill/>
          <a:ln>
            <a:noFill/>
          </a:ln>
        </p:spPr>
        <p:txBody>
          <a:bodyPr anchorCtr="0" anchor="t" bIns="0" lIns="0" spcFirstLastPara="1" rIns="0" wrap="square" tIns="0">
            <a:sp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0" name="Google Shape;300;p18"/>
          <p:cNvSpPr txBox="1"/>
          <p:nvPr/>
        </p:nvSpPr>
        <p:spPr>
          <a:xfrm>
            <a:off x="108642" y="3933800"/>
            <a:ext cx="3274500" cy="431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174B67"/>
                </a:solidFill>
                <a:latin typeface="Raleway"/>
                <a:ea typeface="Raleway"/>
                <a:cs typeface="Raleway"/>
                <a:sym typeface="Raleway"/>
              </a:rPr>
              <a:t>Why HMM?</a:t>
            </a:r>
            <a:endParaRPr sz="2800">
              <a:latin typeface="Raleway"/>
              <a:ea typeface="Raleway"/>
              <a:cs typeface="Raleway"/>
              <a:sym typeface="Raleway"/>
            </a:endParaRPr>
          </a:p>
        </p:txBody>
      </p:sp>
      <p:sp>
        <p:nvSpPr>
          <p:cNvPr id="301" name="Google Shape;301;p18"/>
          <p:cNvSpPr txBox="1"/>
          <p:nvPr/>
        </p:nvSpPr>
        <p:spPr>
          <a:xfrm>
            <a:off x="7177725" y="8236975"/>
            <a:ext cx="10134300" cy="1017300"/>
          </a:xfrm>
          <a:prstGeom prst="rect">
            <a:avLst/>
          </a:prstGeom>
          <a:noFill/>
          <a:ln>
            <a:noFill/>
          </a:ln>
        </p:spPr>
        <p:txBody>
          <a:bodyPr anchorCtr="0" anchor="t" bIns="0" lIns="0" spcFirstLastPara="1" rIns="0" wrap="square" tIns="0">
            <a:spAutoFit/>
          </a:bodyPr>
          <a:lstStyle/>
          <a:p>
            <a:pPr indent="0" lvl="0" marL="457200" rtl="0" algn="l">
              <a:lnSpc>
                <a:spcPct val="115000"/>
              </a:lnSpc>
              <a:spcBef>
                <a:spcPts val="600"/>
              </a:spcBef>
              <a:spcAft>
                <a:spcPts val="0"/>
              </a:spcAft>
              <a:buNone/>
            </a:pPr>
            <a:r>
              <a:rPr lang="en-US" sz="1700">
                <a:solidFill>
                  <a:schemeClr val="dk1"/>
                </a:solidFill>
                <a:latin typeface="Proxima Nova"/>
                <a:ea typeface="Proxima Nova"/>
                <a:cs typeface="Proxima Nova"/>
                <a:sym typeface="Proxima Nova"/>
              </a:rPr>
              <a:t>Spikes in daily sales observed near </a:t>
            </a:r>
            <a:r>
              <a:rPr lang="en-US" sz="1700">
                <a:solidFill>
                  <a:schemeClr val="dk1"/>
                </a:solidFill>
                <a:latin typeface="Proxima Nova Semibold"/>
                <a:ea typeface="Proxima Nova Semibold"/>
                <a:cs typeface="Proxima Nova Semibold"/>
                <a:sym typeface="Proxima Nova Semibold"/>
              </a:rPr>
              <a:t>holidays, paydays, and sale days,</a:t>
            </a:r>
            <a:r>
              <a:rPr lang="en-US" sz="1700">
                <a:solidFill>
                  <a:schemeClr val="dk1"/>
                </a:solidFill>
                <a:latin typeface="Proxima Nova"/>
                <a:ea typeface="Proxima Nova"/>
                <a:cs typeface="Proxima Nova"/>
                <a:sym typeface="Proxima Nova"/>
              </a:rPr>
              <a:t> with notable increases in October, May, and February, indicating </a:t>
            </a:r>
            <a:r>
              <a:rPr lang="en-US" sz="1700">
                <a:solidFill>
                  <a:schemeClr val="dk1"/>
                </a:solidFill>
                <a:latin typeface="Proxima Nova Semibold"/>
                <a:ea typeface="Proxima Nova Semibold"/>
                <a:cs typeface="Proxima Nova Semibold"/>
                <a:sym typeface="Proxima Nova Semibold"/>
              </a:rPr>
              <a:t>heightened consumer activity </a:t>
            </a:r>
            <a:r>
              <a:rPr lang="en-US" sz="1700">
                <a:solidFill>
                  <a:schemeClr val="dk1"/>
                </a:solidFill>
                <a:latin typeface="Proxima Nova"/>
                <a:ea typeface="Proxima Nova"/>
                <a:cs typeface="Proxima Nova"/>
                <a:sym typeface="Proxima Nova"/>
              </a:rPr>
              <a:t>during these periods.</a:t>
            </a:r>
            <a:endParaRPr sz="1700">
              <a:solidFill>
                <a:schemeClr val="dk1"/>
              </a:solidFill>
              <a:latin typeface="Proxima Nova"/>
              <a:ea typeface="Proxima Nova"/>
              <a:cs typeface="Proxima Nova"/>
              <a:sym typeface="Proxima Nova"/>
            </a:endParaRPr>
          </a:p>
          <a:p>
            <a:pPr indent="0" lvl="0" marL="0" rtl="0" algn="just">
              <a:lnSpc>
                <a:spcPct val="115000"/>
              </a:lnSpc>
              <a:spcBef>
                <a:spcPts val="1200"/>
              </a:spcBef>
              <a:spcAft>
                <a:spcPts val="1200"/>
              </a:spcAft>
              <a:buClr>
                <a:schemeClr val="dk1"/>
              </a:buClr>
              <a:buSzPts val="1100"/>
              <a:buFont typeface="Arial"/>
              <a:buNone/>
            </a:pPr>
            <a:r>
              <a:t/>
            </a:r>
            <a:endParaRPr sz="1700">
              <a:solidFill>
                <a:schemeClr val="dk1"/>
              </a:solidFill>
              <a:latin typeface="Proxima Nova"/>
              <a:ea typeface="Proxima Nova"/>
              <a:cs typeface="Proxima Nova"/>
              <a:sym typeface="Proxima Nova"/>
            </a:endParaRPr>
          </a:p>
        </p:txBody>
      </p:sp>
      <p:sp>
        <p:nvSpPr>
          <p:cNvPr id="302" name="Google Shape;302;p18"/>
          <p:cNvSpPr txBox="1"/>
          <p:nvPr/>
        </p:nvSpPr>
        <p:spPr>
          <a:xfrm>
            <a:off x="2620450" y="2474025"/>
            <a:ext cx="14337900" cy="889500"/>
          </a:xfrm>
          <a:prstGeom prst="rect">
            <a:avLst/>
          </a:prstGeom>
          <a:noFill/>
          <a:ln>
            <a:noFill/>
          </a:ln>
        </p:spPr>
        <p:txBody>
          <a:bodyPr anchorCtr="0" anchor="t" bIns="0" lIns="0" spcFirstLastPara="1" rIns="0" wrap="square" tIns="0">
            <a:spAutoFit/>
          </a:bodyPr>
          <a:lstStyle/>
          <a:p>
            <a:pPr indent="0" lvl="0" marL="0" marR="0" rtl="0" algn="l">
              <a:lnSpc>
                <a:spcPct val="119985"/>
              </a:lnSpc>
              <a:spcBef>
                <a:spcPts val="0"/>
              </a:spcBef>
              <a:spcAft>
                <a:spcPts val="0"/>
              </a:spcAft>
              <a:buNone/>
            </a:pPr>
            <a:r>
              <a:rPr lang="en-US" sz="1700">
                <a:latin typeface="Proxima Nova"/>
                <a:ea typeface="Proxima Nova"/>
                <a:cs typeface="Proxima Nova"/>
                <a:sym typeface="Proxima Nova"/>
              </a:rPr>
              <a:t>Initially the Z score method and Isolation Forest method used for anomaly detection wasn’t very fruitful in </a:t>
            </a:r>
            <a:r>
              <a:rPr lang="en-US" sz="1700">
                <a:latin typeface="Proxima Nova"/>
                <a:ea typeface="Proxima Nova"/>
                <a:cs typeface="Proxima Nova"/>
                <a:sym typeface="Proxima Nova"/>
              </a:rPr>
              <a:t>identifying</a:t>
            </a:r>
            <a:r>
              <a:rPr lang="en-US" sz="1700">
                <a:latin typeface="Proxima Nova"/>
                <a:ea typeface="Proxima Nova"/>
                <a:cs typeface="Proxima Nova"/>
                <a:sym typeface="Proxima Nova"/>
              </a:rPr>
              <a:t> the anomalies, majorly because of the high sales during thanksgiving and mother’s day were labelled as global anomalies. We had to adopt a better anomaly detection algorithm leading to the choice of HMM for this task.</a:t>
            </a:r>
            <a:endParaRPr sz="1700">
              <a:latin typeface="Proxima Nova"/>
              <a:ea typeface="Proxima Nova"/>
              <a:cs typeface="Proxima Nova"/>
              <a:sym typeface="Proxima Nova"/>
            </a:endParaRPr>
          </a:p>
        </p:txBody>
      </p:sp>
      <p:grpSp>
        <p:nvGrpSpPr>
          <p:cNvPr id="303" name="Google Shape;303;p18"/>
          <p:cNvGrpSpPr/>
          <p:nvPr/>
        </p:nvGrpSpPr>
        <p:grpSpPr>
          <a:xfrm>
            <a:off x="9685012" y="1058425"/>
            <a:ext cx="2823162" cy="181548"/>
            <a:chOff x="0" y="0"/>
            <a:chExt cx="747600" cy="54000"/>
          </a:xfrm>
        </p:grpSpPr>
        <p:sp>
          <p:nvSpPr>
            <p:cNvPr id="304" name="Google Shape;304;p18"/>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305" name="Google Shape;305;p18"/>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06" name="Google Shape;306;p18"/>
          <p:cNvPicPr preferRelativeResize="0"/>
          <p:nvPr/>
        </p:nvPicPr>
        <p:blipFill>
          <a:blip r:embed="rId3">
            <a:alphaModFix/>
          </a:blip>
          <a:stretch>
            <a:fillRect/>
          </a:stretch>
        </p:blipFill>
        <p:spPr>
          <a:xfrm>
            <a:off x="966800" y="4839925"/>
            <a:ext cx="883800" cy="883800"/>
          </a:xfrm>
          <a:prstGeom prst="rect">
            <a:avLst/>
          </a:prstGeom>
          <a:noFill/>
          <a:ln>
            <a:noFill/>
          </a:ln>
        </p:spPr>
      </p:pic>
      <p:sp>
        <p:nvSpPr>
          <p:cNvPr id="307" name="Google Shape;307;p18"/>
          <p:cNvSpPr txBox="1"/>
          <p:nvPr/>
        </p:nvSpPr>
        <p:spPr>
          <a:xfrm>
            <a:off x="2183925" y="4750813"/>
            <a:ext cx="49938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US" sz="1700">
                <a:solidFill>
                  <a:schemeClr val="dk1"/>
                </a:solidFill>
                <a:latin typeface="Proxima Nova"/>
                <a:ea typeface="Proxima Nova"/>
                <a:cs typeface="Proxima Nova"/>
                <a:sym typeface="Proxima Nova"/>
              </a:rPr>
              <a:t>HMMs capture sequential patterns and dependencies in time series data, learning "normal" behavior from historical observations.</a:t>
            </a:r>
            <a:endParaRPr sz="1700">
              <a:solidFill>
                <a:schemeClr val="dk1"/>
              </a:solidFill>
              <a:latin typeface="Proxima Nova"/>
              <a:ea typeface="Proxima Nova"/>
              <a:cs typeface="Proxima Nova"/>
              <a:sym typeface="Proxima Nova"/>
            </a:endParaRPr>
          </a:p>
          <a:p>
            <a:pPr indent="0" lvl="0" marL="0" rtl="0" algn="just">
              <a:spcBef>
                <a:spcPts val="600"/>
              </a:spcBef>
              <a:spcAft>
                <a:spcPts val="0"/>
              </a:spcAft>
              <a:buNone/>
            </a:pPr>
            <a:r>
              <a:t/>
            </a:r>
            <a:endParaRPr sz="1700">
              <a:solidFill>
                <a:schemeClr val="dk1"/>
              </a:solidFill>
              <a:latin typeface="Proxima Nova"/>
              <a:ea typeface="Proxima Nova"/>
              <a:cs typeface="Proxima Nova"/>
              <a:sym typeface="Proxima Nova"/>
            </a:endParaRPr>
          </a:p>
        </p:txBody>
      </p:sp>
      <p:pic>
        <p:nvPicPr>
          <p:cNvPr id="308" name="Google Shape;308;p18"/>
          <p:cNvPicPr preferRelativeResize="0"/>
          <p:nvPr/>
        </p:nvPicPr>
        <p:blipFill>
          <a:blip r:embed="rId4">
            <a:alphaModFix/>
          </a:blip>
          <a:stretch>
            <a:fillRect/>
          </a:stretch>
        </p:blipFill>
        <p:spPr>
          <a:xfrm>
            <a:off x="5822100" y="6268450"/>
            <a:ext cx="1153225" cy="1404750"/>
          </a:xfrm>
          <a:prstGeom prst="rect">
            <a:avLst/>
          </a:prstGeom>
          <a:noFill/>
          <a:ln>
            <a:noFill/>
          </a:ln>
        </p:spPr>
      </p:pic>
      <p:sp>
        <p:nvSpPr>
          <p:cNvPr id="309" name="Google Shape;309;p18"/>
          <p:cNvSpPr txBox="1"/>
          <p:nvPr/>
        </p:nvSpPr>
        <p:spPr>
          <a:xfrm>
            <a:off x="790150" y="6344639"/>
            <a:ext cx="4879500" cy="140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sz="1700">
                <a:solidFill>
                  <a:schemeClr val="dk1"/>
                </a:solidFill>
                <a:latin typeface="Proxima Nova"/>
                <a:ea typeface="Proxima Nova"/>
                <a:cs typeface="Proxima Nova"/>
                <a:sym typeface="Proxima Nova"/>
              </a:rPr>
              <a:t>HMMs provide accuracy with a low false alarm rate, making them particularly useful for distinguishing between normal and anomalous behavior in noisy or uncertain environments.</a:t>
            </a:r>
            <a:endParaRPr sz="1700">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sz="1700">
              <a:solidFill>
                <a:schemeClr val="dk1"/>
              </a:solidFill>
              <a:latin typeface="Proxima Nova"/>
              <a:ea typeface="Proxima Nova"/>
              <a:cs typeface="Proxima Nova"/>
              <a:sym typeface="Proxima Nova"/>
            </a:endParaRPr>
          </a:p>
        </p:txBody>
      </p:sp>
      <p:pic>
        <p:nvPicPr>
          <p:cNvPr id="310" name="Google Shape;310;p18"/>
          <p:cNvPicPr preferRelativeResize="0"/>
          <p:nvPr/>
        </p:nvPicPr>
        <p:blipFill>
          <a:blip r:embed="rId5">
            <a:alphaModFix/>
          </a:blip>
          <a:stretch>
            <a:fillRect/>
          </a:stretch>
        </p:blipFill>
        <p:spPr>
          <a:xfrm>
            <a:off x="966800" y="8194450"/>
            <a:ext cx="1249350" cy="1249350"/>
          </a:xfrm>
          <a:prstGeom prst="rect">
            <a:avLst/>
          </a:prstGeom>
          <a:noFill/>
          <a:ln>
            <a:noFill/>
          </a:ln>
        </p:spPr>
      </p:pic>
      <p:sp>
        <p:nvSpPr>
          <p:cNvPr id="311" name="Google Shape;311;p18"/>
          <p:cNvSpPr txBox="1"/>
          <p:nvPr/>
        </p:nvSpPr>
        <p:spPr>
          <a:xfrm>
            <a:off x="2500075" y="8312425"/>
            <a:ext cx="4879500" cy="1013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sz="1700">
                <a:solidFill>
                  <a:schemeClr val="dk1"/>
                </a:solidFill>
                <a:latin typeface="Proxima Nova"/>
                <a:ea typeface="Proxima Nova"/>
                <a:cs typeface="Proxima Nova"/>
                <a:sym typeface="Proxima Nova"/>
              </a:rPr>
              <a:t>HMM allows for probabilistic state transitions, making it useful for forecasting future trends.</a:t>
            </a:r>
            <a:endParaRPr sz="1700">
              <a:solidFill>
                <a:schemeClr val="dk1"/>
              </a:solidFill>
              <a:latin typeface="Proxima Nova"/>
              <a:ea typeface="Proxima Nova"/>
              <a:cs typeface="Proxima Nova"/>
              <a:sym typeface="Proxima Nova"/>
            </a:endParaRPr>
          </a:p>
        </p:txBody>
      </p:sp>
      <p:sp>
        <p:nvSpPr>
          <p:cNvPr id="312" name="Google Shape;312;p18"/>
          <p:cNvSpPr txBox="1"/>
          <p:nvPr/>
        </p:nvSpPr>
        <p:spPr>
          <a:xfrm>
            <a:off x="152400" y="333825"/>
            <a:ext cx="5669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ANOMALY DETECTION</a:t>
            </a:r>
            <a:endParaRPr b="1" sz="3200">
              <a:solidFill>
                <a:schemeClr val="dk1"/>
              </a:solidFill>
              <a:latin typeface="Raleway"/>
              <a:ea typeface="Raleway"/>
              <a:cs typeface="Raleway"/>
              <a:sym typeface="Raleway"/>
            </a:endParaRPr>
          </a:p>
        </p:txBody>
      </p:sp>
      <p:grpSp>
        <p:nvGrpSpPr>
          <p:cNvPr id="313" name="Google Shape;313;p18"/>
          <p:cNvGrpSpPr/>
          <p:nvPr/>
        </p:nvGrpSpPr>
        <p:grpSpPr>
          <a:xfrm>
            <a:off x="0" y="1058500"/>
            <a:ext cx="5669649" cy="200124"/>
            <a:chOff x="0" y="0"/>
            <a:chExt cx="747600" cy="54000"/>
          </a:xfrm>
        </p:grpSpPr>
        <p:sp>
          <p:nvSpPr>
            <p:cNvPr id="314" name="Google Shape;314;p18"/>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315" name="Google Shape;315;p18"/>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16" name="Google Shape;316;p18"/>
          <p:cNvPicPr preferRelativeResize="0"/>
          <p:nvPr/>
        </p:nvPicPr>
        <p:blipFill>
          <a:blip r:embed="rId6">
            <a:alphaModFix/>
          </a:blip>
          <a:stretch>
            <a:fillRect/>
          </a:stretch>
        </p:blipFill>
        <p:spPr>
          <a:xfrm>
            <a:off x="7511050" y="3755175"/>
            <a:ext cx="9801051" cy="4136237"/>
          </a:xfrm>
          <a:prstGeom prst="rect">
            <a:avLst/>
          </a:prstGeom>
          <a:noFill/>
          <a:ln>
            <a:noFill/>
          </a:ln>
          <a:effectLst>
            <a:outerShdw blurRad="57150" rotWithShape="0" algn="bl" dir="5400000" dist="19050">
              <a:srgbClr val="000000">
                <a:alpha val="50000"/>
              </a:srgbClr>
            </a:outerShdw>
          </a:effectLst>
        </p:spPr>
      </p:pic>
      <p:sp>
        <p:nvSpPr>
          <p:cNvPr id="317" name="Google Shape;317;p18"/>
          <p:cNvSpPr txBox="1"/>
          <p:nvPr/>
        </p:nvSpPr>
        <p:spPr>
          <a:xfrm>
            <a:off x="676100" y="1401600"/>
            <a:ext cx="10676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rgbClr val="174B67"/>
                </a:solidFill>
                <a:latin typeface="Raleway"/>
                <a:ea typeface="Raleway"/>
                <a:cs typeface="Raleway"/>
                <a:sym typeface="Raleway"/>
              </a:rPr>
              <a:t>Hidden Markov Model (HMM)</a:t>
            </a:r>
            <a:endParaRPr b="1" sz="3200">
              <a:solidFill>
                <a:srgbClr val="174B67"/>
              </a:solidFill>
              <a:latin typeface="Raleway"/>
              <a:ea typeface="Raleway"/>
              <a:cs typeface="Raleway"/>
              <a:sym typeface="Raleway"/>
            </a:endParaRPr>
          </a:p>
        </p:txBody>
      </p:sp>
      <p:sp>
        <p:nvSpPr>
          <p:cNvPr id="318" name="Google Shape;318;p18"/>
          <p:cNvSpPr/>
          <p:nvPr/>
        </p:nvSpPr>
        <p:spPr>
          <a:xfrm>
            <a:off x="9657802" y="0"/>
            <a:ext cx="2876337" cy="1249148"/>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grpSp>
        <p:nvGrpSpPr>
          <p:cNvPr id="319" name="Google Shape;319;p18"/>
          <p:cNvGrpSpPr/>
          <p:nvPr/>
        </p:nvGrpSpPr>
        <p:grpSpPr>
          <a:xfrm>
            <a:off x="6781075" y="0"/>
            <a:ext cx="2876765" cy="1249338"/>
            <a:chOff x="0" y="0"/>
            <a:chExt cx="747600" cy="324900"/>
          </a:xfrm>
        </p:grpSpPr>
        <p:sp>
          <p:nvSpPr>
            <p:cNvPr id="320" name="Google Shape;320;p18"/>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a:noFill/>
            </a:ln>
          </p:spPr>
        </p:sp>
        <p:sp>
          <p:nvSpPr>
            <p:cNvPr id="321" name="Google Shape;321;p18"/>
            <p:cNvSpPr txBox="1"/>
            <p:nvPr/>
          </p:nvSpPr>
          <p:spPr>
            <a:xfrm>
              <a:off x="0" y="0"/>
              <a:ext cx="747600" cy="324900"/>
            </a:xfrm>
            <a:prstGeom prst="rect">
              <a:avLst/>
            </a:prstGeom>
            <a:solidFill>
              <a:srgbClr val="6FA8DC"/>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2" name="Google Shape;322;p18"/>
          <p:cNvGrpSpPr/>
          <p:nvPr/>
        </p:nvGrpSpPr>
        <p:grpSpPr>
          <a:xfrm>
            <a:off x="6822863" y="116285"/>
            <a:ext cx="1928514" cy="1016683"/>
            <a:chOff x="-12105" y="0"/>
            <a:chExt cx="2617419" cy="1380800"/>
          </a:xfrm>
        </p:grpSpPr>
        <p:sp>
          <p:nvSpPr>
            <p:cNvPr id="323" name="Google Shape;323;p18"/>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324" name="Google Shape;324;p18"/>
            <p:cNvSpPr txBox="1"/>
            <p:nvPr/>
          </p:nvSpPr>
          <p:spPr>
            <a:xfrm>
              <a:off x="-12105" y="190681"/>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EXPLORATORY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DATA ANALYSIS</a:t>
              </a:r>
              <a:endParaRPr/>
            </a:p>
          </p:txBody>
        </p:sp>
      </p:grpSp>
      <p:sp>
        <p:nvSpPr>
          <p:cNvPr id="325" name="Google Shape;325;p18"/>
          <p:cNvSpPr txBox="1"/>
          <p:nvPr/>
        </p:nvSpPr>
        <p:spPr>
          <a:xfrm>
            <a:off x="9684463" y="138352"/>
            <a:ext cx="2231400" cy="853800"/>
          </a:xfrm>
          <a:prstGeom prst="rect">
            <a:avLst/>
          </a:prstGeom>
          <a:solidFill>
            <a:srgbClr val="0B5394"/>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FEATURE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ENGINEERING</a:t>
            </a:r>
            <a:endParaRPr b="1" i="0" sz="1800" u="none" cap="none" strike="noStrike">
              <a:solidFill>
                <a:schemeClr val="lt1"/>
              </a:solidFill>
              <a:latin typeface="Poppins"/>
              <a:ea typeface="Poppins"/>
              <a:cs typeface="Poppins"/>
              <a:sym typeface="Poppins"/>
            </a:endParaRPr>
          </a:p>
        </p:txBody>
      </p:sp>
      <p:grpSp>
        <p:nvGrpSpPr>
          <p:cNvPr id="326" name="Google Shape;326;p18"/>
          <p:cNvGrpSpPr/>
          <p:nvPr/>
        </p:nvGrpSpPr>
        <p:grpSpPr>
          <a:xfrm>
            <a:off x="12534527" y="0"/>
            <a:ext cx="2876765" cy="1249338"/>
            <a:chOff x="0" y="0"/>
            <a:chExt cx="747600" cy="324900"/>
          </a:xfrm>
        </p:grpSpPr>
        <p:sp>
          <p:nvSpPr>
            <p:cNvPr id="327" name="Google Shape;327;p18"/>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328" name="Google Shape;328;p18"/>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9" name="Google Shape;329;p18"/>
          <p:cNvGrpSpPr/>
          <p:nvPr/>
        </p:nvGrpSpPr>
        <p:grpSpPr>
          <a:xfrm>
            <a:off x="12772538" y="60763"/>
            <a:ext cx="1874198" cy="1176080"/>
            <a:chOff x="-19" y="-100125"/>
            <a:chExt cx="2543700" cy="1597283"/>
          </a:xfrm>
        </p:grpSpPr>
        <p:sp>
          <p:nvSpPr>
            <p:cNvPr id="330" name="Google Shape;330;p18"/>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331" name="Google Shape;331;p18"/>
            <p:cNvSpPr txBox="1"/>
            <p:nvPr/>
          </p:nvSpPr>
          <p:spPr>
            <a:xfrm>
              <a:off x="-19" y="-100125"/>
              <a:ext cx="2543700" cy="1399800"/>
            </a:xfrm>
            <a:prstGeom prst="rect">
              <a:avLst/>
            </a:prstGeom>
            <a:noFill/>
            <a:ln>
              <a:noFill/>
            </a:ln>
          </p:spPr>
          <p:txBody>
            <a:bodyPr anchorCtr="0" anchor="ctr" bIns="0" lIns="0" spcFirstLastPara="1" rIns="0" wrap="square" tIns="0">
              <a:no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a:t>
              </a:r>
              <a:endParaRPr b="1" sz="1799">
                <a:solidFill>
                  <a:srgbClr val="F8F8F8"/>
                </a:solidFill>
                <a:latin typeface="Poppins"/>
                <a:ea typeface="Poppins"/>
                <a:cs typeface="Poppins"/>
                <a:sym typeface="Poppins"/>
              </a:endParaRPr>
            </a:p>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INDICATORS</a:t>
              </a:r>
              <a:endParaRPr b="1" sz="1799">
                <a:solidFill>
                  <a:srgbClr val="F8F8F8"/>
                </a:solidFill>
                <a:latin typeface="Poppins"/>
                <a:ea typeface="Poppins"/>
                <a:cs typeface="Poppins"/>
                <a:sym typeface="Poppins"/>
              </a:endParaRPr>
            </a:p>
          </p:txBody>
        </p:sp>
      </p:grpSp>
      <p:grpSp>
        <p:nvGrpSpPr>
          <p:cNvPr id="332" name="Google Shape;332;p18"/>
          <p:cNvGrpSpPr/>
          <p:nvPr/>
        </p:nvGrpSpPr>
        <p:grpSpPr>
          <a:xfrm>
            <a:off x="15411254" y="0"/>
            <a:ext cx="2876765" cy="1249338"/>
            <a:chOff x="0" y="0"/>
            <a:chExt cx="747600" cy="324900"/>
          </a:xfrm>
        </p:grpSpPr>
        <p:sp>
          <p:nvSpPr>
            <p:cNvPr id="333" name="Google Shape;333;p18"/>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334" name="Google Shape;334;p18"/>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5" name="Google Shape;335;p18"/>
          <p:cNvGrpSpPr/>
          <p:nvPr/>
        </p:nvGrpSpPr>
        <p:grpSpPr>
          <a:xfrm>
            <a:off x="15768801" y="134484"/>
            <a:ext cx="1975733" cy="1016683"/>
            <a:chOff x="-441323" y="0"/>
            <a:chExt cx="2681505" cy="1380800"/>
          </a:xfrm>
        </p:grpSpPr>
        <p:sp>
          <p:nvSpPr>
            <p:cNvPr id="336" name="Google Shape;336;p18"/>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337" name="Google Shape;337;p18"/>
            <p:cNvSpPr txBox="1"/>
            <p:nvPr/>
          </p:nvSpPr>
          <p:spPr>
            <a:xfrm>
              <a:off x="-441323" y="206867"/>
              <a:ext cx="24516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MODEL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PIPELINE</a:t>
              </a:r>
              <a:endParaRPr b="1" i="0" sz="1799" u="none" cap="none" strike="noStrike">
                <a:solidFill>
                  <a:srgbClr val="F8F8F8"/>
                </a:solidFill>
                <a:latin typeface="Poppins"/>
                <a:ea typeface="Poppins"/>
                <a:cs typeface="Poppins"/>
                <a:sym typeface="Poppins"/>
              </a:endParaRPr>
            </a:p>
          </p:txBody>
        </p:sp>
      </p:grpSp>
      <p:pic>
        <p:nvPicPr>
          <p:cNvPr id="338" name="Google Shape;338;p18" title="icons8-analytics-64.png"/>
          <p:cNvPicPr preferRelativeResize="0"/>
          <p:nvPr/>
        </p:nvPicPr>
        <p:blipFill>
          <a:blip r:embed="rId7">
            <a:alphaModFix/>
          </a:blip>
          <a:stretch>
            <a:fillRect/>
          </a:stretch>
        </p:blipFill>
        <p:spPr>
          <a:xfrm>
            <a:off x="8852575" y="213175"/>
            <a:ext cx="704025" cy="704025"/>
          </a:xfrm>
          <a:prstGeom prst="rect">
            <a:avLst/>
          </a:prstGeom>
          <a:noFill/>
          <a:ln>
            <a:noFill/>
          </a:ln>
        </p:spPr>
      </p:pic>
      <p:pic>
        <p:nvPicPr>
          <p:cNvPr id="339" name="Google Shape;339;p18" title="icons8-analytics-64 (1).png"/>
          <p:cNvPicPr preferRelativeResize="0"/>
          <p:nvPr/>
        </p:nvPicPr>
        <p:blipFill>
          <a:blip r:embed="rId8">
            <a:alphaModFix/>
          </a:blip>
          <a:stretch>
            <a:fillRect/>
          </a:stretch>
        </p:blipFill>
        <p:spPr>
          <a:xfrm>
            <a:off x="14606050" y="76875"/>
            <a:ext cx="883800" cy="883800"/>
          </a:xfrm>
          <a:prstGeom prst="rect">
            <a:avLst/>
          </a:prstGeom>
          <a:noFill/>
          <a:ln>
            <a:noFill/>
          </a:ln>
        </p:spPr>
      </p:pic>
      <p:pic>
        <p:nvPicPr>
          <p:cNvPr id="340" name="Google Shape;340;p18" title="icons8-data-pipeline-32.png"/>
          <p:cNvPicPr preferRelativeResize="0"/>
          <p:nvPr/>
        </p:nvPicPr>
        <p:blipFill>
          <a:blip r:embed="rId9">
            <a:alphaModFix/>
          </a:blip>
          <a:stretch>
            <a:fillRect/>
          </a:stretch>
        </p:blipFill>
        <p:spPr>
          <a:xfrm>
            <a:off x="17335500" y="242963"/>
            <a:ext cx="704025" cy="704025"/>
          </a:xfrm>
          <a:prstGeom prst="rect">
            <a:avLst/>
          </a:prstGeom>
          <a:noFill/>
          <a:ln>
            <a:noFill/>
          </a:ln>
        </p:spPr>
      </p:pic>
      <p:pic>
        <p:nvPicPr>
          <p:cNvPr id="341" name="Google Shape;341;p18" title="icons8-engineering-50.png"/>
          <p:cNvPicPr preferRelativeResize="0"/>
          <p:nvPr/>
        </p:nvPicPr>
        <p:blipFill>
          <a:blip r:embed="rId10">
            <a:alphaModFix/>
          </a:blip>
          <a:stretch>
            <a:fillRect/>
          </a:stretch>
        </p:blipFill>
        <p:spPr>
          <a:xfrm>
            <a:off x="11654499" y="91950"/>
            <a:ext cx="853650" cy="853650"/>
          </a:xfrm>
          <a:prstGeom prst="rect">
            <a:avLst/>
          </a:prstGeom>
          <a:noFill/>
          <a:ln>
            <a:noFill/>
          </a:ln>
        </p:spPr>
      </p:pic>
      <p:pic>
        <p:nvPicPr>
          <p:cNvPr id="342" name="Google Shape;342;p18" title="icons8-area-chart-50.png"/>
          <p:cNvPicPr preferRelativeResize="0"/>
          <p:nvPr/>
        </p:nvPicPr>
        <p:blipFill>
          <a:blip r:embed="rId11">
            <a:alphaModFix/>
          </a:blip>
          <a:stretch>
            <a:fillRect/>
          </a:stretch>
        </p:blipFill>
        <p:spPr>
          <a:xfrm>
            <a:off x="1149575" y="2564350"/>
            <a:ext cx="883800" cy="883800"/>
          </a:xfrm>
          <a:prstGeom prst="rect">
            <a:avLst/>
          </a:prstGeom>
          <a:noFill/>
          <a:ln>
            <a:noFill/>
          </a:ln>
        </p:spPr>
      </p:pic>
      <p:grpSp>
        <p:nvGrpSpPr>
          <p:cNvPr id="343" name="Google Shape;343;p18"/>
          <p:cNvGrpSpPr/>
          <p:nvPr/>
        </p:nvGrpSpPr>
        <p:grpSpPr>
          <a:xfrm>
            <a:off x="9657592" y="1067876"/>
            <a:ext cx="2876765" cy="181559"/>
            <a:chOff x="0" y="0"/>
            <a:chExt cx="747600" cy="54000"/>
          </a:xfrm>
        </p:grpSpPr>
        <p:sp>
          <p:nvSpPr>
            <p:cNvPr id="344" name="Google Shape;344;p18"/>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a:noFill/>
            </a:ln>
          </p:spPr>
        </p:sp>
        <p:sp>
          <p:nvSpPr>
            <p:cNvPr id="345" name="Google Shape;345;p18"/>
            <p:cNvSpPr txBox="1"/>
            <p:nvPr/>
          </p:nvSpPr>
          <p:spPr>
            <a:xfrm>
              <a:off x="0" y="0"/>
              <a:ext cx="747600" cy="54000"/>
            </a:xfrm>
            <a:prstGeom prst="rect">
              <a:avLst/>
            </a:prstGeom>
            <a:solidFill>
              <a:srgbClr val="073763"/>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349" name="Shape 349"/>
        <p:cNvGrpSpPr/>
        <p:nvPr/>
      </p:nvGrpSpPr>
      <p:grpSpPr>
        <a:xfrm>
          <a:off x="0" y="0"/>
          <a:ext cx="0" cy="0"/>
          <a:chOff x="0" y="0"/>
          <a:chExt cx="0" cy="0"/>
        </a:xfrm>
      </p:grpSpPr>
      <p:sp>
        <p:nvSpPr>
          <p:cNvPr id="350" name="Google Shape;350;p19"/>
          <p:cNvSpPr txBox="1"/>
          <p:nvPr/>
        </p:nvSpPr>
        <p:spPr>
          <a:xfrm>
            <a:off x="15411254" y="0"/>
            <a:ext cx="2876765" cy="1249338"/>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1" name="Google Shape;351;p19"/>
          <p:cNvSpPr/>
          <p:nvPr/>
        </p:nvSpPr>
        <p:spPr>
          <a:xfrm>
            <a:off x="675213" y="1356450"/>
            <a:ext cx="17058743" cy="8642604"/>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cxnSp>
        <p:nvCxnSpPr>
          <p:cNvPr id="352" name="Google Shape;352;p19"/>
          <p:cNvCxnSpPr>
            <a:stCxn id="353" idx="3"/>
            <a:endCxn id="354" idx="1"/>
          </p:cNvCxnSpPr>
          <p:nvPr/>
        </p:nvCxnSpPr>
        <p:spPr>
          <a:xfrm flipH="1" rot="10800000">
            <a:off x="5243654" y="3022404"/>
            <a:ext cx="1400100" cy="1092000"/>
          </a:xfrm>
          <a:prstGeom prst="bentConnector3">
            <a:avLst>
              <a:gd fmla="val 49997" name="adj1"/>
            </a:avLst>
          </a:prstGeom>
          <a:noFill/>
          <a:ln cap="flat" cmpd="sng" w="38100">
            <a:solidFill>
              <a:schemeClr val="dk1"/>
            </a:solidFill>
            <a:prstDash val="solid"/>
            <a:round/>
            <a:headEnd len="sm" w="sm" type="none"/>
            <a:tailEnd len="sm" w="sm" type="none"/>
          </a:ln>
        </p:spPr>
      </p:cxnSp>
      <p:cxnSp>
        <p:nvCxnSpPr>
          <p:cNvPr id="355" name="Google Shape;355;p19"/>
          <p:cNvCxnSpPr>
            <a:stCxn id="353" idx="3"/>
            <a:endCxn id="356" idx="1"/>
          </p:cNvCxnSpPr>
          <p:nvPr/>
        </p:nvCxnSpPr>
        <p:spPr>
          <a:xfrm>
            <a:off x="5243654" y="4114404"/>
            <a:ext cx="1400100" cy="1056900"/>
          </a:xfrm>
          <a:prstGeom prst="bentConnector3">
            <a:avLst>
              <a:gd fmla="val 49997" name="adj1"/>
            </a:avLst>
          </a:prstGeom>
          <a:noFill/>
          <a:ln cap="flat" cmpd="sng" w="38100">
            <a:solidFill>
              <a:schemeClr val="dk1"/>
            </a:solidFill>
            <a:prstDash val="solid"/>
            <a:round/>
            <a:headEnd len="sm" w="sm" type="none"/>
            <a:tailEnd len="sm" w="sm" type="none"/>
          </a:ln>
        </p:spPr>
      </p:cxnSp>
      <p:cxnSp>
        <p:nvCxnSpPr>
          <p:cNvPr id="357" name="Google Shape;357;p19"/>
          <p:cNvCxnSpPr>
            <a:stCxn id="358" idx="3"/>
            <a:endCxn id="359" idx="1"/>
          </p:cNvCxnSpPr>
          <p:nvPr/>
        </p:nvCxnSpPr>
        <p:spPr>
          <a:xfrm flipH="1" rot="10800000">
            <a:off x="5243654" y="7188502"/>
            <a:ext cx="1400100" cy="1092000"/>
          </a:xfrm>
          <a:prstGeom prst="bentConnector3">
            <a:avLst>
              <a:gd fmla="val 49997" name="adj1"/>
            </a:avLst>
          </a:prstGeom>
          <a:noFill/>
          <a:ln cap="flat" cmpd="sng" w="38100">
            <a:solidFill>
              <a:schemeClr val="dk1"/>
            </a:solidFill>
            <a:prstDash val="solid"/>
            <a:round/>
            <a:headEnd len="sm" w="sm" type="none"/>
            <a:tailEnd len="sm" w="sm" type="none"/>
          </a:ln>
        </p:spPr>
      </p:cxnSp>
      <p:cxnSp>
        <p:nvCxnSpPr>
          <p:cNvPr id="360" name="Google Shape;360;p19"/>
          <p:cNvCxnSpPr>
            <a:stCxn id="358" idx="3"/>
            <a:endCxn id="361" idx="1"/>
          </p:cNvCxnSpPr>
          <p:nvPr/>
        </p:nvCxnSpPr>
        <p:spPr>
          <a:xfrm>
            <a:off x="5243654" y="8280502"/>
            <a:ext cx="1400100" cy="1092000"/>
          </a:xfrm>
          <a:prstGeom prst="bentConnector3">
            <a:avLst>
              <a:gd fmla="val 49997" name="adj1"/>
            </a:avLst>
          </a:prstGeom>
          <a:noFill/>
          <a:ln cap="flat" cmpd="sng" w="38100">
            <a:solidFill>
              <a:schemeClr val="dk1"/>
            </a:solidFill>
            <a:prstDash val="solid"/>
            <a:round/>
            <a:headEnd len="sm" w="sm" type="none"/>
            <a:tailEnd len="sm" w="sm" type="none"/>
          </a:ln>
        </p:spPr>
      </p:cxnSp>
      <p:grpSp>
        <p:nvGrpSpPr>
          <p:cNvPr id="362" name="Google Shape;362;p19"/>
          <p:cNvGrpSpPr/>
          <p:nvPr/>
        </p:nvGrpSpPr>
        <p:grpSpPr>
          <a:xfrm>
            <a:off x="6643676" y="2641300"/>
            <a:ext cx="4383500" cy="762345"/>
            <a:chOff x="5592550" y="1018950"/>
            <a:chExt cx="1835406" cy="319200"/>
          </a:xfrm>
        </p:grpSpPr>
        <p:sp>
          <p:nvSpPr>
            <p:cNvPr id="363" name="Google Shape;363;p19"/>
            <p:cNvSpPr/>
            <p:nvPr/>
          </p:nvSpPr>
          <p:spPr>
            <a:xfrm>
              <a:off x="5766556" y="1018950"/>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Sales by </a:t>
              </a:r>
              <a:endParaRPr sz="1700">
                <a:solidFill>
                  <a:srgbClr val="3D3D3D"/>
                </a:solidFill>
                <a:latin typeface="Proxima Nova"/>
                <a:ea typeface="Proxima Nova"/>
                <a:cs typeface="Proxima Nova"/>
                <a:sym typeface="Proxima Nova"/>
              </a:endParaRPr>
            </a:p>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Payment Type</a:t>
              </a:r>
              <a:endParaRPr sz="1700">
                <a:solidFill>
                  <a:srgbClr val="3D3D3D"/>
                </a:solidFill>
                <a:latin typeface="Proxima Nova"/>
                <a:ea typeface="Proxima Nova"/>
                <a:cs typeface="Proxima Nova"/>
                <a:sym typeface="Proxima Nova"/>
              </a:endParaRPr>
            </a:p>
          </p:txBody>
        </p:sp>
        <p:sp>
          <p:nvSpPr>
            <p:cNvPr id="354" name="Google Shape;354;p19"/>
            <p:cNvSpPr/>
            <p:nvPr/>
          </p:nvSpPr>
          <p:spPr>
            <a:xfrm>
              <a:off x="5592550" y="10915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64" name="Google Shape;364;p19"/>
          <p:cNvGrpSpPr/>
          <p:nvPr/>
        </p:nvGrpSpPr>
        <p:grpSpPr>
          <a:xfrm>
            <a:off x="2004403" y="7899329"/>
            <a:ext cx="3239251" cy="762345"/>
            <a:chOff x="3650050" y="3348150"/>
            <a:chExt cx="1356300" cy="319200"/>
          </a:xfrm>
        </p:grpSpPr>
        <p:sp>
          <p:nvSpPr>
            <p:cNvPr id="358" name="Google Shape;358;p19"/>
            <p:cNvSpPr/>
            <p:nvPr/>
          </p:nvSpPr>
          <p:spPr>
            <a:xfrm>
              <a:off x="3824050" y="3348150"/>
              <a:ext cx="11823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US" sz="1700">
                  <a:solidFill>
                    <a:srgbClr val="3D3D3D"/>
                  </a:solidFill>
                  <a:latin typeface="Proxima Nova"/>
                  <a:ea typeface="Proxima Nova"/>
                  <a:cs typeface="Proxima Nova"/>
                  <a:sym typeface="Proxima Nova"/>
                </a:rPr>
                <a:t>Key Risk Indicators</a:t>
              </a:r>
              <a:endParaRPr b="1" sz="1700">
                <a:solidFill>
                  <a:srgbClr val="3D3D3D"/>
                </a:solidFill>
                <a:latin typeface="Proxima Nova"/>
                <a:ea typeface="Proxima Nova"/>
                <a:cs typeface="Proxima Nova"/>
                <a:sym typeface="Proxima Nova"/>
              </a:endParaRPr>
            </a:p>
          </p:txBody>
        </p:sp>
        <p:sp>
          <p:nvSpPr>
            <p:cNvPr id="365" name="Google Shape;365;p19"/>
            <p:cNvSpPr/>
            <p:nvPr/>
          </p:nvSpPr>
          <p:spPr>
            <a:xfrm>
              <a:off x="3650050" y="3420750"/>
              <a:ext cx="174000" cy="174000"/>
            </a:xfrm>
            <a:prstGeom prst="rect">
              <a:avLst/>
            </a:prstGeom>
            <a:solidFill>
              <a:srgbClr val="414141"/>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66" name="Google Shape;366;p19"/>
          <p:cNvGrpSpPr/>
          <p:nvPr/>
        </p:nvGrpSpPr>
        <p:grpSpPr>
          <a:xfrm>
            <a:off x="2004403" y="3733232"/>
            <a:ext cx="3239251" cy="762345"/>
            <a:chOff x="3650050" y="1476150"/>
            <a:chExt cx="1356300" cy="319200"/>
          </a:xfrm>
        </p:grpSpPr>
        <p:sp>
          <p:nvSpPr>
            <p:cNvPr id="353" name="Google Shape;353;p19"/>
            <p:cNvSpPr/>
            <p:nvPr/>
          </p:nvSpPr>
          <p:spPr>
            <a:xfrm>
              <a:off x="3824050" y="1476150"/>
              <a:ext cx="11823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b="1" lang="en-US" sz="1700">
                  <a:solidFill>
                    <a:srgbClr val="3D3D3D"/>
                  </a:solidFill>
                  <a:latin typeface="Proxima Nova"/>
                  <a:ea typeface="Proxima Nova"/>
                  <a:cs typeface="Proxima Nova"/>
                  <a:sym typeface="Proxima Nova"/>
                </a:rPr>
                <a:t>Key Performance Indicators</a:t>
              </a:r>
              <a:endParaRPr b="1" sz="1700">
                <a:solidFill>
                  <a:srgbClr val="3D3D3D"/>
                </a:solidFill>
                <a:latin typeface="Proxima Nova"/>
                <a:ea typeface="Proxima Nova"/>
                <a:cs typeface="Proxima Nova"/>
                <a:sym typeface="Proxima Nova"/>
              </a:endParaRPr>
            </a:p>
          </p:txBody>
        </p:sp>
        <p:sp>
          <p:nvSpPr>
            <p:cNvPr id="367" name="Google Shape;367;p19"/>
            <p:cNvSpPr/>
            <p:nvPr/>
          </p:nvSpPr>
          <p:spPr>
            <a:xfrm>
              <a:off x="3650050" y="1548750"/>
              <a:ext cx="174000" cy="174000"/>
            </a:xfrm>
            <a:prstGeom prst="rect">
              <a:avLst/>
            </a:prstGeom>
            <a:solidFill>
              <a:srgbClr val="414141"/>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68" name="Google Shape;368;p19"/>
          <p:cNvGrpSpPr/>
          <p:nvPr/>
        </p:nvGrpSpPr>
        <p:grpSpPr>
          <a:xfrm>
            <a:off x="6643676" y="4825175"/>
            <a:ext cx="4383496" cy="762345"/>
            <a:chOff x="5592550" y="1933355"/>
            <a:chExt cx="1835404" cy="319200"/>
          </a:xfrm>
        </p:grpSpPr>
        <p:sp>
          <p:nvSpPr>
            <p:cNvPr id="369" name="Google Shape;369;p19"/>
            <p:cNvSpPr/>
            <p:nvPr/>
          </p:nvSpPr>
          <p:spPr>
            <a:xfrm>
              <a:off x="5766554" y="1933355"/>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Special Day</a:t>
              </a:r>
              <a:endParaRPr sz="1700">
                <a:solidFill>
                  <a:srgbClr val="3D3D3D"/>
                </a:solidFill>
                <a:latin typeface="Proxima Nova"/>
                <a:ea typeface="Proxima Nova"/>
                <a:cs typeface="Proxima Nova"/>
                <a:sym typeface="Proxima Nova"/>
              </a:endParaRPr>
            </a:p>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 Performance Index (SDPI)</a:t>
              </a:r>
              <a:endParaRPr sz="1700">
                <a:solidFill>
                  <a:srgbClr val="3D3D3D"/>
                </a:solidFill>
                <a:latin typeface="Proxima Nova"/>
                <a:ea typeface="Proxima Nova"/>
                <a:cs typeface="Proxima Nova"/>
                <a:sym typeface="Proxima Nova"/>
              </a:endParaRPr>
            </a:p>
          </p:txBody>
        </p:sp>
        <p:sp>
          <p:nvSpPr>
            <p:cNvPr id="356" name="Google Shape;356;p19"/>
            <p:cNvSpPr/>
            <p:nvPr/>
          </p:nvSpPr>
          <p:spPr>
            <a:xfrm>
              <a:off x="5592550" y="19912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70" name="Google Shape;370;p19"/>
          <p:cNvGrpSpPr/>
          <p:nvPr/>
        </p:nvGrpSpPr>
        <p:grpSpPr>
          <a:xfrm>
            <a:off x="6643676" y="6807400"/>
            <a:ext cx="4383496" cy="762345"/>
            <a:chOff x="5592550" y="2890951"/>
            <a:chExt cx="1835404" cy="319200"/>
          </a:xfrm>
        </p:grpSpPr>
        <p:sp>
          <p:nvSpPr>
            <p:cNvPr id="371" name="Google Shape;371;p19"/>
            <p:cNvSpPr/>
            <p:nvPr/>
          </p:nvSpPr>
          <p:spPr>
            <a:xfrm>
              <a:off x="5766554" y="2890951"/>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Cost Per Acquisition (CPA)</a:t>
              </a:r>
              <a:endParaRPr sz="1700">
                <a:solidFill>
                  <a:srgbClr val="3D3D3D"/>
                </a:solidFill>
                <a:latin typeface="Proxima Nova"/>
                <a:ea typeface="Proxima Nova"/>
                <a:cs typeface="Proxima Nova"/>
                <a:sym typeface="Proxima Nova"/>
              </a:endParaRPr>
            </a:p>
          </p:txBody>
        </p:sp>
        <p:sp>
          <p:nvSpPr>
            <p:cNvPr id="359" name="Google Shape;359;p19"/>
            <p:cNvSpPr/>
            <p:nvPr/>
          </p:nvSpPr>
          <p:spPr>
            <a:xfrm>
              <a:off x="5592550" y="29635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72" name="Google Shape;372;p19"/>
          <p:cNvGrpSpPr/>
          <p:nvPr/>
        </p:nvGrpSpPr>
        <p:grpSpPr>
          <a:xfrm>
            <a:off x="6643676" y="8991250"/>
            <a:ext cx="4383496" cy="762345"/>
            <a:chOff x="5592550" y="3805346"/>
            <a:chExt cx="1835404" cy="319200"/>
          </a:xfrm>
        </p:grpSpPr>
        <p:sp>
          <p:nvSpPr>
            <p:cNvPr id="373" name="Google Shape;373;p19"/>
            <p:cNvSpPr/>
            <p:nvPr/>
          </p:nvSpPr>
          <p:spPr>
            <a:xfrm>
              <a:off x="5766554" y="3805346"/>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Net Promoter Score (NPS)</a:t>
              </a:r>
              <a:endParaRPr sz="1700">
                <a:solidFill>
                  <a:srgbClr val="3D3D3D"/>
                </a:solidFill>
                <a:latin typeface="Proxima Nova"/>
                <a:ea typeface="Proxima Nova"/>
                <a:cs typeface="Proxima Nova"/>
                <a:sym typeface="Proxima Nova"/>
              </a:endParaRPr>
            </a:p>
          </p:txBody>
        </p:sp>
        <p:sp>
          <p:nvSpPr>
            <p:cNvPr id="361" name="Google Shape;361;p19"/>
            <p:cNvSpPr/>
            <p:nvPr/>
          </p:nvSpPr>
          <p:spPr>
            <a:xfrm>
              <a:off x="5592550" y="38779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cxnSp>
        <p:nvCxnSpPr>
          <p:cNvPr id="374" name="Google Shape;374;p19"/>
          <p:cNvCxnSpPr>
            <a:endCxn id="375" idx="1"/>
          </p:cNvCxnSpPr>
          <p:nvPr/>
        </p:nvCxnSpPr>
        <p:spPr>
          <a:xfrm flipH="1" rot="10800000">
            <a:off x="5752976" y="8280461"/>
            <a:ext cx="890700" cy="1800"/>
          </a:xfrm>
          <a:prstGeom prst="bentConnector3">
            <a:avLst>
              <a:gd fmla="val 50000" name="adj1"/>
            </a:avLst>
          </a:prstGeom>
          <a:noFill/>
          <a:ln cap="flat" cmpd="sng" w="38100">
            <a:solidFill>
              <a:schemeClr val="dk1"/>
            </a:solidFill>
            <a:prstDash val="solid"/>
            <a:round/>
            <a:headEnd len="sm" w="sm" type="none"/>
            <a:tailEnd len="sm" w="sm" type="none"/>
          </a:ln>
        </p:spPr>
      </p:cxnSp>
      <p:grpSp>
        <p:nvGrpSpPr>
          <p:cNvPr id="376" name="Google Shape;376;p19"/>
          <p:cNvGrpSpPr/>
          <p:nvPr/>
        </p:nvGrpSpPr>
        <p:grpSpPr>
          <a:xfrm>
            <a:off x="6643676" y="3733250"/>
            <a:ext cx="4383496" cy="762345"/>
            <a:chOff x="5592550" y="2890954"/>
            <a:chExt cx="1835404" cy="319200"/>
          </a:xfrm>
        </p:grpSpPr>
        <p:sp>
          <p:nvSpPr>
            <p:cNvPr id="377" name="Google Shape;377;p19"/>
            <p:cNvSpPr/>
            <p:nvPr/>
          </p:nvSpPr>
          <p:spPr>
            <a:xfrm>
              <a:off x="5766554" y="2890954"/>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Marketing Return on Investment (MROI)</a:t>
              </a:r>
              <a:endParaRPr sz="1700">
                <a:solidFill>
                  <a:srgbClr val="3D3D3D"/>
                </a:solidFill>
                <a:latin typeface="Proxima Nova"/>
                <a:ea typeface="Proxima Nova"/>
                <a:cs typeface="Proxima Nova"/>
                <a:sym typeface="Proxima Nova"/>
              </a:endParaRPr>
            </a:p>
          </p:txBody>
        </p:sp>
        <p:sp>
          <p:nvSpPr>
            <p:cNvPr id="378" name="Google Shape;378;p19"/>
            <p:cNvSpPr/>
            <p:nvPr/>
          </p:nvSpPr>
          <p:spPr>
            <a:xfrm>
              <a:off x="5592550" y="29635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79" name="Google Shape;379;p19"/>
          <p:cNvGrpSpPr/>
          <p:nvPr/>
        </p:nvGrpSpPr>
        <p:grpSpPr>
          <a:xfrm>
            <a:off x="6643676" y="7899300"/>
            <a:ext cx="4383500" cy="762345"/>
            <a:chOff x="5592550" y="3805355"/>
            <a:chExt cx="1835406" cy="319200"/>
          </a:xfrm>
        </p:grpSpPr>
        <p:sp>
          <p:nvSpPr>
            <p:cNvPr id="380" name="Google Shape;380;p19"/>
            <p:cNvSpPr/>
            <p:nvPr/>
          </p:nvSpPr>
          <p:spPr>
            <a:xfrm>
              <a:off x="5766556" y="3805355"/>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Order Delay</a:t>
              </a:r>
              <a:endParaRPr sz="1700">
                <a:solidFill>
                  <a:srgbClr val="3D3D3D"/>
                </a:solidFill>
                <a:latin typeface="Proxima Nova"/>
                <a:ea typeface="Proxima Nova"/>
                <a:cs typeface="Proxima Nova"/>
                <a:sym typeface="Proxima Nova"/>
              </a:endParaRPr>
            </a:p>
          </p:txBody>
        </p:sp>
        <p:sp>
          <p:nvSpPr>
            <p:cNvPr id="375" name="Google Shape;375;p19"/>
            <p:cNvSpPr/>
            <p:nvPr/>
          </p:nvSpPr>
          <p:spPr>
            <a:xfrm>
              <a:off x="5592550" y="38779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cxnSp>
        <p:nvCxnSpPr>
          <p:cNvPr id="381" name="Google Shape;381;p19"/>
          <p:cNvCxnSpPr>
            <a:stCxn id="354" idx="1"/>
            <a:endCxn id="382" idx="1"/>
          </p:cNvCxnSpPr>
          <p:nvPr/>
        </p:nvCxnSpPr>
        <p:spPr>
          <a:xfrm flipH="1" rot="10800000">
            <a:off x="6643676" y="1862374"/>
            <a:ext cx="600" cy="1160100"/>
          </a:xfrm>
          <a:prstGeom prst="bentConnector3">
            <a:avLst>
              <a:gd fmla="val -116479282" name="adj1"/>
            </a:avLst>
          </a:prstGeom>
          <a:noFill/>
          <a:ln cap="flat" cmpd="sng" w="38100">
            <a:solidFill>
              <a:schemeClr val="dk1"/>
            </a:solidFill>
            <a:prstDash val="solid"/>
            <a:round/>
            <a:headEnd len="med" w="med" type="none"/>
            <a:tailEnd len="med" w="med" type="none"/>
          </a:ln>
        </p:spPr>
      </p:cxnSp>
      <p:cxnSp>
        <p:nvCxnSpPr>
          <p:cNvPr id="383" name="Google Shape;383;p19"/>
          <p:cNvCxnSpPr>
            <a:stCxn id="356" idx="1"/>
            <a:endCxn id="384" idx="1"/>
          </p:cNvCxnSpPr>
          <p:nvPr/>
        </p:nvCxnSpPr>
        <p:spPr>
          <a:xfrm>
            <a:off x="6643676" y="5171227"/>
            <a:ext cx="600" cy="935400"/>
          </a:xfrm>
          <a:prstGeom prst="bentConnector3">
            <a:avLst>
              <a:gd fmla="val -116983448" name="adj1"/>
            </a:avLst>
          </a:prstGeom>
          <a:noFill/>
          <a:ln cap="flat" cmpd="sng" w="38100">
            <a:solidFill>
              <a:schemeClr val="dk1"/>
            </a:solidFill>
            <a:prstDash val="solid"/>
            <a:round/>
            <a:headEnd len="med" w="med" type="none"/>
            <a:tailEnd len="med" w="med" type="none"/>
          </a:ln>
        </p:spPr>
      </p:cxnSp>
      <p:grpSp>
        <p:nvGrpSpPr>
          <p:cNvPr id="385" name="Google Shape;385;p19"/>
          <p:cNvGrpSpPr/>
          <p:nvPr/>
        </p:nvGrpSpPr>
        <p:grpSpPr>
          <a:xfrm>
            <a:off x="6643676" y="5760575"/>
            <a:ext cx="4383496" cy="762345"/>
            <a:chOff x="5592550" y="1933350"/>
            <a:chExt cx="1835404" cy="319200"/>
          </a:xfrm>
        </p:grpSpPr>
        <p:sp>
          <p:nvSpPr>
            <p:cNvPr id="386" name="Google Shape;386;p19"/>
            <p:cNvSpPr/>
            <p:nvPr/>
          </p:nvSpPr>
          <p:spPr>
            <a:xfrm>
              <a:off x="5766554" y="1933350"/>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Delivery </a:t>
              </a:r>
              <a:r>
                <a:rPr lang="en-US" sz="1700">
                  <a:solidFill>
                    <a:srgbClr val="3D3D3D"/>
                  </a:solidFill>
                  <a:latin typeface="Proxima Nova"/>
                  <a:ea typeface="Proxima Nova"/>
                  <a:cs typeface="Proxima Nova"/>
                  <a:sym typeface="Proxima Nova"/>
                </a:rPr>
                <a:t>Performance</a:t>
              </a:r>
              <a:r>
                <a:rPr lang="en-US" sz="1700">
                  <a:solidFill>
                    <a:srgbClr val="3D3D3D"/>
                  </a:solidFill>
                  <a:latin typeface="Proxima Nova"/>
                  <a:ea typeface="Proxima Nova"/>
                  <a:cs typeface="Proxima Nova"/>
                  <a:sym typeface="Proxima Nova"/>
                </a:rPr>
                <a:t> Index (DPI)</a:t>
              </a:r>
              <a:endParaRPr sz="1700">
                <a:solidFill>
                  <a:srgbClr val="3D3D3D"/>
                </a:solidFill>
                <a:latin typeface="Proxima Nova"/>
                <a:ea typeface="Proxima Nova"/>
                <a:cs typeface="Proxima Nova"/>
                <a:sym typeface="Proxima Nova"/>
              </a:endParaRPr>
            </a:p>
          </p:txBody>
        </p:sp>
        <p:sp>
          <p:nvSpPr>
            <p:cNvPr id="384" name="Google Shape;384;p19"/>
            <p:cNvSpPr/>
            <p:nvPr/>
          </p:nvSpPr>
          <p:spPr>
            <a:xfrm>
              <a:off x="5592550" y="19912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grpSp>
        <p:nvGrpSpPr>
          <p:cNvPr id="387" name="Google Shape;387;p19"/>
          <p:cNvGrpSpPr/>
          <p:nvPr/>
        </p:nvGrpSpPr>
        <p:grpSpPr>
          <a:xfrm>
            <a:off x="6643676" y="1516200"/>
            <a:ext cx="4383500" cy="762345"/>
            <a:chOff x="5592550" y="1933351"/>
            <a:chExt cx="1835406" cy="319200"/>
          </a:xfrm>
        </p:grpSpPr>
        <p:sp>
          <p:nvSpPr>
            <p:cNvPr id="388" name="Google Shape;388;p19"/>
            <p:cNvSpPr/>
            <p:nvPr/>
          </p:nvSpPr>
          <p:spPr>
            <a:xfrm>
              <a:off x="5766556" y="1933351"/>
              <a:ext cx="1661400" cy="319200"/>
            </a:xfrm>
            <a:prstGeom prst="rect">
              <a:avLst/>
            </a:prstGeom>
            <a:no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US" sz="1700">
                  <a:solidFill>
                    <a:srgbClr val="3D3D3D"/>
                  </a:solidFill>
                  <a:latin typeface="Proxima Nova"/>
                  <a:ea typeface="Proxima Nova"/>
                  <a:cs typeface="Proxima Nova"/>
                  <a:sym typeface="Proxima Nova"/>
                </a:rPr>
                <a:t>Monthly Sales Growth (MSG)</a:t>
              </a:r>
              <a:endParaRPr sz="1700">
                <a:solidFill>
                  <a:srgbClr val="3D3D3D"/>
                </a:solidFill>
                <a:latin typeface="Proxima Nova"/>
                <a:ea typeface="Proxima Nova"/>
                <a:cs typeface="Proxima Nova"/>
                <a:sym typeface="Proxima Nova"/>
              </a:endParaRPr>
            </a:p>
          </p:txBody>
        </p:sp>
        <p:sp>
          <p:nvSpPr>
            <p:cNvPr id="382" name="Google Shape;382;p19"/>
            <p:cNvSpPr/>
            <p:nvPr/>
          </p:nvSpPr>
          <p:spPr>
            <a:xfrm>
              <a:off x="5592550" y="1991250"/>
              <a:ext cx="174000" cy="174000"/>
            </a:xfrm>
            <a:prstGeom prst="rect">
              <a:avLst/>
            </a:prstGeom>
            <a:solidFill>
              <a:srgbClr val="505050"/>
            </a:solidFill>
            <a:ln cap="flat" cmpd="sng" w="38100">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1700">
                <a:latin typeface="Proxima Nova"/>
                <a:ea typeface="Proxima Nova"/>
                <a:cs typeface="Proxima Nova"/>
                <a:sym typeface="Proxima Nova"/>
              </a:endParaRPr>
            </a:p>
          </p:txBody>
        </p:sp>
      </p:grpSp>
      <p:cxnSp>
        <p:nvCxnSpPr>
          <p:cNvPr id="389" name="Google Shape;389;p19"/>
          <p:cNvCxnSpPr>
            <a:stCxn id="353" idx="3"/>
            <a:endCxn id="378" idx="1"/>
          </p:cNvCxnSpPr>
          <p:nvPr/>
        </p:nvCxnSpPr>
        <p:spPr>
          <a:xfrm>
            <a:off x="5243654" y="4114404"/>
            <a:ext cx="1400100" cy="0"/>
          </a:xfrm>
          <a:prstGeom prst="straightConnector1">
            <a:avLst/>
          </a:prstGeom>
          <a:noFill/>
          <a:ln cap="flat" cmpd="sng" w="38100">
            <a:solidFill>
              <a:schemeClr val="dk1"/>
            </a:solidFill>
            <a:prstDash val="solid"/>
            <a:round/>
            <a:headEnd len="med" w="med" type="none"/>
            <a:tailEnd len="med" w="med" type="none"/>
          </a:ln>
        </p:spPr>
      </p:cxnSp>
      <p:sp>
        <p:nvSpPr>
          <p:cNvPr id="390" name="Google Shape;390;p19"/>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PERFORMANCE INDICATORS</a:t>
            </a:r>
            <a:endParaRPr b="1" sz="3200">
              <a:solidFill>
                <a:schemeClr val="dk1"/>
              </a:solidFill>
              <a:latin typeface="Raleway"/>
              <a:ea typeface="Raleway"/>
              <a:cs typeface="Raleway"/>
              <a:sym typeface="Raleway"/>
            </a:endParaRPr>
          </a:p>
        </p:txBody>
      </p:sp>
      <p:grpSp>
        <p:nvGrpSpPr>
          <p:cNvPr id="391" name="Google Shape;391;p19"/>
          <p:cNvGrpSpPr/>
          <p:nvPr/>
        </p:nvGrpSpPr>
        <p:grpSpPr>
          <a:xfrm>
            <a:off x="0" y="1058500"/>
            <a:ext cx="5669649" cy="200124"/>
            <a:chOff x="0" y="0"/>
            <a:chExt cx="747600" cy="54000"/>
          </a:xfrm>
        </p:grpSpPr>
        <p:sp>
          <p:nvSpPr>
            <p:cNvPr id="392" name="Google Shape;392;p19"/>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393" name="Google Shape;393;p19"/>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4" name="Google Shape;394;p19"/>
          <p:cNvGrpSpPr/>
          <p:nvPr/>
        </p:nvGrpSpPr>
        <p:grpSpPr>
          <a:xfrm>
            <a:off x="9685012" y="1058425"/>
            <a:ext cx="2823162" cy="181548"/>
            <a:chOff x="0" y="0"/>
            <a:chExt cx="747600" cy="54000"/>
          </a:xfrm>
        </p:grpSpPr>
        <p:sp>
          <p:nvSpPr>
            <p:cNvPr id="395" name="Google Shape;395;p19"/>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396" name="Google Shape;396;p19"/>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7" name="Google Shape;397;p19"/>
          <p:cNvSpPr/>
          <p:nvPr/>
        </p:nvSpPr>
        <p:spPr>
          <a:xfrm>
            <a:off x="9657802" y="0"/>
            <a:ext cx="2876337" cy="1249148"/>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grpSp>
        <p:nvGrpSpPr>
          <p:cNvPr id="398" name="Google Shape;398;p19"/>
          <p:cNvGrpSpPr/>
          <p:nvPr/>
        </p:nvGrpSpPr>
        <p:grpSpPr>
          <a:xfrm>
            <a:off x="6781075" y="0"/>
            <a:ext cx="2876765" cy="1249338"/>
            <a:chOff x="0" y="0"/>
            <a:chExt cx="747600" cy="324900"/>
          </a:xfrm>
        </p:grpSpPr>
        <p:sp>
          <p:nvSpPr>
            <p:cNvPr id="399" name="Google Shape;399;p19"/>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a:noFill/>
            </a:ln>
          </p:spPr>
        </p:sp>
        <p:sp>
          <p:nvSpPr>
            <p:cNvPr id="400" name="Google Shape;400;p19"/>
            <p:cNvSpPr txBox="1"/>
            <p:nvPr/>
          </p:nvSpPr>
          <p:spPr>
            <a:xfrm>
              <a:off x="0" y="0"/>
              <a:ext cx="747600" cy="324900"/>
            </a:xfrm>
            <a:prstGeom prst="rect">
              <a:avLst/>
            </a:prstGeom>
            <a:solidFill>
              <a:srgbClr val="6FA8DC"/>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1" name="Google Shape;401;p19"/>
          <p:cNvGrpSpPr/>
          <p:nvPr/>
        </p:nvGrpSpPr>
        <p:grpSpPr>
          <a:xfrm>
            <a:off x="6822863" y="116285"/>
            <a:ext cx="1928514" cy="1016683"/>
            <a:chOff x="-12105" y="0"/>
            <a:chExt cx="2617419" cy="1380800"/>
          </a:xfrm>
        </p:grpSpPr>
        <p:sp>
          <p:nvSpPr>
            <p:cNvPr id="402" name="Google Shape;402;p19"/>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403" name="Google Shape;403;p19"/>
            <p:cNvSpPr txBox="1"/>
            <p:nvPr/>
          </p:nvSpPr>
          <p:spPr>
            <a:xfrm>
              <a:off x="-12105" y="190681"/>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EXPLORATORY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DATA ANALYSIS</a:t>
              </a:r>
              <a:endParaRPr/>
            </a:p>
          </p:txBody>
        </p:sp>
      </p:grpSp>
      <p:sp>
        <p:nvSpPr>
          <p:cNvPr id="404" name="Google Shape;404;p19"/>
          <p:cNvSpPr txBox="1"/>
          <p:nvPr/>
        </p:nvSpPr>
        <p:spPr>
          <a:xfrm>
            <a:off x="9684463" y="138352"/>
            <a:ext cx="2231400" cy="853800"/>
          </a:xfrm>
          <a:prstGeom prst="rect">
            <a:avLst/>
          </a:prstGeom>
          <a:solidFill>
            <a:srgbClr val="6FA8DC"/>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FEATURE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ENGINEERING</a:t>
            </a:r>
            <a:endParaRPr b="1" i="0" sz="1800" u="none" cap="none" strike="noStrike">
              <a:solidFill>
                <a:schemeClr val="lt1"/>
              </a:solidFill>
              <a:latin typeface="Poppins"/>
              <a:ea typeface="Poppins"/>
              <a:cs typeface="Poppins"/>
              <a:sym typeface="Poppins"/>
            </a:endParaRPr>
          </a:p>
        </p:txBody>
      </p:sp>
      <p:sp>
        <p:nvSpPr>
          <p:cNvPr id="405" name="Google Shape;405;p19"/>
          <p:cNvSpPr/>
          <p:nvPr/>
        </p:nvSpPr>
        <p:spPr>
          <a:xfrm>
            <a:off x="15411254" y="0"/>
            <a:ext cx="2876711" cy="124924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grpSp>
        <p:nvGrpSpPr>
          <p:cNvPr id="406" name="Google Shape;406;p19"/>
          <p:cNvGrpSpPr/>
          <p:nvPr/>
        </p:nvGrpSpPr>
        <p:grpSpPr>
          <a:xfrm>
            <a:off x="12534525" y="0"/>
            <a:ext cx="2955338" cy="1249338"/>
            <a:chOff x="0" y="0"/>
            <a:chExt cx="747600" cy="324900"/>
          </a:xfrm>
        </p:grpSpPr>
        <p:sp>
          <p:nvSpPr>
            <p:cNvPr id="407" name="Google Shape;407;p19"/>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0B5394"/>
              </a:solidFill>
              <a:prstDash val="solid"/>
              <a:round/>
              <a:headEnd len="sm" w="sm" type="none"/>
              <a:tailEnd len="sm" w="sm" type="none"/>
            </a:ln>
          </p:spPr>
        </p:sp>
        <p:sp>
          <p:nvSpPr>
            <p:cNvPr id="408" name="Google Shape;408;p19"/>
            <p:cNvSpPr txBox="1"/>
            <p:nvPr/>
          </p:nvSpPr>
          <p:spPr>
            <a:xfrm>
              <a:off x="0" y="0"/>
              <a:ext cx="747600" cy="3249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9" name="Google Shape;409;p19"/>
          <p:cNvGrpSpPr/>
          <p:nvPr/>
        </p:nvGrpSpPr>
        <p:grpSpPr>
          <a:xfrm>
            <a:off x="12772538" y="60763"/>
            <a:ext cx="1874198" cy="1176080"/>
            <a:chOff x="-19" y="-100125"/>
            <a:chExt cx="2543700" cy="1597283"/>
          </a:xfrm>
        </p:grpSpPr>
        <p:sp>
          <p:nvSpPr>
            <p:cNvPr id="410" name="Google Shape;410;p19"/>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411" name="Google Shape;411;p19"/>
            <p:cNvSpPr txBox="1"/>
            <p:nvPr/>
          </p:nvSpPr>
          <p:spPr>
            <a:xfrm>
              <a:off x="-19" y="-100125"/>
              <a:ext cx="2543700" cy="1399800"/>
            </a:xfrm>
            <a:prstGeom prst="rect">
              <a:avLst/>
            </a:prstGeom>
            <a:noFill/>
            <a:ln>
              <a:noFill/>
            </a:ln>
          </p:spPr>
          <p:txBody>
            <a:bodyPr anchorCtr="0" anchor="ctr" bIns="0" lIns="0" spcFirstLastPara="1" rIns="0" wrap="square" tIns="0">
              <a:no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PERFORMANCE</a:t>
              </a:r>
              <a:endParaRPr b="1" sz="1799">
                <a:solidFill>
                  <a:srgbClr val="F8F8F8"/>
                </a:solidFill>
                <a:latin typeface="Poppins"/>
                <a:ea typeface="Poppins"/>
                <a:cs typeface="Poppins"/>
                <a:sym typeface="Poppins"/>
              </a:endParaRPr>
            </a:p>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INDICATORS</a:t>
              </a:r>
              <a:endParaRPr b="1" sz="1799">
                <a:solidFill>
                  <a:srgbClr val="F8F8F8"/>
                </a:solidFill>
                <a:latin typeface="Poppins"/>
                <a:ea typeface="Poppins"/>
                <a:cs typeface="Poppins"/>
                <a:sym typeface="Poppins"/>
              </a:endParaRPr>
            </a:p>
          </p:txBody>
        </p:sp>
      </p:grpSp>
      <p:grpSp>
        <p:nvGrpSpPr>
          <p:cNvPr id="412" name="Google Shape;412;p19"/>
          <p:cNvGrpSpPr/>
          <p:nvPr/>
        </p:nvGrpSpPr>
        <p:grpSpPr>
          <a:xfrm>
            <a:off x="15768801" y="134484"/>
            <a:ext cx="1975733" cy="1016683"/>
            <a:chOff x="-441323" y="0"/>
            <a:chExt cx="2681505" cy="1380800"/>
          </a:xfrm>
        </p:grpSpPr>
        <p:sp>
          <p:nvSpPr>
            <p:cNvPr id="413" name="Google Shape;413;p19"/>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414" name="Google Shape;414;p19"/>
            <p:cNvSpPr txBox="1"/>
            <p:nvPr/>
          </p:nvSpPr>
          <p:spPr>
            <a:xfrm>
              <a:off x="-441323" y="206867"/>
              <a:ext cx="24516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MODEL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PIPELINE</a:t>
              </a:r>
              <a:endParaRPr b="1" i="0" sz="1799" u="none" cap="none" strike="noStrike">
                <a:solidFill>
                  <a:srgbClr val="F8F8F8"/>
                </a:solidFill>
                <a:latin typeface="Poppins"/>
                <a:ea typeface="Poppins"/>
                <a:cs typeface="Poppins"/>
                <a:sym typeface="Poppins"/>
              </a:endParaRPr>
            </a:p>
          </p:txBody>
        </p:sp>
      </p:grpSp>
      <p:pic>
        <p:nvPicPr>
          <p:cNvPr id="415" name="Google Shape;415;p19" title="icons8-analytics-64.png"/>
          <p:cNvPicPr preferRelativeResize="0"/>
          <p:nvPr/>
        </p:nvPicPr>
        <p:blipFill>
          <a:blip r:embed="rId3">
            <a:alphaModFix/>
          </a:blip>
          <a:stretch>
            <a:fillRect/>
          </a:stretch>
        </p:blipFill>
        <p:spPr>
          <a:xfrm>
            <a:off x="8852575" y="213175"/>
            <a:ext cx="704025" cy="704025"/>
          </a:xfrm>
          <a:prstGeom prst="rect">
            <a:avLst/>
          </a:prstGeom>
          <a:noFill/>
          <a:ln>
            <a:noFill/>
          </a:ln>
        </p:spPr>
      </p:pic>
      <p:pic>
        <p:nvPicPr>
          <p:cNvPr id="416" name="Google Shape;416;p19" title="icons8-analytics-64 (1).png"/>
          <p:cNvPicPr preferRelativeResize="0"/>
          <p:nvPr/>
        </p:nvPicPr>
        <p:blipFill>
          <a:blip r:embed="rId4">
            <a:alphaModFix/>
          </a:blip>
          <a:stretch>
            <a:fillRect/>
          </a:stretch>
        </p:blipFill>
        <p:spPr>
          <a:xfrm>
            <a:off x="14606050" y="76875"/>
            <a:ext cx="883800" cy="883800"/>
          </a:xfrm>
          <a:prstGeom prst="rect">
            <a:avLst/>
          </a:prstGeom>
          <a:noFill/>
          <a:ln>
            <a:noFill/>
          </a:ln>
        </p:spPr>
      </p:pic>
      <p:pic>
        <p:nvPicPr>
          <p:cNvPr id="417" name="Google Shape;417;p19" title="icons8-data-pipeline-32.png"/>
          <p:cNvPicPr preferRelativeResize="0"/>
          <p:nvPr/>
        </p:nvPicPr>
        <p:blipFill>
          <a:blip r:embed="rId5">
            <a:alphaModFix/>
          </a:blip>
          <a:stretch>
            <a:fillRect/>
          </a:stretch>
        </p:blipFill>
        <p:spPr>
          <a:xfrm>
            <a:off x="17335500" y="242963"/>
            <a:ext cx="704025" cy="704025"/>
          </a:xfrm>
          <a:prstGeom prst="rect">
            <a:avLst/>
          </a:prstGeom>
          <a:noFill/>
          <a:ln>
            <a:noFill/>
          </a:ln>
        </p:spPr>
      </p:pic>
      <p:pic>
        <p:nvPicPr>
          <p:cNvPr id="418" name="Google Shape;418;p19" title="icons8-engineering-50.png"/>
          <p:cNvPicPr preferRelativeResize="0"/>
          <p:nvPr/>
        </p:nvPicPr>
        <p:blipFill>
          <a:blip r:embed="rId6">
            <a:alphaModFix/>
          </a:blip>
          <a:stretch>
            <a:fillRect/>
          </a:stretch>
        </p:blipFill>
        <p:spPr>
          <a:xfrm>
            <a:off x="11654499" y="91950"/>
            <a:ext cx="853650" cy="853650"/>
          </a:xfrm>
          <a:prstGeom prst="rect">
            <a:avLst/>
          </a:prstGeom>
          <a:noFill/>
          <a:ln>
            <a:noFill/>
          </a:ln>
        </p:spPr>
      </p:pic>
      <p:grpSp>
        <p:nvGrpSpPr>
          <p:cNvPr id="419" name="Google Shape;419;p19"/>
          <p:cNvGrpSpPr/>
          <p:nvPr/>
        </p:nvGrpSpPr>
        <p:grpSpPr>
          <a:xfrm>
            <a:off x="12535325" y="1067788"/>
            <a:ext cx="2955338" cy="181548"/>
            <a:chOff x="0" y="0"/>
            <a:chExt cx="747600" cy="54000"/>
          </a:xfrm>
        </p:grpSpPr>
        <p:sp>
          <p:nvSpPr>
            <p:cNvPr id="420" name="Google Shape;420;p19"/>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a:noFill/>
            </a:ln>
          </p:spPr>
        </p:sp>
        <p:sp>
          <p:nvSpPr>
            <p:cNvPr id="421" name="Google Shape;421;p19"/>
            <p:cNvSpPr txBox="1"/>
            <p:nvPr/>
          </p:nvSpPr>
          <p:spPr>
            <a:xfrm>
              <a:off x="0" y="0"/>
              <a:ext cx="747600" cy="54000"/>
            </a:xfrm>
            <a:prstGeom prst="rect">
              <a:avLst/>
            </a:prstGeom>
            <a:solidFill>
              <a:srgbClr val="073763"/>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2" name="Google Shape;422;p19"/>
          <p:cNvSpPr txBox="1"/>
          <p:nvPr/>
        </p:nvSpPr>
        <p:spPr>
          <a:xfrm>
            <a:off x="11915875" y="1623575"/>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Percentage increase or decrease in sales revenue from one month to the next</a:t>
            </a:r>
            <a:endParaRPr sz="1700">
              <a:latin typeface="Proxima Nova"/>
              <a:ea typeface="Proxima Nova"/>
              <a:cs typeface="Proxima Nova"/>
              <a:sym typeface="Proxima Nova"/>
            </a:endParaRPr>
          </a:p>
        </p:txBody>
      </p:sp>
      <p:sp>
        <p:nvSpPr>
          <p:cNvPr id="423" name="Google Shape;423;p19"/>
          <p:cNvSpPr txBox="1"/>
          <p:nvPr/>
        </p:nvSpPr>
        <p:spPr>
          <a:xfrm>
            <a:off x="11915875" y="2719125"/>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Distribution between payment options of Cash on Delivery (COD) and Prepaid transactions</a:t>
            </a:r>
            <a:endParaRPr sz="1700">
              <a:latin typeface="Proxima Nova"/>
              <a:ea typeface="Proxima Nova"/>
              <a:cs typeface="Proxima Nova"/>
              <a:sym typeface="Proxima Nova"/>
            </a:endParaRPr>
          </a:p>
        </p:txBody>
      </p:sp>
      <p:sp>
        <p:nvSpPr>
          <p:cNvPr id="424" name="Google Shape;424;p19"/>
          <p:cNvSpPr txBox="1"/>
          <p:nvPr/>
        </p:nvSpPr>
        <p:spPr>
          <a:xfrm>
            <a:off x="11915875" y="3800300"/>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MROI measures the financial return generated from marketing expenditures</a:t>
            </a:r>
            <a:endParaRPr sz="1700">
              <a:latin typeface="Proxima Nova"/>
              <a:ea typeface="Proxima Nova"/>
              <a:cs typeface="Proxima Nova"/>
              <a:sym typeface="Proxima Nova"/>
            </a:endParaRPr>
          </a:p>
        </p:txBody>
      </p:sp>
      <p:sp>
        <p:nvSpPr>
          <p:cNvPr id="425" name="Google Shape;425;p19"/>
          <p:cNvSpPr txBox="1"/>
          <p:nvPr/>
        </p:nvSpPr>
        <p:spPr>
          <a:xfrm>
            <a:off x="11915875" y="5867875"/>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Clr>
                <a:srgbClr val="000000"/>
              </a:buClr>
              <a:buFont typeface="Arial"/>
              <a:buNone/>
            </a:pPr>
            <a:r>
              <a:rPr lang="en-US" sz="1700">
                <a:latin typeface="Proxima Nova"/>
                <a:ea typeface="Proxima Nova"/>
                <a:cs typeface="Proxima Nova"/>
                <a:sym typeface="Proxima Nova"/>
              </a:rPr>
              <a:t>Measures how effectively a business fulfills its order delivery commitments</a:t>
            </a:r>
            <a:endParaRPr sz="1700">
              <a:latin typeface="Proxima Nova"/>
              <a:ea typeface="Proxima Nova"/>
              <a:cs typeface="Proxima Nova"/>
              <a:sym typeface="Proxima Nova"/>
            </a:endParaRPr>
          </a:p>
        </p:txBody>
      </p:sp>
      <p:sp>
        <p:nvSpPr>
          <p:cNvPr id="426" name="Google Shape;426;p19"/>
          <p:cNvSpPr txBox="1"/>
          <p:nvPr/>
        </p:nvSpPr>
        <p:spPr>
          <a:xfrm>
            <a:off x="11915875" y="4873063"/>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Metric which quantifies how sales on special days perform relative to forecasts</a:t>
            </a:r>
            <a:endParaRPr sz="1700">
              <a:latin typeface="Proxima Nova"/>
              <a:ea typeface="Proxima Nova"/>
              <a:cs typeface="Proxima Nova"/>
              <a:sym typeface="Proxima Nova"/>
            </a:endParaRPr>
          </a:p>
        </p:txBody>
      </p:sp>
      <p:sp>
        <p:nvSpPr>
          <p:cNvPr id="427" name="Google Shape;427;p19"/>
          <p:cNvSpPr txBox="1"/>
          <p:nvPr/>
        </p:nvSpPr>
        <p:spPr>
          <a:xfrm>
            <a:off x="11915875" y="7929475"/>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Distribution between payment options of Cash on Delivery (COD) and Prepaid transactions</a:t>
            </a:r>
            <a:endParaRPr sz="1700">
              <a:latin typeface="Proxima Nova"/>
              <a:ea typeface="Proxima Nova"/>
              <a:cs typeface="Proxima Nova"/>
              <a:sym typeface="Proxima Nova"/>
            </a:endParaRPr>
          </a:p>
        </p:txBody>
      </p:sp>
      <p:sp>
        <p:nvSpPr>
          <p:cNvPr id="428" name="Google Shape;428;p19"/>
          <p:cNvSpPr txBox="1"/>
          <p:nvPr/>
        </p:nvSpPr>
        <p:spPr>
          <a:xfrm>
            <a:off x="11915875" y="9016625"/>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Measures customer loyalty and helps businesses assess customer sentiments</a:t>
            </a:r>
            <a:endParaRPr sz="1700">
              <a:latin typeface="Proxima Nova"/>
              <a:ea typeface="Proxima Nova"/>
              <a:cs typeface="Proxima Nova"/>
              <a:sym typeface="Proxima Nova"/>
            </a:endParaRPr>
          </a:p>
        </p:txBody>
      </p:sp>
      <p:sp>
        <p:nvSpPr>
          <p:cNvPr id="429" name="Google Shape;429;p19"/>
          <p:cNvSpPr txBox="1"/>
          <p:nvPr/>
        </p:nvSpPr>
        <p:spPr>
          <a:xfrm>
            <a:off x="11915875" y="6786475"/>
            <a:ext cx="4502400" cy="575700"/>
          </a:xfrm>
          <a:prstGeom prst="rect">
            <a:avLst/>
          </a:prstGeom>
          <a:noFill/>
          <a:ln>
            <a:noFill/>
          </a:ln>
        </p:spPr>
        <p:txBody>
          <a:bodyPr anchorCtr="0" anchor="ctr" bIns="0" lIns="0" spcFirstLastPara="1" rIns="0" wrap="square" tIns="0">
            <a:spAutoFit/>
          </a:bodyPr>
          <a:lstStyle/>
          <a:p>
            <a:pPr indent="0" lvl="0" marL="0" marR="0" rtl="0" algn="ctr">
              <a:lnSpc>
                <a:spcPct val="120035"/>
              </a:lnSpc>
              <a:spcBef>
                <a:spcPts val="0"/>
              </a:spcBef>
              <a:spcAft>
                <a:spcPts val="0"/>
              </a:spcAft>
              <a:buNone/>
            </a:pPr>
            <a:r>
              <a:rPr lang="en-US" sz="1700">
                <a:latin typeface="Proxima Nova"/>
                <a:ea typeface="Proxima Nova"/>
                <a:cs typeface="Proxima Nova"/>
                <a:sym typeface="Proxima Nova"/>
              </a:rPr>
              <a:t>Measures the average expense required to acquire a new customer</a:t>
            </a:r>
            <a:endParaRPr sz="17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433" name="Shape 433"/>
        <p:cNvGrpSpPr/>
        <p:nvPr/>
      </p:nvGrpSpPr>
      <p:grpSpPr>
        <a:xfrm>
          <a:off x="0" y="0"/>
          <a:ext cx="0" cy="0"/>
          <a:chOff x="0" y="0"/>
          <a:chExt cx="0" cy="0"/>
        </a:xfrm>
      </p:grpSpPr>
      <p:sp>
        <p:nvSpPr>
          <p:cNvPr id="434" name="Google Shape;434;p20"/>
          <p:cNvSpPr/>
          <p:nvPr/>
        </p:nvSpPr>
        <p:spPr>
          <a:xfrm>
            <a:off x="695800" y="1258625"/>
            <a:ext cx="17112387" cy="8723376"/>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sp>
        <p:nvSpPr>
          <p:cNvPr id="435" name="Google Shape;435;p20"/>
          <p:cNvSpPr txBox="1"/>
          <p:nvPr/>
        </p:nvSpPr>
        <p:spPr>
          <a:xfrm>
            <a:off x="17259300" y="9210675"/>
            <a:ext cx="152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436" name="Google Shape;436;p20"/>
          <p:cNvSpPr txBox="1"/>
          <p:nvPr/>
        </p:nvSpPr>
        <p:spPr>
          <a:xfrm>
            <a:off x="108650" y="1650163"/>
            <a:ext cx="4096200" cy="9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pSp>
        <p:nvGrpSpPr>
          <p:cNvPr id="437" name="Google Shape;437;p20"/>
          <p:cNvGrpSpPr/>
          <p:nvPr/>
        </p:nvGrpSpPr>
        <p:grpSpPr>
          <a:xfrm>
            <a:off x="6781075" y="0"/>
            <a:ext cx="2876765" cy="1249338"/>
            <a:chOff x="0" y="0"/>
            <a:chExt cx="747600" cy="324900"/>
          </a:xfrm>
        </p:grpSpPr>
        <p:sp>
          <p:nvSpPr>
            <p:cNvPr id="438" name="Google Shape;438;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439" name="Google Shape;439;p20"/>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0" name="Google Shape;440;p20"/>
          <p:cNvGrpSpPr/>
          <p:nvPr/>
        </p:nvGrpSpPr>
        <p:grpSpPr>
          <a:xfrm>
            <a:off x="6822863" y="116285"/>
            <a:ext cx="1928514" cy="1016683"/>
            <a:chOff x="-12105" y="0"/>
            <a:chExt cx="2617419" cy="1380800"/>
          </a:xfrm>
        </p:grpSpPr>
        <p:sp>
          <p:nvSpPr>
            <p:cNvPr id="441" name="Google Shape;441;p20"/>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442" name="Google Shape;442;p20"/>
            <p:cNvSpPr txBox="1"/>
            <p:nvPr/>
          </p:nvSpPr>
          <p:spPr>
            <a:xfrm>
              <a:off x="-12105" y="190681"/>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EXPLORATORY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DATA ANALYSIS</a:t>
              </a:r>
              <a:endParaRPr/>
            </a:p>
          </p:txBody>
        </p:sp>
      </p:grpSp>
      <p:grpSp>
        <p:nvGrpSpPr>
          <p:cNvPr id="443" name="Google Shape;443;p20"/>
          <p:cNvGrpSpPr/>
          <p:nvPr/>
        </p:nvGrpSpPr>
        <p:grpSpPr>
          <a:xfrm>
            <a:off x="9657802" y="0"/>
            <a:ext cx="2876711" cy="1249246"/>
            <a:chOff x="0" y="0"/>
            <a:chExt cx="747586" cy="324876"/>
          </a:xfrm>
        </p:grpSpPr>
        <p:sp>
          <p:nvSpPr>
            <p:cNvPr id="444" name="Google Shape;444;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445" name="Google Shape;445;p20"/>
            <p:cNvSpPr txBox="1"/>
            <p:nvPr/>
          </p:nvSpPr>
          <p:spPr>
            <a:xfrm>
              <a:off x="26731" y="35979"/>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FEATURE </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ENGINEERING</a:t>
              </a:r>
              <a:endParaRPr b="1" i="0" sz="1800" u="none" cap="none" strike="noStrike">
                <a:solidFill>
                  <a:schemeClr val="lt1"/>
                </a:solidFill>
                <a:latin typeface="Poppins"/>
                <a:ea typeface="Poppins"/>
                <a:cs typeface="Poppins"/>
                <a:sym typeface="Poppins"/>
              </a:endParaRPr>
            </a:p>
          </p:txBody>
        </p:sp>
      </p:grpSp>
      <p:grpSp>
        <p:nvGrpSpPr>
          <p:cNvPr id="446" name="Google Shape;446;p20"/>
          <p:cNvGrpSpPr/>
          <p:nvPr/>
        </p:nvGrpSpPr>
        <p:grpSpPr>
          <a:xfrm>
            <a:off x="12534527" y="0"/>
            <a:ext cx="2876765" cy="1249338"/>
            <a:chOff x="0" y="0"/>
            <a:chExt cx="747600" cy="324900"/>
          </a:xfrm>
        </p:grpSpPr>
        <p:sp>
          <p:nvSpPr>
            <p:cNvPr id="447" name="Google Shape;447;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sp>
          <p:nvSpPr>
            <p:cNvPr id="448" name="Google Shape;448;p20"/>
            <p:cNvSpPr txBox="1"/>
            <p:nvPr/>
          </p:nvSpPr>
          <p:spPr>
            <a:xfrm>
              <a:off x="0" y="0"/>
              <a:ext cx="747600" cy="3249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9" name="Google Shape;449;p20"/>
          <p:cNvGrpSpPr/>
          <p:nvPr/>
        </p:nvGrpSpPr>
        <p:grpSpPr>
          <a:xfrm>
            <a:off x="12772538" y="213163"/>
            <a:ext cx="1874198" cy="1030673"/>
            <a:chOff x="-19" y="106856"/>
            <a:chExt cx="2543700" cy="1399800"/>
          </a:xfrm>
        </p:grpSpPr>
        <p:sp>
          <p:nvSpPr>
            <p:cNvPr id="450" name="Google Shape;450;p20"/>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451" name="Google Shape;451;p20"/>
            <p:cNvSpPr txBox="1"/>
            <p:nvPr/>
          </p:nvSpPr>
          <p:spPr>
            <a:xfrm>
              <a:off x="-19" y="106856"/>
              <a:ext cx="2543700" cy="13998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PERFORMANCE</a:t>
              </a:r>
              <a:endParaRPr b="1" sz="1799">
                <a:solidFill>
                  <a:srgbClr val="F8F8F8"/>
                </a:solidFill>
                <a:latin typeface="Poppins"/>
                <a:ea typeface="Poppins"/>
                <a:cs typeface="Poppins"/>
                <a:sym typeface="Poppins"/>
              </a:endParaRPr>
            </a:p>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INDICATORS</a:t>
              </a:r>
              <a:endParaRPr b="1" sz="1799">
                <a:solidFill>
                  <a:srgbClr val="F8F8F8"/>
                </a:solidFill>
                <a:latin typeface="Poppins"/>
                <a:ea typeface="Poppins"/>
                <a:cs typeface="Poppins"/>
                <a:sym typeface="Poppins"/>
              </a:endParaRPr>
            </a:p>
          </p:txBody>
        </p:sp>
      </p:grpSp>
      <p:grpSp>
        <p:nvGrpSpPr>
          <p:cNvPr id="452" name="Google Shape;452;p20"/>
          <p:cNvGrpSpPr/>
          <p:nvPr/>
        </p:nvGrpSpPr>
        <p:grpSpPr>
          <a:xfrm>
            <a:off x="15411254" y="0"/>
            <a:ext cx="2876765" cy="1249338"/>
            <a:chOff x="0" y="0"/>
            <a:chExt cx="747600" cy="324900"/>
          </a:xfrm>
        </p:grpSpPr>
        <p:sp>
          <p:nvSpPr>
            <p:cNvPr id="453" name="Google Shape;453;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454" name="Google Shape;454;p20"/>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5" name="Google Shape;455;p20"/>
          <p:cNvGrpSpPr/>
          <p:nvPr/>
        </p:nvGrpSpPr>
        <p:grpSpPr>
          <a:xfrm>
            <a:off x="15980413" y="134484"/>
            <a:ext cx="1840321" cy="1109364"/>
            <a:chOff x="-257539" y="0"/>
            <a:chExt cx="2497721" cy="1506673"/>
          </a:xfrm>
        </p:grpSpPr>
        <p:sp>
          <p:nvSpPr>
            <p:cNvPr id="456" name="Google Shape;456;p20"/>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457" name="Google Shape;457;p20"/>
            <p:cNvSpPr txBox="1"/>
            <p:nvPr/>
          </p:nvSpPr>
          <p:spPr>
            <a:xfrm>
              <a:off x="-257539" y="106873"/>
              <a:ext cx="2451600" cy="13998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MODEL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PIPELINE</a:t>
              </a:r>
              <a:endParaRPr/>
            </a:p>
            <a:p>
              <a:pPr indent="0" lvl="0" marL="0" marR="0" rtl="0" algn="l">
                <a:lnSpc>
                  <a:spcPct val="120011"/>
                </a:lnSpc>
                <a:spcBef>
                  <a:spcPts val="0"/>
                </a:spcBef>
                <a:spcAft>
                  <a:spcPts val="0"/>
                </a:spcAft>
                <a:buNone/>
              </a:pPr>
              <a:r>
                <a:t/>
              </a:r>
              <a:endParaRPr b="1" i="0" sz="1799" u="none" cap="none" strike="noStrike">
                <a:solidFill>
                  <a:srgbClr val="F8F8F8"/>
                </a:solidFill>
                <a:latin typeface="Poppins"/>
                <a:ea typeface="Poppins"/>
                <a:cs typeface="Poppins"/>
                <a:sym typeface="Poppins"/>
              </a:endParaRPr>
            </a:p>
          </p:txBody>
        </p:sp>
      </p:grpSp>
      <p:pic>
        <p:nvPicPr>
          <p:cNvPr id="458" name="Google Shape;458;p20" title="icons8-analytics-64.png"/>
          <p:cNvPicPr preferRelativeResize="0"/>
          <p:nvPr/>
        </p:nvPicPr>
        <p:blipFill>
          <a:blip r:embed="rId3">
            <a:alphaModFix/>
          </a:blip>
          <a:stretch>
            <a:fillRect/>
          </a:stretch>
        </p:blipFill>
        <p:spPr>
          <a:xfrm>
            <a:off x="8852575" y="213175"/>
            <a:ext cx="704025" cy="704025"/>
          </a:xfrm>
          <a:prstGeom prst="rect">
            <a:avLst/>
          </a:prstGeom>
          <a:noFill/>
          <a:ln>
            <a:noFill/>
          </a:ln>
        </p:spPr>
      </p:pic>
      <p:pic>
        <p:nvPicPr>
          <p:cNvPr id="459" name="Google Shape;459;p20" title="icons8-analytics-64 (1).png"/>
          <p:cNvPicPr preferRelativeResize="0"/>
          <p:nvPr/>
        </p:nvPicPr>
        <p:blipFill>
          <a:blip r:embed="rId4">
            <a:alphaModFix/>
          </a:blip>
          <a:stretch>
            <a:fillRect/>
          </a:stretch>
        </p:blipFill>
        <p:spPr>
          <a:xfrm>
            <a:off x="14518025" y="76888"/>
            <a:ext cx="883800" cy="883800"/>
          </a:xfrm>
          <a:prstGeom prst="rect">
            <a:avLst/>
          </a:prstGeom>
          <a:noFill/>
          <a:ln>
            <a:noFill/>
          </a:ln>
        </p:spPr>
      </p:pic>
      <p:pic>
        <p:nvPicPr>
          <p:cNvPr id="460" name="Google Shape;460;p20" title="icons8-data-pipeline-32.png"/>
          <p:cNvPicPr preferRelativeResize="0"/>
          <p:nvPr/>
        </p:nvPicPr>
        <p:blipFill>
          <a:blip r:embed="rId5">
            <a:alphaModFix/>
          </a:blip>
          <a:stretch>
            <a:fillRect/>
          </a:stretch>
        </p:blipFill>
        <p:spPr>
          <a:xfrm>
            <a:off x="17411700" y="166763"/>
            <a:ext cx="704025" cy="704025"/>
          </a:xfrm>
          <a:prstGeom prst="rect">
            <a:avLst/>
          </a:prstGeom>
          <a:noFill/>
          <a:ln>
            <a:noFill/>
          </a:ln>
        </p:spPr>
      </p:pic>
      <p:pic>
        <p:nvPicPr>
          <p:cNvPr id="461" name="Google Shape;461;p20" title="icons8-engineering-50.png"/>
          <p:cNvPicPr preferRelativeResize="0"/>
          <p:nvPr/>
        </p:nvPicPr>
        <p:blipFill>
          <a:blip r:embed="rId6">
            <a:alphaModFix/>
          </a:blip>
          <a:stretch>
            <a:fillRect/>
          </a:stretch>
        </p:blipFill>
        <p:spPr>
          <a:xfrm>
            <a:off x="11654499" y="91950"/>
            <a:ext cx="853650" cy="853650"/>
          </a:xfrm>
          <a:prstGeom prst="rect">
            <a:avLst/>
          </a:prstGeom>
          <a:noFill/>
          <a:ln>
            <a:noFill/>
          </a:ln>
        </p:spPr>
      </p:pic>
      <p:grpSp>
        <p:nvGrpSpPr>
          <p:cNvPr id="462" name="Google Shape;462;p20"/>
          <p:cNvGrpSpPr/>
          <p:nvPr/>
        </p:nvGrpSpPr>
        <p:grpSpPr>
          <a:xfrm>
            <a:off x="12561300" y="1058425"/>
            <a:ext cx="2823162" cy="181548"/>
            <a:chOff x="0" y="0"/>
            <a:chExt cx="747600" cy="54000"/>
          </a:xfrm>
        </p:grpSpPr>
        <p:sp>
          <p:nvSpPr>
            <p:cNvPr id="463" name="Google Shape;463;p20"/>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464" name="Google Shape;464;p20"/>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5" name="Google Shape;465;p20"/>
          <p:cNvGrpSpPr/>
          <p:nvPr/>
        </p:nvGrpSpPr>
        <p:grpSpPr>
          <a:xfrm>
            <a:off x="9976463" y="2534425"/>
            <a:ext cx="7086575" cy="200124"/>
            <a:chOff x="0" y="0"/>
            <a:chExt cx="747600" cy="54000"/>
          </a:xfrm>
        </p:grpSpPr>
        <p:sp>
          <p:nvSpPr>
            <p:cNvPr id="466" name="Google Shape;466;p20"/>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3D85C6"/>
            </a:solidFill>
            <a:ln>
              <a:noFill/>
            </a:ln>
          </p:spPr>
        </p:sp>
        <p:sp>
          <p:nvSpPr>
            <p:cNvPr id="467" name="Google Shape;467;p20"/>
            <p:cNvSpPr txBox="1"/>
            <p:nvPr/>
          </p:nvSpPr>
          <p:spPr>
            <a:xfrm>
              <a:off x="0" y="0"/>
              <a:ext cx="747600" cy="54000"/>
            </a:xfrm>
            <a:prstGeom prst="rect">
              <a:avLst/>
            </a:prstGeom>
            <a:solidFill>
              <a:srgbClr val="3D85C6"/>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8" name="Google Shape;468;p20"/>
          <p:cNvSpPr txBox="1"/>
          <p:nvPr/>
        </p:nvSpPr>
        <p:spPr>
          <a:xfrm>
            <a:off x="9976475" y="1738638"/>
            <a:ext cx="5924100" cy="615600"/>
          </a:xfrm>
          <a:prstGeom prst="rect">
            <a:avLst/>
          </a:prstGeom>
          <a:noFill/>
          <a:ln>
            <a:noFill/>
          </a:ln>
        </p:spPr>
        <p:txBody>
          <a:bodyPr anchorCtr="0" anchor="t" bIns="91425" lIns="91425" spcFirstLastPara="1" rIns="91425" wrap="square" tIns="91425">
            <a:spAutoFit/>
          </a:bodyPr>
          <a:lstStyle/>
          <a:p>
            <a:pPr indent="0" lvl="0" marL="0" rtl="0" algn="ctr">
              <a:lnSpc>
                <a:spcPct val="140003"/>
              </a:lnSpc>
              <a:spcBef>
                <a:spcPts val="0"/>
              </a:spcBef>
              <a:spcAft>
                <a:spcPts val="0"/>
              </a:spcAft>
              <a:buClr>
                <a:schemeClr val="dk1"/>
              </a:buClr>
              <a:buFont typeface="Arial"/>
              <a:buNone/>
            </a:pPr>
            <a:r>
              <a:rPr b="1" lang="en-US" sz="2800">
                <a:solidFill>
                  <a:schemeClr val="dk1"/>
                </a:solidFill>
                <a:latin typeface="Raleway"/>
                <a:ea typeface="Raleway"/>
                <a:cs typeface="Raleway"/>
                <a:sym typeface="Raleway"/>
              </a:rPr>
              <a:t>Marketing Mix Modeling</a:t>
            </a:r>
            <a:endParaRPr sz="2800">
              <a:solidFill>
                <a:schemeClr val="dk1"/>
              </a:solidFill>
              <a:latin typeface="Raleway"/>
              <a:ea typeface="Raleway"/>
              <a:cs typeface="Raleway"/>
              <a:sym typeface="Raleway"/>
            </a:endParaRPr>
          </a:p>
        </p:txBody>
      </p:sp>
      <p:sp>
        <p:nvSpPr>
          <p:cNvPr id="469" name="Google Shape;469;p20"/>
          <p:cNvSpPr txBox="1"/>
          <p:nvPr/>
        </p:nvSpPr>
        <p:spPr>
          <a:xfrm>
            <a:off x="7629550" y="2884213"/>
            <a:ext cx="9577500" cy="1660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1200"/>
              </a:spcBef>
              <a:spcAft>
                <a:spcPts val="0"/>
              </a:spcAft>
              <a:buNone/>
            </a:pPr>
            <a:r>
              <a:rPr lang="en-US" sz="2300">
                <a:solidFill>
                  <a:schemeClr val="dk1"/>
                </a:solidFill>
              </a:rPr>
              <a:t>Model measures marketing impact on sales, revenue, and engagement.</a:t>
            </a:r>
            <a:endParaRPr sz="2300">
              <a:solidFill>
                <a:schemeClr val="dk1"/>
              </a:solidFill>
            </a:endParaRPr>
          </a:p>
          <a:p>
            <a:pPr indent="0" lvl="0" marL="0" rtl="0" algn="r">
              <a:lnSpc>
                <a:spcPct val="115000"/>
              </a:lnSpc>
              <a:spcBef>
                <a:spcPts val="1200"/>
              </a:spcBef>
              <a:spcAft>
                <a:spcPts val="0"/>
              </a:spcAft>
              <a:buNone/>
            </a:pPr>
            <a:r>
              <a:rPr lang="en-US" sz="2300">
                <a:solidFill>
                  <a:schemeClr val="dk1"/>
                </a:solidFill>
              </a:rPr>
              <a:t>Optimizes budget by identifying effective channels.</a:t>
            </a:r>
            <a:endParaRPr sz="2300">
              <a:solidFill>
                <a:schemeClr val="dk1"/>
              </a:solidFill>
            </a:endParaRPr>
          </a:p>
          <a:p>
            <a:pPr indent="0" lvl="0" marL="0" rtl="0" algn="r">
              <a:lnSpc>
                <a:spcPct val="115000"/>
              </a:lnSpc>
              <a:spcBef>
                <a:spcPts val="1200"/>
              </a:spcBef>
              <a:spcAft>
                <a:spcPts val="1200"/>
              </a:spcAft>
              <a:buNone/>
            </a:pPr>
            <a:r>
              <a:rPr lang="en-US" sz="2300">
                <a:solidFill>
                  <a:schemeClr val="dk1"/>
                </a:solidFill>
              </a:rPr>
              <a:t>Identifies key channels driving sales.</a:t>
            </a:r>
            <a:endParaRPr sz="2300">
              <a:solidFill>
                <a:schemeClr val="dk1"/>
              </a:solidFill>
            </a:endParaRPr>
          </a:p>
        </p:txBody>
      </p:sp>
      <p:sp>
        <p:nvSpPr>
          <p:cNvPr id="470" name="Google Shape;470;p20"/>
          <p:cNvSpPr txBox="1"/>
          <p:nvPr/>
        </p:nvSpPr>
        <p:spPr>
          <a:xfrm>
            <a:off x="1609950" y="5394475"/>
            <a:ext cx="5924100" cy="615600"/>
          </a:xfrm>
          <a:prstGeom prst="rect">
            <a:avLst/>
          </a:prstGeom>
          <a:noFill/>
          <a:ln>
            <a:noFill/>
          </a:ln>
        </p:spPr>
        <p:txBody>
          <a:bodyPr anchorCtr="0" anchor="t" bIns="91425" lIns="91425" spcFirstLastPara="1" rIns="91425" wrap="square" tIns="91425">
            <a:spAutoFit/>
          </a:bodyPr>
          <a:lstStyle/>
          <a:p>
            <a:pPr indent="0" lvl="0" marL="0" rtl="0" algn="ctr">
              <a:lnSpc>
                <a:spcPct val="140003"/>
              </a:lnSpc>
              <a:spcBef>
                <a:spcPts val="0"/>
              </a:spcBef>
              <a:spcAft>
                <a:spcPts val="0"/>
              </a:spcAft>
              <a:buNone/>
            </a:pPr>
            <a:r>
              <a:rPr b="1" lang="en-US" sz="2800">
                <a:solidFill>
                  <a:schemeClr val="dk1"/>
                </a:solidFill>
                <a:latin typeface="Raleway"/>
                <a:ea typeface="Raleway"/>
                <a:cs typeface="Raleway"/>
                <a:sym typeface="Raleway"/>
              </a:rPr>
              <a:t>Michaelis-Menten model</a:t>
            </a:r>
            <a:endParaRPr sz="2800">
              <a:solidFill>
                <a:schemeClr val="dk1"/>
              </a:solidFill>
              <a:latin typeface="Raleway"/>
              <a:ea typeface="Raleway"/>
              <a:cs typeface="Raleway"/>
              <a:sym typeface="Raleway"/>
            </a:endParaRPr>
          </a:p>
        </p:txBody>
      </p:sp>
      <p:grpSp>
        <p:nvGrpSpPr>
          <p:cNvPr id="471" name="Google Shape;471;p20"/>
          <p:cNvGrpSpPr/>
          <p:nvPr/>
        </p:nvGrpSpPr>
        <p:grpSpPr>
          <a:xfrm>
            <a:off x="1223012" y="6010075"/>
            <a:ext cx="7629557" cy="200124"/>
            <a:chOff x="0" y="0"/>
            <a:chExt cx="747600" cy="54000"/>
          </a:xfrm>
        </p:grpSpPr>
        <p:sp>
          <p:nvSpPr>
            <p:cNvPr id="472" name="Google Shape;472;p20"/>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3D85C6"/>
            </a:solidFill>
            <a:ln>
              <a:noFill/>
            </a:ln>
          </p:spPr>
        </p:sp>
        <p:sp>
          <p:nvSpPr>
            <p:cNvPr id="473" name="Google Shape;473;p20"/>
            <p:cNvSpPr txBox="1"/>
            <p:nvPr/>
          </p:nvSpPr>
          <p:spPr>
            <a:xfrm>
              <a:off x="0" y="0"/>
              <a:ext cx="747600" cy="54000"/>
            </a:xfrm>
            <a:prstGeom prst="rect">
              <a:avLst/>
            </a:prstGeom>
            <a:solidFill>
              <a:srgbClr val="3D85C6"/>
            </a:solid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4" name="Google Shape;474;p20"/>
          <p:cNvSpPr txBox="1"/>
          <p:nvPr/>
        </p:nvSpPr>
        <p:spPr>
          <a:xfrm>
            <a:off x="808175" y="6534725"/>
            <a:ext cx="10614300" cy="46200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chemeClr val="dk1"/>
              </a:buClr>
              <a:buSzPts val="2300"/>
              <a:buChar char="●"/>
            </a:pPr>
            <a:r>
              <a:rPr lang="en-US" sz="2300">
                <a:solidFill>
                  <a:schemeClr val="dk1"/>
                </a:solidFill>
              </a:rPr>
              <a:t>Michaelis-Menten to model used  diminishing GMV-Investment relationship.</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rPr>
              <a:t>Equation: y = αx/{1 + x} (GMV vs. Investment).</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rPr>
              <a:t>Data processed into features, KPIs, KRIs.</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rPr>
              <a:t>Five product groups, each modeled with Michaelis-Menten.</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rPr>
              <a:t>Weights computed and used in LPP solver with SDPI.</a:t>
            </a:r>
            <a:endParaRPr sz="2300">
              <a:solidFill>
                <a:schemeClr val="dk1"/>
              </a:solidFill>
            </a:endParaRPr>
          </a:p>
          <a:p>
            <a:pPr indent="-374650" lvl="0" marL="457200" rtl="0" algn="l">
              <a:lnSpc>
                <a:spcPct val="115000"/>
              </a:lnSpc>
              <a:spcBef>
                <a:spcPts val="0"/>
              </a:spcBef>
              <a:spcAft>
                <a:spcPts val="0"/>
              </a:spcAft>
              <a:buClr>
                <a:schemeClr val="dk1"/>
              </a:buClr>
              <a:buSzPts val="2300"/>
              <a:buChar char="●"/>
            </a:pPr>
            <a:r>
              <a:rPr lang="en-US" sz="2300">
                <a:solidFill>
                  <a:schemeClr val="dk1"/>
                </a:solidFill>
              </a:rPr>
              <a:t>Key features converted to JSON for dashboard integration.</a:t>
            </a:r>
            <a:endParaRPr sz="2300">
              <a:solidFill>
                <a:schemeClr val="dk1"/>
              </a:solidFill>
            </a:endParaRPr>
          </a:p>
          <a:p>
            <a:pPr indent="0" lvl="0" marL="457200" rtl="0" algn="l">
              <a:lnSpc>
                <a:spcPct val="115000"/>
              </a:lnSpc>
              <a:spcBef>
                <a:spcPts val="1200"/>
              </a:spcBef>
              <a:spcAft>
                <a:spcPts val="0"/>
              </a:spcAft>
              <a:buNone/>
            </a:pPr>
            <a:r>
              <a:t/>
            </a:r>
            <a:endParaRPr sz="2300">
              <a:solidFill>
                <a:schemeClr val="dk1"/>
              </a:solidFill>
            </a:endParaRPr>
          </a:p>
          <a:p>
            <a:pPr indent="0" lvl="0" marL="457200" rtl="0" algn="l">
              <a:lnSpc>
                <a:spcPct val="115000"/>
              </a:lnSpc>
              <a:spcBef>
                <a:spcPts val="1200"/>
              </a:spcBef>
              <a:spcAft>
                <a:spcPts val="0"/>
              </a:spcAft>
              <a:buNone/>
            </a:pPr>
            <a:r>
              <a:t/>
            </a:r>
            <a:endParaRPr sz="2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1700">
              <a:solidFill>
                <a:schemeClr val="dk1"/>
              </a:solidFill>
              <a:latin typeface="Proxima Nova"/>
              <a:ea typeface="Proxima Nova"/>
              <a:cs typeface="Proxima Nova"/>
              <a:sym typeface="Proxima Nova"/>
            </a:endParaRPr>
          </a:p>
        </p:txBody>
      </p:sp>
      <p:grpSp>
        <p:nvGrpSpPr>
          <p:cNvPr id="475" name="Google Shape;475;p20"/>
          <p:cNvGrpSpPr/>
          <p:nvPr/>
        </p:nvGrpSpPr>
        <p:grpSpPr>
          <a:xfrm>
            <a:off x="6781075" y="0"/>
            <a:ext cx="2876765" cy="1249338"/>
            <a:chOff x="0" y="0"/>
            <a:chExt cx="747600" cy="324900"/>
          </a:xfrm>
        </p:grpSpPr>
        <p:sp>
          <p:nvSpPr>
            <p:cNvPr id="476" name="Google Shape;476;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477" name="Google Shape;477;p20"/>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8" name="Google Shape;478;p20"/>
          <p:cNvGrpSpPr/>
          <p:nvPr/>
        </p:nvGrpSpPr>
        <p:grpSpPr>
          <a:xfrm>
            <a:off x="9527225" y="0"/>
            <a:ext cx="3007287" cy="1249246"/>
            <a:chOff x="-33934" y="0"/>
            <a:chExt cx="781520" cy="324876"/>
          </a:xfrm>
        </p:grpSpPr>
        <p:sp>
          <p:nvSpPr>
            <p:cNvPr id="479" name="Google Shape;479;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480" name="Google Shape;480;p20"/>
            <p:cNvSpPr txBox="1"/>
            <p:nvPr/>
          </p:nvSpPr>
          <p:spPr>
            <a:xfrm>
              <a:off x="-33934" y="51450"/>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PERFORMANCE</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INDICATORS</a:t>
              </a:r>
              <a:endParaRPr b="1" i="0" sz="1800" u="none" cap="none" strike="noStrike">
                <a:solidFill>
                  <a:schemeClr val="lt1"/>
                </a:solidFill>
                <a:latin typeface="Poppins"/>
                <a:ea typeface="Poppins"/>
                <a:cs typeface="Poppins"/>
                <a:sym typeface="Poppins"/>
              </a:endParaRPr>
            </a:p>
          </p:txBody>
        </p:sp>
      </p:grpSp>
      <p:grpSp>
        <p:nvGrpSpPr>
          <p:cNvPr id="481" name="Google Shape;481;p20"/>
          <p:cNvGrpSpPr/>
          <p:nvPr/>
        </p:nvGrpSpPr>
        <p:grpSpPr>
          <a:xfrm>
            <a:off x="12534527" y="0"/>
            <a:ext cx="2876765" cy="1249338"/>
            <a:chOff x="0" y="0"/>
            <a:chExt cx="747600" cy="324900"/>
          </a:xfrm>
        </p:grpSpPr>
        <p:sp>
          <p:nvSpPr>
            <p:cNvPr id="482" name="Google Shape;482;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sp>
          <p:nvSpPr>
            <p:cNvPr id="483" name="Google Shape;483;p20"/>
            <p:cNvSpPr txBox="1"/>
            <p:nvPr/>
          </p:nvSpPr>
          <p:spPr>
            <a:xfrm>
              <a:off x="0" y="0"/>
              <a:ext cx="747600" cy="3249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4" name="Google Shape;484;p20"/>
          <p:cNvGrpSpPr/>
          <p:nvPr/>
        </p:nvGrpSpPr>
        <p:grpSpPr>
          <a:xfrm>
            <a:off x="6831782" y="116285"/>
            <a:ext cx="1919618" cy="1016683"/>
            <a:chOff x="0" y="0"/>
            <a:chExt cx="2605344" cy="1380800"/>
          </a:xfrm>
        </p:grpSpPr>
        <p:sp>
          <p:nvSpPr>
            <p:cNvPr id="485" name="Google Shape;485;p20"/>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486" name="Google Shape;486;p20"/>
            <p:cNvSpPr txBox="1"/>
            <p:nvPr/>
          </p:nvSpPr>
          <p:spPr>
            <a:xfrm>
              <a:off x="144" y="276703"/>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FEATURE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ENGINEERING</a:t>
              </a:r>
              <a:endParaRPr/>
            </a:p>
          </p:txBody>
        </p:sp>
      </p:grpSp>
      <p:grpSp>
        <p:nvGrpSpPr>
          <p:cNvPr id="487" name="Google Shape;487;p20"/>
          <p:cNvGrpSpPr/>
          <p:nvPr/>
        </p:nvGrpSpPr>
        <p:grpSpPr>
          <a:xfrm>
            <a:off x="12884352" y="220159"/>
            <a:ext cx="2019984" cy="1092901"/>
            <a:chOff x="151737" y="116359"/>
            <a:chExt cx="2741563" cy="1484315"/>
          </a:xfrm>
        </p:grpSpPr>
        <p:sp>
          <p:nvSpPr>
            <p:cNvPr id="488" name="Google Shape;488;p20"/>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489" name="Google Shape;489;p20"/>
            <p:cNvSpPr txBox="1"/>
            <p:nvPr/>
          </p:nvSpPr>
          <p:spPr>
            <a:xfrm>
              <a:off x="349601" y="200874"/>
              <a:ext cx="2543700" cy="13998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MODEL </a:t>
              </a:r>
              <a:endParaRPr b="1" sz="1799">
                <a:solidFill>
                  <a:srgbClr val="F8F8F8"/>
                </a:solidFill>
                <a:latin typeface="Poppins"/>
                <a:ea typeface="Poppins"/>
                <a:cs typeface="Poppins"/>
                <a:sym typeface="Poppins"/>
              </a:endParaRPr>
            </a:p>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PIPELINE</a:t>
              </a:r>
              <a:endParaRPr b="1" sz="1799">
                <a:solidFill>
                  <a:srgbClr val="F8F8F8"/>
                </a:solidFill>
                <a:latin typeface="Poppins"/>
                <a:ea typeface="Poppins"/>
                <a:cs typeface="Poppins"/>
                <a:sym typeface="Poppins"/>
              </a:endParaRPr>
            </a:p>
          </p:txBody>
        </p:sp>
      </p:grpSp>
      <p:grpSp>
        <p:nvGrpSpPr>
          <p:cNvPr id="490" name="Google Shape;490;p20"/>
          <p:cNvGrpSpPr/>
          <p:nvPr/>
        </p:nvGrpSpPr>
        <p:grpSpPr>
          <a:xfrm>
            <a:off x="15411254" y="0"/>
            <a:ext cx="2876765" cy="1249338"/>
            <a:chOff x="0" y="0"/>
            <a:chExt cx="747600" cy="324900"/>
          </a:xfrm>
        </p:grpSpPr>
        <p:sp>
          <p:nvSpPr>
            <p:cNvPr id="491" name="Google Shape;491;p20"/>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492" name="Google Shape;492;p20"/>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3" name="Google Shape;493;p20"/>
          <p:cNvGrpSpPr/>
          <p:nvPr/>
        </p:nvGrpSpPr>
        <p:grpSpPr>
          <a:xfrm>
            <a:off x="15493076" y="134484"/>
            <a:ext cx="2327658" cy="1125731"/>
            <a:chOff x="-918963" y="0"/>
            <a:chExt cx="3159145" cy="1528902"/>
          </a:xfrm>
        </p:grpSpPr>
        <p:sp>
          <p:nvSpPr>
            <p:cNvPr id="494" name="Google Shape;494;p20"/>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495" name="Google Shape;495;p20"/>
            <p:cNvSpPr txBox="1"/>
            <p:nvPr/>
          </p:nvSpPr>
          <p:spPr>
            <a:xfrm>
              <a:off x="-918963" y="369402"/>
              <a:ext cx="2240100" cy="11595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DASHBOARD</a:t>
              </a:r>
              <a:endParaRPr b="1">
                <a:latin typeface="Poppins"/>
                <a:ea typeface="Poppins"/>
                <a:cs typeface="Poppins"/>
                <a:sym typeface="Poppins"/>
              </a:endParaRPr>
            </a:p>
            <a:p>
              <a:pPr indent="0" lvl="0" marL="0" marR="0" rtl="0" algn="l">
                <a:lnSpc>
                  <a:spcPct val="120011"/>
                </a:lnSpc>
                <a:spcBef>
                  <a:spcPts val="0"/>
                </a:spcBef>
                <a:spcAft>
                  <a:spcPts val="0"/>
                </a:spcAft>
                <a:buNone/>
              </a:pPr>
              <a:r>
                <a:t/>
              </a:r>
              <a:endParaRPr b="1" i="0" sz="1799" u="none" cap="none" strike="noStrike">
                <a:solidFill>
                  <a:srgbClr val="F8F8F8"/>
                </a:solidFill>
                <a:latin typeface="Poppins"/>
                <a:ea typeface="Poppins"/>
                <a:cs typeface="Poppins"/>
                <a:sym typeface="Poppins"/>
              </a:endParaRPr>
            </a:p>
          </p:txBody>
        </p:sp>
      </p:grpSp>
      <p:pic>
        <p:nvPicPr>
          <p:cNvPr id="496" name="Google Shape;496;p20" title="icons8-analytics-64 (1).png"/>
          <p:cNvPicPr preferRelativeResize="0"/>
          <p:nvPr/>
        </p:nvPicPr>
        <p:blipFill>
          <a:blip r:embed="rId4">
            <a:alphaModFix/>
          </a:blip>
          <a:stretch>
            <a:fillRect/>
          </a:stretch>
        </p:blipFill>
        <p:spPr>
          <a:xfrm>
            <a:off x="11568950" y="182725"/>
            <a:ext cx="883800" cy="883800"/>
          </a:xfrm>
          <a:prstGeom prst="rect">
            <a:avLst/>
          </a:prstGeom>
          <a:noFill/>
          <a:ln>
            <a:noFill/>
          </a:ln>
        </p:spPr>
      </p:pic>
      <p:pic>
        <p:nvPicPr>
          <p:cNvPr id="497" name="Google Shape;497;p20" title="icons8-data-pipeline-32.png"/>
          <p:cNvPicPr preferRelativeResize="0"/>
          <p:nvPr/>
        </p:nvPicPr>
        <p:blipFill>
          <a:blip r:embed="rId5">
            <a:alphaModFix/>
          </a:blip>
          <a:stretch>
            <a:fillRect/>
          </a:stretch>
        </p:blipFill>
        <p:spPr>
          <a:xfrm>
            <a:off x="14504800" y="213163"/>
            <a:ext cx="704025" cy="704025"/>
          </a:xfrm>
          <a:prstGeom prst="rect">
            <a:avLst/>
          </a:prstGeom>
          <a:noFill/>
          <a:ln>
            <a:noFill/>
          </a:ln>
        </p:spPr>
      </p:pic>
      <p:pic>
        <p:nvPicPr>
          <p:cNvPr id="498" name="Google Shape;498;p20" title="icons8-engineering-50.png"/>
          <p:cNvPicPr preferRelativeResize="0"/>
          <p:nvPr/>
        </p:nvPicPr>
        <p:blipFill>
          <a:blip r:embed="rId6">
            <a:alphaModFix/>
          </a:blip>
          <a:stretch>
            <a:fillRect/>
          </a:stretch>
        </p:blipFill>
        <p:spPr>
          <a:xfrm>
            <a:off x="8663274" y="91975"/>
            <a:ext cx="853650" cy="853650"/>
          </a:xfrm>
          <a:prstGeom prst="rect">
            <a:avLst/>
          </a:prstGeom>
          <a:noFill/>
          <a:ln>
            <a:noFill/>
          </a:ln>
        </p:spPr>
      </p:pic>
      <p:grpSp>
        <p:nvGrpSpPr>
          <p:cNvPr id="499" name="Google Shape;499;p20"/>
          <p:cNvGrpSpPr/>
          <p:nvPr/>
        </p:nvGrpSpPr>
        <p:grpSpPr>
          <a:xfrm>
            <a:off x="12562450" y="1024350"/>
            <a:ext cx="2820844" cy="181548"/>
            <a:chOff x="0" y="0"/>
            <a:chExt cx="747600" cy="54000"/>
          </a:xfrm>
        </p:grpSpPr>
        <p:sp>
          <p:nvSpPr>
            <p:cNvPr id="500" name="Google Shape;500;p20"/>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501" name="Google Shape;501;p20"/>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02" name="Google Shape;502;p20" title="icons8-dashboard-64.png"/>
          <p:cNvPicPr preferRelativeResize="0"/>
          <p:nvPr/>
        </p:nvPicPr>
        <p:blipFill>
          <a:blip r:embed="rId7">
            <a:alphaModFix/>
          </a:blip>
          <a:stretch>
            <a:fillRect/>
          </a:stretch>
        </p:blipFill>
        <p:spPr>
          <a:xfrm>
            <a:off x="17166450" y="118350"/>
            <a:ext cx="883800" cy="883800"/>
          </a:xfrm>
          <a:prstGeom prst="rect">
            <a:avLst/>
          </a:prstGeom>
          <a:noFill/>
          <a:ln>
            <a:noFill/>
          </a:ln>
        </p:spPr>
      </p:pic>
      <p:sp>
        <p:nvSpPr>
          <p:cNvPr id="503" name="Google Shape;503;p20"/>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MODEL PIPELINE</a:t>
            </a:r>
            <a:endParaRPr b="1" sz="3200">
              <a:solidFill>
                <a:schemeClr val="dk1"/>
              </a:solidFill>
              <a:latin typeface="Raleway"/>
              <a:ea typeface="Raleway"/>
              <a:cs typeface="Raleway"/>
              <a:sym typeface="Raleway"/>
            </a:endParaRPr>
          </a:p>
        </p:txBody>
      </p:sp>
      <p:grpSp>
        <p:nvGrpSpPr>
          <p:cNvPr id="504" name="Google Shape;504;p20"/>
          <p:cNvGrpSpPr/>
          <p:nvPr/>
        </p:nvGrpSpPr>
        <p:grpSpPr>
          <a:xfrm>
            <a:off x="0" y="1058500"/>
            <a:ext cx="5669649" cy="200124"/>
            <a:chOff x="0" y="0"/>
            <a:chExt cx="747600" cy="54000"/>
          </a:xfrm>
        </p:grpSpPr>
        <p:sp>
          <p:nvSpPr>
            <p:cNvPr id="505" name="Google Shape;505;p20"/>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506" name="Google Shape;506;p20"/>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07" name="Google Shape;507;p20" title="Your paragraph text.png"/>
          <p:cNvPicPr preferRelativeResize="0"/>
          <p:nvPr/>
        </p:nvPicPr>
        <p:blipFill>
          <a:blip r:embed="rId8">
            <a:alphaModFix/>
          </a:blip>
          <a:stretch>
            <a:fillRect/>
          </a:stretch>
        </p:blipFill>
        <p:spPr>
          <a:xfrm>
            <a:off x="808175" y="1448300"/>
            <a:ext cx="6942975" cy="37565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508" name="Google Shape;508;p20"/>
          <p:cNvPicPr preferRelativeResize="0"/>
          <p:nvPr/>
        </p:nvPicPr>
        <p:blipFill>
          <a:blip r:embed="rId9">
            <a:alphaModFix/>
          </a:blip>
          <a:stretch>
            <a:fillRect/>
          </a:stretch>
        </p:blipFill>
        <p:spPr>
          <a:xfrm>
            <a:off x="17131900" y="2811650"/>
            <a:ext cx="382229" cy="2221800"/>
          </a:xfrm>
          <a:prstGeom prst="rect">
            <a:avLst/>
          </a:prstGeom>
          <a:noFill/>
          <a:ln>
            <a:noFill/>
          </a:ln>
        </p:spPr>
      </p:pic>
      <p:pic>
        <p:nvPicPr>
          <p:cNvPr id="509" name="Google Shape;509;p20"/>
          <p:cNvPicPr preferRelativeResize="0"/>
          <p:nvPr/>
        </p:nvPicPr>
        <p:blipFill>
          <a:blip r:embed="rId10">
            <a:alphaModFix/>
          </a:blip>
          <a:stretch>
            <a:fillRect/>
          </a:stretch>
        </p:blipFill>
        <p:spPr>
          <a:xfrm>
            <a:off x="11454850" y="5636003"/>
            <a:ext cx="4879000" cy="3898772"/>
          </a:xfrm>
          <a:prstGeom prst="rect">
            <a:avLst/>
          </a:prstGeom>
          <a:noFill/>
          <a:ln cap="flat" cmpd="sng" w="9525">
            <a:solidFill>
              <a:srgbClr val="6D9EEB"/>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13" name="Shape 513"/>
        <p:cNvGrpSpPr/>
        <p:nvPr/>
      </p:nvGrpSpPr>
      <p:grpSpPr>
        <a:xfrm>
          <a:off x="0" y="0"/>
          <a:ext cx="0" cy="0"/>
          <a:chOff x="0" y="0"/>
          <a:chExt cx="0" cy="0"/>
        </a:xfrm>
      </p:grpSpPr>
      <p:sp>
        <p:nvSpPr>
          <p:cNvPr id="514" name="Google Shape;514;p21"/>
          <p:cNvSpPr/>
          <p:nvPr/>
        </p:nvSpPr>
        <p:spPr>
          <a:xfrm>
            <a:off x="3306224" y="1244525"/>
            <a:ext cx="11587071" cy="4846320"/>
          </a:xfrm>
          <a:custGeom>
            <a:rect b="b" l="l" r="r" t="t"/>
            <a:pathLst>
              <a:path extrusionOk="0" h="10769600" w="21457538">
                <a:moveTo>
                  <a:pt x="0" y="0"/>
                </a:moveTo>
                <a:lnTo>
                  <a:pt x="21457538" y="0"/>
                </a:lnTo>
                <a:lnTo>
                  <a:pt x="21457538" y="10769600"/>
                </a:lnTo>
                <a:lnTo>
                  <a:pt x="0" y="10769600"/>
                </a:lnTo>
                <a:close/>
              </a:path>
            </a:pathLst>
          </a:custGeom>
          <a:solidFill>
            <a:srgbClr val="CFE2F3"/>
          </a:solidFill>
          <a:ln>
            <a:noFill/>
          </a:ln>
        </p:spPr>
      </p:sp>
      <p:grpSp>
        <p:nvGrpSpPr>
          <p:cNvPr id="515" name="Google Shape;515;p21"/>
          <p:cNvGrpSpPr/>
          <p:nvPr/>
        </p:nvGrpSpPr>
        <p:grpSpPr>
          <a:xfrm>
            <a:off x="6781075" y="0"/>
            <a:ext cx="2876765" cy="1249338"/>
            <a:chOff x="0" y="0"/>
            <a:chExt cx="747600" cy="324900"/>
          </a:xfrm>
        </p:grpSpPr>
        <p:sp>
          <p:nvSpPr>
            <p:cNvPr id="516" name="Google Shape;516;p21"/>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517" name="Google Shape;517;p21"/>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8" name="Google Shape;518;p21"/>
          <p:cNvGrpSpPr/>
          <p:nvPr/>
        </p:nvGrpSpPr>
        <p:grpSpPr>
          <a:xfrm>
            <a:off x="9527225" y="0"/>
            <a:ext cx="3007287" cy="1249246"/>
            <a:chOff x="-33934" y="0"/>
            <a:chExt cx="781520" cy="324876"/>
          </a:xfrm>
        </p:grpSpPr>
        <p:sp>
          <p:nvSpPr>
            <p:cNvPr id="519" name="Google Shape;519;p21"/>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520" name="Google Shape;520;p21"/>
            <p:cNvSpPr txBox="1"/>
            <p:nvPr/>
          </p:nvSpPr>
          <p:spPr>
            <a:xfrm>
              <a:off x="-33934" y="51450"/>
              <a:ext cx="579900" cy="2220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rPr b="1" lang="en-US" sz="1800">
                  <a:solidFill>
                    <a:schemeClr val="lt1"/>
                  </a:solidFill>
                  <a:latin typeface="Poppins"/>
                  <a:ea typeface="Poppins"/>
                  <a:cs typeface="Poppins"/>
                  <a:sym typeface="Poppins"/>
                </a:rPr>
                <a:t>PERFORMANCE</a:t>
              </a:r>
              <a:br>
                <a:rPr b="1" lang="en-US" sz="1800">
                  <a:solidFill>
                    <a:schemeClr val="lt1"/>
                  </a:solidFill>
                  <a:latin typeface="Poppins"/>
                  <a:ea typeface="Poppins"/>
                  <a:cs typeface="Poppins"/>
                  <a:sym typeface="Poppins"/>
                </a:rPr>
              </a:br>
              <a:r>
                <a:rPr b="1" lang="en-US" sz="1800">
                  <a:solidFill>
                    <a:schemeClr val="lt1"/>
                  </a:solidFill>
                  <a:latin typeface="Poppins"/>
                  <a:ea typeface="Poppins"/>
                  <a:cs typeface="Poppins"/>
                  <a:sym typeface="Poppins"/>
                </a:rPr>
                <a:t>INDICATORS</a:t>
              </a:r>
              <a:endParaRPr b="1" i="0" sz="1800" u="none" cap="none" strike="noStrike">
                <a:solidFill>
                  <a:schemeClr val="lt1"/>
                </a:solidFill>
                <a:latin typeface="Poppins"/>
                <a:ea typeface="Poppins"/>
                <a:cs typeface="Poppins"/>
                <a:sym typeface="Poppins"/>
              </a:endParaRPr>
            </a:p>
          </p:txBody>
        </p:sp>
      </p:grpSp>
      <p:grpSp>
        <p:nvGrpSpPr>
          <p:cNvPr id="521" name="Google Shape;521;p21"/>
          <p:cNvGrpSpPr/>
          <p:nvPr/>
        </p:nvGrpSpPr>
        <p:grpSpPr>
          <a:xfrm>
            <a:off x="12534527" y="0"/>
            <a:ext cx="2876765" cy="1249338"/>
            <a:chOff x="0" y="0"/>
            <a:chExt cx="747600" cy="324900"/>
          </a:xfrm>
        </p:grpSpPr>
        <p:sp>
          <p:nvSpPr>
            <p:cNvPr id="522" name="Google Shape;522;p21"/>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0B5394"/>
            </a:solidFill>
            <a:ln cap="flat" cmpd="sng" w="9525">
              <a:solidFill>
                <a:srgbClr val="6FA8DC"/>
              </a:solidFill>
              <a:prstDash val="solid"/>
              <a:round/>
              <a:headEnd len="sm" w="sm" type="none"/>
              <a:tailEnd len="sm" w="sm" type="none"/>
            </a:ln>
          </p:spPr>
        </p:sp>
        <p:sp>
          <p:nvSpPr>
            <p:cNvPr id="523" name="Google Shape;523;p21"/>
            <p:cNvSpPr txBox="1"/>
            <p:nvPr/>
          </p:nvSpPr>
          <p:spPr>
            <a:xfrm>
              <a:off x="0" y="0"/>
              <a:ext cx="747600" cy="3249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4" name="Google Shape;524;p21"/>
          <p:cNvGrpSpPr/>
          <p:nvPr/>
        </p:nvGrpSpPr>
        <p:grpSpPr>
          <a:xfrm>
            <a:off x="6831782" y="116285"/>
            <a:ext cx="1919618" cy="1016683"/>
            <a:chOff x="0" y="0"/>
            <a:chExt cx="2605344" cy="1380800"/>
          </a:xfrm>
        </p:grpSpPr>
        <p:sp>
          <p:nvSpPr>
            <p:cNvPr id="525" name="Google Shape;525;p21"/>
            <p:cNvSpPr/>
            <p:nvPr/>
          </p:nvSpPr>
          <p:spPr>
            <a:xfrm>
              <a:off x="0" y="0"/>
              <a:ext cx="2605314" cy="1380800"/>
            </a:xfrm>
            <a:custGeom>
              <a:rect b="b" l="l" r="r" t="t"/>
              <a:pathLst>
                <a:path extrusionOk="0" h="1380800" w="2605314">
                  <a:moveTo>
                    <a:pt x="0" y="0"/>
                  </a:moveTo>
                  <a:lnTo>
                    <a:pt x="2605314" y="0"/>
                  </a:lnTo>
                  <a:lnTo>
                    <a:pt x="2605314" y="1380800"/>
                  </a:lnTo>
                  <a:lnTo>
                    <a:pt x="0" y="1380800"/>
                  </a:lnTo>
                  <a:close/>
                </a:path>
              </a:pathLst>
            </a:custGeom>
            <a:solidFill>
              <a:srgbClr val="EEEEEE">
                <a:alpha val="0"/>
              </a:srgbClr>
            </a:solidFill>
            <a:ln>
              <a:noFill/>
            </a:ln>
          </p:spPr>
        </p:sp>
        <p:sp>
          <p:nvSpPr>
            <p:cNvPr id="526" name="Google Shape;526;p21"/>
            <p:cNvSpPr txBox="1"/>
            <p:nvPr/>
          </p:nvSpPr>
          <p:spPr>
            <a:xfrm>
              <a:off x="144" y="276703"/>
              <a:ext cx="2605200" cy="827400"/>
            </a:xfrm>
            <a:prstGeom prst="rect">
              <a:avLst/>
            </a:prstGeom>
            <a:noFill/>
            <a:ln>
              <a:noFill/>
            </a:ln>
          </p:spPr>
          <p:txBody>
            <a:bodyPr anchorCtr="0" anchor="ctr" bIns="0" lIns="0" spcFirstLastPara="1" rIns="0" wrap="square" tIns="0">
              <a:spAutoFit/>
            </a:bodyPr>
            <a:lstStyle/>
            <a:p>
              <a:pPr indent="0" lvl="0" marL="0" marR="0" rtl="0" algn="ctr">
                <a:lnSpc>
                  <a:spcPct val="120011"/>
                </a:lnSpc>
                <a:spcBef>
                  <a:spcPts val="0"/>
                </a:spcBef>
                <a:spcAft>
                  <a:spcPts val="0"/>
                </a:spcAft>
                <a:buNone/>
              </a:pPr>
              <a:r>
                <a:rPr b="1" lang="en-US" sz="1799">
                  <a:solidFill>
                    <a:srgbClr val="F8F8F8"/>
                  </a:solidFill>
                  <a:latin typeface="Poppins"/>
                  <a:ea typeface="Poppins"/>
                  <a:cs typeface="Poppins"/>
                  <a:sym typeface="Poppins"/>
                </a:rPr>
                <a:t>FEATURE </a:t>
              </a:r>
              <a:br>
                <a:rPr b="1" lang="en-US" sz="1799">
                  <a:solidFill>
                    <a:srgbClr val="F8F8F8"/>
                  </a:solidFill>
                  <a:latin typeface="Poppins"/>
                  <a:ea typeface="Poppins"/>
                  <a:cs typeface="Poppins"/>
                  <a:sym typeface="Poppins"/>
                </a:rPr>
              </a:br>
              <a:r>
                <a:rPr b="1" lang="en-US" sz="1799">
                  <a:solidFill>
                    <a:srgbClr val="F8F8F8"/>
                  </a:solidFill>
                  <a:latin typeface="Poppins"/>
                  <a:ea typeface="Poppins"/>
                  <a:cs typeface="Poppins"/>
                  <a:sym typeface="Poppins"/>
                </a:rPr>
                <a:t>ENGINEERING</a:t>
              </a:r>
              <a:endParaRPr/>
            </a:p>
          </p:txBody>
        </p:sp>
      </p:grpSp>
      <p:grpSp>
        <p:nvGrpSpPr>
          <p:cNvPr id="527" name="Google Shape;527;p21"/>
          <p:cNvGrpSpPr/>
          <p:nvPr/>
        </p:nvGrpSpPr>
        <p:grpSpPr>
          <a:xfrm>
            <a:off x="12884352" y="220159"/>
            <a:ext cx="2019984" cy="1092901"/>
            <a:chOff x="151737" y="116359"/>
            <a:chExt cx="2741563" cy="1484315"/>
          </a:xfrm>
        </p:grpSpPr>
        <p:sp>
          <p:nvSpPr>
            <p:cNvPr id="528" name="Google Shape;528;p21"/>
            <p:cNvSpPr/>
            <p:nvPr/>
          </p:nvSpPr>
          <p:spPr>
            <a:xfrm>
              <a:off x="151737" y="116359"/>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529" name="Google Shape;529;p21"/>
            <p:cNvSpPr txBox="1"/>
            <p:nvPr/>
          </p:nvSpPr>
          <p:spPr>
            <a:xfrm>
              <a:off x="349601" y="200874"/>
              <a:ext cx="2543700" cy="13998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MODEL </a:t>
              </a:r>
              <a:endParaRPr b="1" sz="1799">
                <a:solidFill>
                  <a:srgbClr val="F8F8F8"/>
                </a:solidFill>
                <a:latin typeface="Poppins"/>
                <a:ea typeface="Poppins"/>
                <a:cs typeface="Poppins"/>
                <a:sym typeface="Poppins"/>
              </a:endParaRPr>
            </a:p>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PIPELINE</a:t>
              </a:r>
              <a:endParaRPr b="1" sz="1799">
                <a:solidFill>
                  <a:srgbClr val="F8F8F8"/>
                </a:solidFill>
                <a:latin typeface="Poppins"/>
                <a:ea typeface="Poppins"/>
                <a:cs typeface="Poppins"/>
                <a:sym typeface="Poppins"/>
              </a:endParaRPr>
            </a:p>
          </p:txBody>
        </p:sp>
      </p:grpSp>
      <p:grpSp>
        <p:nvGrpSpPr>
          <p:cNvPr id="530" name="Google Shape;530;p21"/>
          <p:cNvGrpSpPr/>
          <p:nvPr/>
        </p:nvGrpSpPr>
        <p:grpSpPr>
          <a:xfrm>
            <a:off x="15411254" y="0"/>
            <a:ext cx="2876765" cy="1249338"/>
            <a:chOff x="0" y="0"/>
            <a:chExt cx="747600" cy="324900"/>
          </a:xfrm>
        </p:grpSpPr>
        <p:sp>
          <p:nvSpPr>
            <p:cNvPr id="531" name="Google Shape;531;p21"/>
            <p:cNvSpPr/>
            <p:nvPr/>
          </p:nvSpPr>
          <p:spPr>
            <a:xfrm>
              <a:off x="0" y="0"/>
              <a:ext cx="747586" cy="324876"/>
            </a:xfrm>
            <a:custGeom>
              <a:rect b="b" l="l" r="r" t="t"/>
              <a:pathLst>
                <a:path extrusionOk="0" h="324876" w="747586">
                  <a:moveTo>
                    <a:pt x="0" y="0"/>
                  </a:moveTo>
                  <a:lnTo>
                    <a:pt x="747586" y="0"/>
                  </a:lnTo>
                  <a:lnTo>
                    <a:pt x="747586" y="324876"/>
                  </a:lnTo>
                  <a:lnTo>
                    <a:pt x="0" y="324876"/>
                  </a:lnTo>
                  <a:close/>
                </a:path>
              </a:pathLst>
            </a:custGeom>
            <a:solidFill>
              <a:srgbClr val="6FA8DC"/>
            </a:solidFill>
            <a:ln cap="flat" cmpd="sng" w="9525">
              <a:solidFill>
                <a:srgbClr val="6FA8DC"/>
              </a:solidFill>
              <a:prstDash val="solid"/>
              <a:round/>
              <a:headEnd len="sm" w="sm" type="none"/>
              <a:tailEnd len="sm" w="sm" type="none"/>
            </a:ln>
          </p:spPr>
        </p:sp>
        <p:sp>
          <p:nvSpPr>
            <p:cNvPr id="532" name="Google Shape;532;p21"/>
            <p:cNvSpPr txBox="1"/>
            <p:nvPr/>
          </p:nvSpPr>
          <p:spPr>
            <a:xfrm>
              <a:off x="0" y="0"/>
              <a:ext cx="747600" cy="324900"/>
            </a:xfrm>
            <a:prstGeom prst="rect">
              <a:avLst/>
            </a:prstGeom>
            <a:solidFill>
              <a:srgbClr val="6FA8DC"/>
            </a:solidFill>
            <a:ln cap="flat" cmpd="sng" w="9525">
              <a:solidFill>
                <a:srgbClr val="6FA8DC"/>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3" name="Google Shape;533;p21"/>
          <p:cNvGrpSpPr/>
          <p:nvPr/>
        </p:nvGrpSpPr>
        <p:grpSpPr>
          <a:xfrm>
            <a:off x="15493076" y="134484"/>
            <a:ext cx="2327658" cy="1125731"/>
            <a:chOff x="-918963" y="0"/>
            <a:chExt cx="3159145" cy="1528902"/>
          </a:xfrm>
        </p:grpSpPr>
        <p:sp>
          <p:nvSpPr>
            <p:cNvPr id="534" name="Google Shape;534;p21"/>
            <p:cNvSpPr/>
            <p:nvPr/>
          </p:nvSpPr>
          <p:spPr>
            <a:xfrm>
              <a:off x="0" y="0"/>
              <a:ext cx="2240182" cy="1380800"/>
            </a:xfrm>
            <a:custGeom>
              <a:rect b="b" l="l" r="r" t="t"/>
              <a:pathLst>
                <a:path extrusionOk="0" h="1380800" w="2240182">
                  <a:moveTo>
                    <a:pt x="0" y="0"/>
                  </a:moveTo>
                  <a:lnTo>
                    <a:pt x="2240182" y="0"/>
                  </a:lnTo>
                  <a:lnTo>
                    <a:pt x="2240182" y="1380800"/>
                  </a:lnTo>
                  <a:lnTo>
                    <a:pt x="0" y="1380800"/>
                  </a:lnTo>
                  <a:close/>
                </a:path>
              </a:pathLst>
            </a:custGeom>
            <a:solidFill>
              <a:srgbClr val="EEEEEE">
                <a:alpha val="0"/>
              </a:srgbClr>
            </a:solidFill>
            <a:ln>
              <a:noFill/>
            </a:ln>
          </p:spPr>
        </p:sp>
        <p:sp>
          <p:nvSpPr>
            <p:cNvPr id="535" name="Google Shape;535;p21"/>
            <p:cNvSpPr txBox="1"/>
            <p:nvPr/>
          </p:nvSpPr>
          <p:spPr>
            <a:xfrm>
              <a:off x="-918963" y="369402"/>
              <a:ext cx="2240100" cy="1159500"/>
            </a:xfrm>
            <a:prstGeom prst="rect">
              <a:avLst/>
            </a:prstGeom>
            <a:noFill/>
            <a:ln>
              <a:noFill/>
            </a:ln>
          </p:spPr>
          <p:txBody>
            <a:bodyPr anchorCtr="0" anchor="t" bIns="0" lIns="0" spcFirstLastPara="1" rIns="0" wrap="square" tIns="0">
              <a:noAutofit/>
            </a:bodyPr>
            <a:lstStyle/>
            <a:p>
              <a:pPr indent="0" lvl="0" marL="0" marR="0" rtl="0" algn="l">
                <a:lnSpc>
                  <a:spcPct val="120011"/>
                </a:lnSpc>
                <a:spcBef>
                  <a:spcPts val="0"/>
                </a:spcBef>
                <a:spcAft>
                  <a:spcPts val="0"/>
                </a:spcAft>
                <a:buNone/>
              </a:pPr>
              <a:r>
                <a:rPr b="1" lang="en-US" sz="1799">
                  <a:solidFill>
                    <a:srgbClr val="F8F8F8"/>
                  </a:solidFill>
                  <a:latin typeface="Poppins"/>
                  <a:ea typeface="Poppins"/>
                  <a:cs typeface="Poppins"/>
                  <a:sym typeface="Poppins"/>
                </a:rPr>
                <a:t>DASHBOARD</a:t>
              </a:r>
              <a:endParaRPr b="1">
                <a:latin typeface="Poppins"/>
                <a:ea typeface="Poppins"/>
                <a:cs typeface="Poppins"/>
                <a:sym typeface="Poppins"/>
              </a:endParaRPr>
            </a:p>
            <a:p>
              <a:pPr indent="0" lvl="0" marL="0" marR="0" rtl="0" algn="l">
                <a:lnSpc>
                  <a:spcPct val="120011"/>
                </a:lnSpc>
                <a:spcBef>
                  <a:spcPts val="0"/>
                </a:spcBef>
                <a:spcAft>
                  <a:spcPts val="0"/>
                </a:spcAft>
                <a:buNone/>
              </a:pPr>
              <a:r>
                <a:t/>
              </a:r>
              <a:endParaRPr b="1" i="0" sz="1799" u="none" cap="none" strike="noStrike">
                <a:solidFill>
                  <a:srgbClr val="F8F8F8"/>
                </a:solidFill>
                <a:latin typeface="Poppins"/>
                <a:ea typeface="Poppins"/>
                <a:cs typeface="Poppins"/>
                <a:sym typeface="Poppins"/>
              </a:endParaRPr>
            </a:p>
          </p:txBody>
        </p:sp>
      </p:grpSp>
      <p:pic>
        <p:nvPicPr>
          <p:cNvPr id="536" name="Google Shape;536;p21" title="icons8-analytics-64 (1).png"/>
          <p:cNvPicPr preferRelativeResize="0"/>
          <p:nvPr/>
        </p:nvPicPr>
        <p:blipFill>
          <a:blip r:embed="rId3">
            <a:alphaModFix/>
          </a:blip>
          <a:stretch>
            <a:fillRect/>
          </a:stretch>
        </p:blipFill>
        <p:spPr>
          <a:xfrm>
            <a:off x="11568950" y="182725"/>
            <a:ext cx="883800" cy="883800"/>
          </a:xfrm>
          <a:prstGeom prst="rect">
            <a:avLst/>
          </a:prstGeom>
          <a:noFill/>
          <a:ln>
            <a:noFill/>
          </a:ln>
        </p:spPr>
      </p:pic>
      <p:pic>
        <p:nvPicPr>
          <p:cNvPr id="537" name="Google Shape;537;p21" title="icons8-data-pipeline-32.png"/>
          <p:cNvPicPr preferRelativeResize="0"/>
          <p:nvPr/>
        </p:nvPicPr>
        <p:blipFill>
          <a:blip r:embed="rId4">
            <a:alphaModFix/>
          </a:blip>
          <a:stretch>
            <a:fillRect/>
          </a:stretch>
        </p:blipFill>
        <p:spPr>
          <a:xfrm>
            <a:off x="14504800" y="213163"/>
            <a:ext cx="704025" cy="704025"/>
          </a:xfrm>
          <a:prstGeom prst="rect">
            <a:avLst/>
          </a:prstGeom>
          <a:noFill/>
          <a:ln>
            <a:noFill/>
          </a:ln>
        </p:spPr>
      </p:pic>
      <p:pic>
        <p:nvPicPr>
          <p:cNvPr id="538" name="Google Shape;538;p21" title="icons8-engineering-50.png"/>
          <p:cNvPicPr preferRelativeResize="0"/>
          <p:nvPr/>
        </p:nvPicPr>
        <p:blipFill>
          <a:blip r:embed="rId5">
            <a:alphaModFix/>
          </a:blip>
          <a:stretch>
            <a:fillRect/>
          </a:stretch>
        </p:blipFill>
        <p:spPr>
          <a:xfrm>
            <a:off x="8663274" y="91975"/>
            <a:ext cx="853650" cy="853650"/>
          </a:xfrm>
          <a:prstGeom prst="rect">
            <a:avLst/>
          </a:prstGeom>
          <a:noFill/>
          <a:ln>
            <a:noFill/>
          </a:ln>
        </p:spPr>
      </p:pic>
      <p:grpSp>
        <p:nvGrpSpPr>
          <p:cNvPr id="539" name="Google Shape;539;p21"/>
          <p:cNvGrpSpPr/>
          <p:nvPr/>
        </p:nvGrpSpPr>
        <p:grpSpPr>
          <a:xfrm>
            <a:off x="12562450" y="1024350"/>
            <a:ext cx="2820844" cy="181548"/>
            <a:chOff x="0" y="0"/>
            <a:chExt cx="747600" cy="54000"/>
          </a:xfrm>
        </p:grpSpPr>
        <p:sp>
          <p:nvSpPr>
            <p:cNvPr id="540" name="Google Shape;540;p21"/>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541" name="Google Shape;541;p21"/>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42" name="Google Shape;542;p21" title="icons8-dashboard-64.png"/>
          <p:cNvPicPr preferRelativeResize="0"/>
          <p:nvPr/>
        </p:nvPicPr>
        <p:blipFill>
          <a:blip r:embed="rId6">
            <a:alphaModFix/>
          </a:blip>
          <a:stretch>
            <a:fillRect/>
          </a:stretch>
        </p:blipFill>
        <p:spPr>
          <a:xfrm>
            <a:off x="17166450" y="118350"/>
            <a:ext cx="883800" cy="883800"/>
          </a:xfrm>
          <a:prstGeom prst="rect">
            <a:avLst/>
          </a:prstGeom>
          <a:noFill/>
          <a:ln>
            <a:noFill/>
          </a:ln>
        </p:spPr>
      </p:pic>
      <p:sp>
        <p:nvSpPr>
          <p:cNvPr id="543" name="Google Shape;543;p21"/>
          <p:cNvSpPr txBox="1"/>
          <p:nvPr/>
        </p:nvSpPr>
        <p:spPr>
          <a:xfrm>
            <a:off x="2707000" y="6512250"/>
            <a:ext cx="6044400" cy="88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solidFill>
                  <a:schemeClr val="dk1"/>
                </a:solidFill>
                <a:latin typeface="Proxima Nova"/>
                <a:ea typeface="Proxima Nova"/>
                <a:cs typeface="Proxima Nova"/>
                <a:sym typeface="Proxima Nova"/>
              </a:rPr>
              <a:t>Extracted features are passed into five Michaelis-Menten models, each for a specific category</a:t>
            </a:r>
            <a:endParaRPr sz="1700">
              <a:solidFill>
                <a:schemeClr val="dk1"/>
              </a:solidFill>
              <a:latin typeface="Proxima Nova"/>
              <a:ea typeface="Proxima Nova"/>
              <a:cs typeface="Proxima Nova"/>
              <a:sym typeface="Proxima Nova"/>
            </a:endParaRPr>
          </a:p>
        </p:txBody>
      </p:sp>
      <p:pic>
        <p:nvPicPr>
          <p:cNvPr id="544" name="Google Shape;544;p21"/>
          <p:cNvPicPr preferRelativeResize="0"/>
          <p:nvPr/>
        </p:nvPicPr>
        <p:blipFill>
          <a:blip r:embed="rId7">
            <a:alphaModFix/>
          </a:blip>
          <a:stretch>
            <a:fillRect/>
          </a:stretch>
        </p:blipFill>
        <p:spPr>
          <a:xfrm>
            <a:off x="1504275" y="6342800"/>
            <a:ext cx="1016700" cy="1016700"/>
          </a:xfrm>
          <a:prstGeom prst="rect">
            <a:avLst/>
          </a:prstGeom>
          <a:noFill/>
          <a:ln>
            <a:noFill/>
          </a:ln>
        </p:spPr>
      </p:pic>
      <p:sp>
        <p:nvSpPr>
          <p:cNvPr id="545" name="Google Shape;545;p21"/>
          <p:cNvSpPr txBox="1"/>
          <p:nvPr/>
        </p:nvSpPr>
        <p:spPr>
          <a:xfrm>
            <a:off x="2707000" y="7644775"/>
            <a:ext cx="6044400" cy="85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solidFill>
                  <a:schemeClr val="dk1"/>
                </a:solidFill>
                <a:latin typeface="Proxima Nova"/>
                <a:ea typeface="Proxima Nova"/>
                <a:cs typeface="Proxima Nova"/>
                <a:sym typeface="Proxima Nova"/>
              </a:rPr>
              <a:t>Computed weights from these models are fed into a Linear Programming Problem (LPP) solver</a:t>
            </a:r>
            <a:endParaRPr sz="1700">
              <a:solidFill>
                <a:schemeClr val="dk1"/>
              </a:solidFill>
              <a:latin typeface="Proxima Nova"/>
              <a:ea typeface="Proxima Nova"/>
              <a:cs typeface="Proxima Nova"/>
              <a:sym typeface="Proxima Nova"/>
            </a:endParaRPr>
          </a:p>
        </p:txBody>
      </p:sp>
      <p:pic>
        <p:nvPicPr>
          <p:cNvPr id="546" name="Google Shape;546;p21"/>
          <p:cNvPicPr preferRelativeResize="0"/>
          <p:nvPr/>
        </p:nvPicPr>
        <p:blipFill>
          <a:blip r:embed="rId8">
            <a:alphaModFix/>
          </a:blip>
          <a:stretch>
            <a:fillRect/>
          </a:stretch>
        </p:blipFill>
        <p:spPr>
          <a:xfrm>
            <a:off x="1504275" y="8754625"/>
            <a:ext cx="1016700" cy="1016700"/>
          </a:xfrm>
          <a:prstGeom prst="rect">
            <a:avLst/>
          </a:prstGeom>
          <a:noFill/>
          <a:ln>
            <a:noFill/>
          </a:ln>
        </p:spPr>
      </p:pic>
      <p:sp>
        <p:nvSpPr>
          <p:cNvPr id="547" name="Google Shape;547;p21"/>
          <p:cNvSpPr txBox="1"/>
          <p:nvPr/>
        </p:nvSpPr>
        <p:spPr>
          <a:xfrm>
            <a:off x="2707000" y="8887525"/>
            <a:ext cx="6044400" cy="883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solidFill>
                  <a:schemeClr val="dk1"/>
                </a:solidFill>
                <a:latin typeface="Proxima Nova"/>
                <a:ea typeface="Proxima Nova"/>
                <a:cs typeface="Proxima Nova"/>
                <a:sym typeface="Proxima Nova"/>
              </a:rPr>
              <a:t>The final budget allocation is the optimized solution of the LPP</a:t>
            </a:r>
            <a:endParaRPr sz="1700">
              <a:solidFill>
                <a:schemeClr val="dk1"/>
              </a:solidFill>
              <a:latin typeface="Proxima Nova"/>
              <a:ea typeface="Proxima Nova"/>
              <a:cs typeface="Proxima Nova"/>
              <a:sym typeface="Proxima Nova"/>
            </a:endParaRPr>
          </a:p>
        </p:txBody>
      </p:sp>
      <p:pic>
        <p:nvPicPr>
          <p:cNvPr id="548" name="Google Shape;548;p21"/>
          <p:cNvPicPr preferRelativeResize="0"/>
          <p:nvPr/>
        </p:nvPicPr>
        <p:blipFill>
          <a:blip r:embed="rId9">
            <a:alphaModFix/>
          </a:blip>
          <a:stretch>
            <a:fillRect/>
          </a:stretch>
        </p:blipFill>
        <p:spPr>
          <a:xfrm>
            <a:off x="1504275" y="7557775"/>
            <a:ext cx="1016700" cy="1016700"/>
          </a:xfrm>
          <a:prstGeom prst="rect">
            <a:avLst/>
          </a:prstGeom>
          <a:noFill/>
          <a:ln>
            <a:noFill/>
          </a:ln>
        </p:spPr>
      </p:pic>
      <p:sp>
        <p:nvSpPr>
          <p:cNvPr id="549" name="Google Shape;549;p21"/>
          <p:cNvSpPr txBox="1"/>
          <p:nvPr/>
        </p:nvSpPr>
        <p:spPr>
          <a:xfrm>
            <a:off x="108650" y="333819"/>
            <a:ext cx="6563700" cy="5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Raleway"/>
                <a:ea typeface="Raleway"/>
                <a:cs typeface="Raleway"/>
                <a:sym typeface="Raleway"/>
              </a:rPr>
              <a:t>MODEL PIPELINE</a:t>
            </a:r>
            <a:endParaRPr b="1" sz="3200">
              <a:solidFill>
                <a:schemeClr val="dk1"/>
              </a:solidFill>
              <a:latin typeface="Raleway"/>
              <a:ea typeface="Raleway"/>
              <a:cs typeface="Raleway"/>
              <a:sym typeface="Raleway"/>
            </a:endParaRPr>
          </a:p>
        </p:txBody>
      </p:sp>
      <p:grpSp>
        <p:nvGrpSpPr>
          <p:cNvPr id="550" name="Google Shape;550;p21"/>
          <p:cNvGrpSpPr/>
          <p:nvPr/>
        </p:nvGrpSpPr>
        <p:grpSpPr>
          <a:xfrm>
            <a:off x="0" y="1058500"/>
            <a:ext cx="5669649" cy="200124"/>
            <a:chOff x="0" y="0"/>
            <a:chExt cx="747600" cy="54000"/>
          </a:xfrm>
        </p:grpSpPr>
        <p:sp>
          <p:nvSpPr>
            <p:cNvPr id="551" name="Google Shape;551;p21"/>
            <p:cNvSpPr/>
            <p:nvPr/>
          </p:nvSpPr>
          <p:spPr>
            <a:xfrm>
              <a:off x="0" y="0"/>
              <a:ext cx="747586" cy="53943"/>
            </a:xfrm>
            <a:custGeom>
              <a:rect b="b" l="l" r="r" t="t"/>
              <a:pathLst>
                <a:path extrusionOk="0" h="53943" w="747586">
                  <a:moveTo>
                    <a:pt x="0" y="0"/>
                  </a:moveTo>
                  <a:lnTo>
                    <a:pt x="747586" y="0"/>
                  </a:lnTo>
                  <a:lnTo>
                    <a:pt x="747586" y="53943"/>
                  </a:lnTo>
                  <a:lnTo>
                    <a:pt x="0" y="53943"/>
                  </a:lnTo>
                  <a:close/>
                </a:path>
              </a:pathLst>
            </a:custGeom>
            <a:solidFill>
              <a:srgbClr val="073763"/>
            </a:solidFill>
            <a:ln cap="flat" cmpd="sng" w="9525">
              <a:solidFill>
                <a:srgbClr val="073763"/>
              </a:solidFill>
              <a:prstDash val="solid"/>
              <a:round/>
              <a:headEnd len="sm" w="sm" type="none"/>
              <a:tailEnd len="sm" w="sm" type="none"/>
            </a:ln>
          </p:spPr>
        </p:sp>
        <p:sp>
          <p:nvSpPr>
            <p:cNvPr id="552" name="Google Shape;552;p21"/>
            <p:cNvSpPr txBox="1"/>
            <p:nvPr/>
          </p:nvSpPr>
          <p:spPr>
            <a:xfrm>
              <a:off x="0" y="0"/>
              <a:ext cx="747600" cy="54000"/>
            </a:xfrm>
            <a:prstGeom prst="rect">
              <a:avLst/>
            </a:prstGeom>
            <a:solidFill>
              <a:srgbClr val="073763"/>
            </a:solidFill>
            <a:ln cap="flat" cmpd="sng" w="9525">
              <a:solidFill>
                <a:srgbClr val="073763"/>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53" name="Google Shape;553;p21"/>
          <p:cNvPicPr preferRelativeResize="0"/>
          <p:nvPr/>
        </p:nvPicPr>
        <p:blipFill>
          <a:blip r:embed="rId10">
            <a:alphaModFix/>
          </a:blip>
          <a:stretch>
            <a:fillRect/>
          </a:stretch>
        </p:blipFill>
        <p:spPr>
          <a:xfrm>
            <a:off x="3890950" y="1351525"/>
            <a:ext cx="10506075" cy="4572000"/>
          </a:xfrm>
          <a:prstGeom prst="rect">
            <a:avLst/>
          </a:prstGeom>
          <a:noFill/>
          <a:ln>
            <a:noFill/>
          </a:ln>
        </p:spPr>
      </p:pic>
      <p:pic>
        <p:nvPicPr>
          <p:cNvPr id="554" name="Google Shape;554;p21"/>
          <p:cNvPicPr preferRelativeResize="0"/>
          <p:nvPr/>
        </p:nvPicPr>
        <p:blipFill>
          <a:blip r:embed="rId11">
            <a:alphaModFix/>
          </a:blip>
          <a:stretch>
            <a:fillRect/>
          </a:stretch>
        </p:blipFill>
        <p:spPr>
          <a:xfrm>
            <a:off x="3890950" y="1493850"/>
            <a:ext cx="10766550" cy="4533900"/>
          </a:xfrm>
          <a:prstGeom prst="rect">
            <a:avLst/>
          </a:prstGeom>
          <a:noFill/>
          <a:ln>
            <a:noFill/>
          </a:ln>
        </p:spPr>
      </p:pic>
      <p:pic>
        <p:nvPicPr>
          <p:cNvPr id="555" name="Google Shape;555;p21"/>
          <p:cNvPicPr preferRelativeResize="0"/>
          <p:nvPr/>
        </p:nvPicPr>
        <p:blipFill>
          <a:blip r:embed="rId12">
            <a:alphaModFix/>
          </a:blip>
          <a:stretch>
            <a:fillRect/>
          </a:stretch>
        </p:blipFill>
        <p:spPr>
          <a:xfrm>
            <a:off x="11715809" y="6268848"/>
            <a:ext cx="4357051" cy="3865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