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67" r:id="rId5"/>
    <p:sldId id="268" r:id="rId6"/>
    <p:sldId id="269" r:id="rId7"/>
    <p:sldId id="261" r:id="rId8"/>
    <p:sldId id="270" r:id="rId9"/>
    <p:sldId id="263" r:id="rId10"/>
    <p:sldId id="262" r:id="rId11"/>
    <p:sldId id="264" r:id="rId12"/>
    <p:sldId id="271" r:id="rId13"/>
    <p:sldId id="272" r:id="rId14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나눔스퀘어 ExtraBold" panose="020B0600000101010101" pitchFamily="50" charset="-12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123"/>
    <a:srgbClr val="2F2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3" autoAdjust="0"/>
    <p:restoredTop sz="94660"/>
  </p:normalViewPr>
  <p:slideViewPr>
    <p:cSldViewPr>
      <p:cViewPr varScale="1">
        <p:scale>
          <a:sx n="109" d="100"/>
          <a:sy n="109" d="100"/>
        </p:scale>
        <p:origin x="169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3CE79-EDDC-4630-87A6-88CC455DED08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04A4B-FDAB-45AC-A101-D843BD20F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761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04A4B-FDAB-45AC-A101-D843BD20F6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16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04A4B-FDAB-45AC-A101-D843BD20F6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91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04A4B-FDAB-45AC-A101-D843BD20F6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50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04A4B-FDAB-45AC-A101-D843BD20F6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628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04A4B-FDAB-45AC-A101-D843BD20F6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033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발표를 끝마치기 전에 질문을 받는 시간을 가지도록 하겠습니다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질문 다 받고 나서 넘어감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DFB40E6-8F05-451C-8B8D-00312ED0AECA}" type="slidenum">
              <a:rPr lang="ko-KR" altLang="en-US" smtClean="0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20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이제까지 자동화 샤워 보조 시스템을 발표한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조 팀장 </a:t>
            </a:r>
            <a:r>
              <a:rPr lang="ko-KR" altLang="en-US" dirty="0" err="1" smtClean="0"/>
              <a:t>권영일이였습니다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들어주셔서 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DFB40E6-8F05-451C-8B8D-00312ED0AECA}" type="slidenum">
              <a:rPr lang="ko-KR" altLang="en-US" smtClean="0"/>
              <a:pPr lvl="0">
                <a:defRPr lang="ko-KR" altLang="en-US"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9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18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30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09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64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045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221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74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32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75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43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30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E699-1E1F-4BA0-9686-B4629B2CE90B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0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7014"/>
            <a:ext cx="914400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03848" y="2317504"/>
            <a:ext cx="2520280" cy="21602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4024" y="3129598"/>
            <a:ext cx="219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103948" y="4077072"/>
            <a:ext cx="64807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95120" y="5877272"/>
            <a:ext cx="4000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2015136023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김병록</a:t>
            </a:r>
            <a:endParaRPr lang="en-US" altLang="ko-KR" sz="200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2014136130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최창호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2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-8970" y="4559443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19672" y="85268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응용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05" y="3517583"/>
            <a:ext cx="2183890" cy="8935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59" y="3000815"/>
            <a:ext cx="1905000" cy="1905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59383" y="3401076"/>
            <a:ext cx="1429698" cy="112454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627784" y="1958062"/>
            <a:ext cx="458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스마트폰 </a:t>
            </a:r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어플을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통한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가지 색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LED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조절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408637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" y="4559443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19672" y="85268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Operate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74966"/>
            <a:ext cx="3713401" cy="530485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88224" y="811768"/>
            <a:ext cx="1265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실행화면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273" y="4101350"/>
            <a:ext cx="1440000" cy="2520000"/>
          </a:xfrm>
          <a:prstGeom prst="rect">
            <a:avLst/>
          </a:prstGeom>
        </p:spPr>
      </p:pic>
      <p:pic>
        <p:nvPicPr>
          <p:cNvPr id="4" name="그림 3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101350"/>
            <a:ext cx="1440000" cy="2520000"/>
          </a:xfrm>
          <a:prstGeom prst="rect">
            <a:avLst/>
          </a:prstGeom>
        </p:spPr>
      </p:pic>
      <p:pic>
        <p:nvPicPr>
          <p:cNvPr id="5" name="그림 4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273" y="1376912"/>
            <a:ext cx="1440000" cy="2520000"/>
          </a:xfrm>
          <a:prstGeom prst="rect">
            <a:avLst/>
          </a:prstGeom>
        </p:spPr>
      </p:pic>
      <p:pic>
        <p:nvPicPr>
          <p:cNvPr id="6" name="그림 5"/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376912"/>
            <a:ext cx="144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2492896"/>
            <a:ext cx="4536504" cy="212365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6600" b="1" dirty="0" smtClean="0"/>
              <a:t>ANY </a:t>
            </a:r>
          </a:p>
          <a:p>
            <a:pPr algn="r"/>
            <a:r>
              <a:rPr lang="en-US" altLang="ko-KR" sz="6600" b="1" dirty="0" smtClean="0"/>
              <a:t>QUESTION</a:t>
            </a:r>
            <a:endParaRPr lang="ko-KR" altLang="en-US" sz="6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508104" y="1969675"/>
            <a:ext cx="14401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R" altLang="en-US" sz="2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80112" y="2492896"/>
            <a:ext cx="1452065" cy="2123658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0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7170" y="2393593"/>
            <a:ext cx="52180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latin typeface="맑은 고딕" pitchFamily="50" charset="-127"/>
                <a:ea typeface="맑은 고딕" pitchFamily="50" charset="-127"/>
              </a:rPr>
              <a:t>T H A N K</a:t>
            </a:r>
            <a:endParaRPr lang="ko-KR" altLang="en-US" sz="8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868144" y="2392650"/>
            <a:ext cx="3074881" cy="1323439"/>
            <a:chOff x="5868144" y="2275929"/>
            <a:chExt cx="3074881" cy="1323439"/>
          </a:xfrm>
        </p:grpSpPr>
        <p:sp>
          <p:nvSpPr>
            <p:cNvPr id="13" name="직사각형 12"/>
            <p:cNvSpPr/>
            <p:nvPr/>
          </p:nvSpPr>
          <p:spPr>
            <a:xfrm>
              <a:off x="5929420" y="2494091"/>
              <a:ext cx="2952328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868144" y="2275929"/>
              <a:ext cx="307488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Y O U</a:t>
              </a:r>
              <a:endParaRPr lang="ko-KR" altLang="en-US" sz="8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98865" y="350100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49749" y="350100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758341" y="3501008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538079" y="3501008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L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285757" y="350100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986949" y="3501008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745849" y="3501008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509557" y="3501008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778241" y="3501008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077049" y="350100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63647" y="3501008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591647" y="350100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54377" y="404664"/>
            <a:ext cx="8863375" cy="6012668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prstClr val="white">
                    <a:lumMod val="50000"/>
                  </a:prstClr>
                </a:solidFill>
                <a:beve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82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" y="836712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51438" y="842952"/>
            <a:ext cx="2379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설명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pic>
        <p:nvPicPr>
          <p:cNvPr id="17" name="Picture 2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63013"/>
            <a:ext cx="4824371" cy="292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483768" y="4725144"/>
            <a:ext cx="43924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블루투스는 휴대폰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노트북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이어폰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헤드폰 등의 휴대기기를 서로 연결해 정보를 교환하는 근거리 무선 기술 표준을 뜻한다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(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약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미터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1994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휴대폰 공급업체인 </a:t>
            </a:r>
            <a:r>
              <a:rPr lang="ko-KR" altLang="en-US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에릭슨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(Ericsson)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시작한 무선 기술 연구를 바탕으로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1998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여러 기업의 연구를 통해 본격적으로 개발됨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50784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" y="1304227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51438" y="842952"/>
            <a:ext cx="2379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원리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758102"/>
            <a:ext cx="1577079" cy="139231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067944" y="2392005"/>
            <a:ext cx="46805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블루투스의 무선 시스템은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ISM(Industrial Scientific and Medical)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주파수 대역인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2402~2480MHz,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총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79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채널을 사용 </a:t>
            </a:r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여러 시스템들과 같은 주파수 대역을 사용하기 때문에 시스템간 전파 간섭이 생길 우려가 있어 이를 예방하기 위해 블루투스는 주파수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호핑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방식을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</a:t>
            </a:r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호핑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패턴은 블루투스 기기 간에 동기화 되어야 통신이 이루어지는데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블루투스는 기기 간 마스터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(Master)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슬레이브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(Slave)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구성으로 연결이 된다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16025" y="5157192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ISM(Industrial </a:t>
            </a:r>
            <a:r>
              <a:rPr lang="en-US" altLang="ko-KR" sz="1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Scietific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and Medical) : 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공업용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과학용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의료용으로 사용되는 고주파 설비 </a:t>
            </a:r>
            <a:r>
              <a:rPr lang="ko-KR" altLang="en-US" sz="1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전파사용에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대해 허가 받을 필요가 없어 저전력의 전파를 발산하는 개인 </a:t>
            </a:r>
            <a:r>
              <a:rPr lang="ko-KR" altLang="en-US" sz="1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무선기기에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주로 쓰인다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16025" y="5917857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주파수 </a:t>
            </a:r>
            <a:r>
              <a:rPr lang="ko-KR" altLang="en-US" sz="1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호핑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(Frequency Hopping) : 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많은 수의 채널을 특정 패턴에 따라 빠르게 이동하며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패킷을 조금씩 전송하는 기법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블루투스는 할당된 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79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채널을 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초당 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1600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</a:t>
            </a:r>
            <a:r>
              <a:rPr lang="ko-KR" altLang="en-US" sz="1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호핑한다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384703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" y="1771663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51438" y="842952"/>
            <a:ext cx="2379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설명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627784" y="1645306"/>
            <a:ext cx="4345601" cy="2271244"/>
            <a:chOff x="2483767" y="1983860"/>
            <a:chExt cx="4345601" cy="2271244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3768" y="1983860"/>
              <a:ext cx="4345600" cy="2271244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2483767" y="2004448"/>
              <a:ext cx="4320000" cy="2250656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638326" y="4138637"/>
            <a:ext cx="632451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마스터 기기가 생성하는 주파수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호핑에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슬레이브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기기를 동기화를 하지 못하면 통신이 이루어지지 않는다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예를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들어 스마트폰과 헤드폰을 연결하면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스마트폰이 마스터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헤드셋이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슬레이브가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되는 것 이다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이것으로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인해 다른 시스템의 전파 간섭을 피해 안정적으로 연결될 수 있게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된다</a:t>
            </a: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하나의 마스터 기기에 최대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슬레이브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기기를 연결할 수 있으며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마스터 기기와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슬레이브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기기의 통신만 가능할 뿐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슬레이브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가기 간의 통신은 불가능하다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그러나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마스터와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슬레이브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역할은 고정된 것이 아니고 상황에 따라 사용자가 서로 역할을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바꾸면</a:t>
            </a:r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통신이 가능하다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410230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" y="2230225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3577" y="851608"/>
            <a:ext cx="2896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장점 및 단점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3485" y="3796517"/>
            <a:ext cx="82674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블루투스는 저렴한 가격에 저전력으로 사용할 수 있다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블루투스는 주파수 대역을 나누기 때문에 데이터 전송을 여러 주파수에 걸쳐서 분할해서 보낼 수 있다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 신호는 적외선과 다르게 벽이나 가방 등을 통과하여 전송 될 수 있으므로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배선이나 연결 상황을 육안으로 확인 할 필요가 없고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장애물이 있어도 신호를 주고 받을 수 있다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주파수 특성도 전 방향으로 신호가 전송되므로 각 장치를 연결하기 위해 일정한 각도를 유지할 필요가 없다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 세계 수많은 국가가 블루투스 표준 규격을 준수하기에 세계 어디에서나 같은 기술을 이용할 수 있다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275856" y="1539116"/>
            <a:ext cx="2520000" cy="2160000"/>
            <a:chOff x="1125860" y="831775"/>
            <a:chExt cx="4608512" cy="3533329"/>
          </a:xfrm>
        </p:grpSpPr>
        <p:sp>
          <p:nvSpPr>
            <p:cNvPr id="20" name="타원 19"/>
            <p:cNvSpPr/>
            <p:nvPr/>
          </p:nvSpPr>
          <p:spPr>
            <a:xfrm>
              <a:off x="1714232" y="831775"/>
              <a:ext cx="3240000" cy="3240000"/>
            </a:xfrm>
            <a:prstGeom prst="ellipse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4312" y="1407839"/>
              <a:ext cx="1819602" cy="1819602"/>
            </a:xfrm>
            <a:prstGeom prst="rect">
              <a:avLst/>
            </a:prstGeom>
          </p:spPr>
        </p:pic>
        <p:cxnSp>
          <p:nvCxnSpPr>
            <p:cNvPr id="23" name="직선 연결선 22"/>
            <p:cNvCxnSpPr/>
            <p:nvPr/>
          </p:nvCxnSpPr>
          <p:spPr>
            <a:xfrm flipV="1">
              <a:off x="1125860" y="4365104"/>
              <a:ext cx="460851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3223425" y="1540894"/>
            <a:ext cx="2520000" cy="2160000"/>
            <a:chOff x="6526460" y="725304"/>
            <a:chExt cx="4608512" cy="3639800"/>
          </a:xfrm>
        </p:grpSpPr>
        <p:sp>
          <p:nvSpPr>
            <p:cNvPr id="25" name="타원 24"/>
            <p:cNvSpPr/>
            <p:nvPr/>
          </p:nvSpPr>
          <p:spPr>
            <a:xfrm>
              <a:off x="7174532" y="725304"/>
              <a:ext cx="3240000" cy="3240000"/>
            </a:xfrm>
            <a:prstGeom prst="ellipse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4612" y="1470287"/>
              <a:ext cx="1986024" cy="1986024"/>
            </a:xfrm>
            <a:prstGeom prst="rect">
              <a:avLst/>
            </a:prstGeom>
          </p:spPr>
        </p:pic>
        <p:cxnSp>
          <p:nvCxnSpPr>
            <p:cNvPr id="27" name="직선 연결선 26"/>
            <p:cNvCxnSpPr/>
            <p:nvPr/>
          </p:nvCxnSpPr>
          <p:spPr>
            <a:xfrm flipV="1">
              <a:off x="6526460" y="4365104"/>
              <a:ext cx="460851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899592" y="3997728"/>
            <a:ext cx="84218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블루본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BlueBorne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심각한 보안 위험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2017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월에 떠오른 문제로 공통적으로 블루투스를 단순히 켜 놓기만 해도 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페어링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과정이 없이 디바이스를 몰래 원격으로 제어하여 악성 코드를 심어 데이터를 유출당하거나 혹은 사이버 범죄 같은 곳에 이용될 수 있다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현재는 안드로이드와 애플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윈도우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리눅스는 보안패치 이후로 해결되었다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14139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8973" y="2747991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51438" y="842952"/>
            <a:ext cx="2379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설명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pic>
        <p:nvPicPr>
          <p:cNvPr id="36" name="Picture 4" descr="hc-06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38" y="2125839"/>
            <a:ext cx="2995398" cy="299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913314"/>
              </p:ext>
            </p:extLst>
          </p:nvPr>
        </p:nvGraphicFramePr>
        <p:xfrm>
          <a:off x="3995936" y="2490302"/>
          <a:ext cx="4993399" cy="1749736"/>
        </p:xfrm>
        <a:graphic>
          <a:graphicData uri="http://schemas.openxmlformats.org/drawingml/2006/table">
            <a:tbl>
              <a:tblPr/>
              <a:tblGrid>
                <a:gridCol w="499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9736"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모델명 </a:t>
                      </a:r>
                      <a:r>
                        <a:rPr lang="en-US" altLang="ko-KR" sz="1200" b="1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: </a:t>
                      </a:r>
                      <a:r>
                        <a:rPr lang="ko-KR" altLang="en-US" sz="1200" b="1" dirty="0" err="1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블루투스</a:t>
                      </a:r>
                      <a:r>
                        <a:rPr lang="ko-KR" altLang="en-US" sz="1200" b="1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모듈</a:t>
                      </a:r>
                      <a:r>
                        <a:rPr lang="en-US" altLang="ko-KR" sz="1200" b="1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(HC-06) </a:t>
                      </a:r>
                      <a:endParaRPr lang="en-US" altLang="ko-KR" sz="1200" b="1" dirty="0" smtClean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ko-KR" altLang="en-US" sz="1200" b="1" baseline="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   </a:t>
                      </a:r>
                      <a:endParaRPr lang="en-US" altLang="ko-KR" sz="1200" b="1" baseline="0" dirty="0" smtClean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endParaRPr lang="en-US" altLang="ko-KR" sz="1200" b="1" baseline="0" dirty="0" smtClean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ko-KR" altLang="en-US" sz="1200" b="1" baseline="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설명     </a:t>
                      </a:r>
                      <a:r>
                        <a:rPr lang="en-US" altLang="ko-KR" sz="1200" b="1" baseline="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: </a:t>
                      </a:r>
                      <a:r>
                        <a:rPr lang="en-US" altLang="ko-KR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UART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신호를 블루투스로 변환하는 블루투스 </a:t>
                      </a:r>
                      <a:r>
                        <a:rPr lang="ko-KR" altLang="en-US" sz="1200" dirty="0" err="1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슬레이브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통신모듈</a:t>
                      </a:r>
                      <a:endParaRPr lang="en-US" altLang="ko-KR" sz="12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en-US" altLang="ko-KR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              </a:t>
                      </a:r>
                      <a:r>
                        <a:rPr lang="en-US" altLang="ko-KR" sz="1200" dirty="0" err="1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PHPoC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라즈베리파이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아두이노</a:t>
                      </a:r>
                      <a:r>
                        <a:rPr lang="en-US" altLang="ko-KR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STM32, AVR, ARM 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등 다양한 </a:t>
                      </a:r>
                      <a:endParaRPr lang="en-US" altLang="ko-KR" sz="1200" dirty="0" smtClean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en-US" altLang="ko-KR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              </a:t>
                      </a:r>
                      <a:r>
                        <a:rPr lang="ko-KR" altLang="en-US" sz="1200" dirty="0" err="1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임베디드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시스템에 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적용하여</a:t>
                      </a:r>
                      <a:r>
                        <a:rPr lang="ko-KR" altLang="en-US" sz="1200" baseline="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블루투스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통신을 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가능함</a:t>
                      </a:r>
                      <a:r>
                        <a:rPr lang="en-US" altLang="ko-KR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2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en-US" altLang="ko-KR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              3.3V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통신 인터페이스 레벨로 다양한 마이크로 컨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트롤러와 </a:t>
                      </a:r>
                      <a:endParaRPr lang="en-US" altLang="ko-KR" sz="1200" dirty="0" smtClean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en-US" altLang="ko-KR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              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직접 </a:t>
                      </a:r>
                      <a:r>
                        <a:rPr lang="ko-KR" altLang="en-US" sz="1200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연결할 수 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있음</a:t>
                      </a:r>
                      <a:r>
                        <a:rPr lang="en-US" altLang="ko-KR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 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아이폰</a:t>
                      </a:r>
                      <a:r>
                        <a:rPr lang="en-US" altLang="ko-KR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(IOS)</a:t>
                      </a:r>
                      <a:r>
                        <a:rPr lang="ko-KR" altLang="en-US" sz="12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에서는 사용불가</a:t>
                      </a:r>
                      <a:endParaRPr lang="en-US" altLang="ko-KR" sz="12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02151" y="5373216"/>
            <a:ext cx="56886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UART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범용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비동기화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송수신기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Universal asynchronous receiver/transmitter</a:t>
            </a: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병렬 데이터의 형태를 직렬 방식으로 전환하여 데이터를 전송하는 컴퓨터 하드웨어의 일종</a:t>
            </a:r>
          </a:p>
        </p:txBody>
      </p:sp>
    </p:spTree>
    <p:extLst>
      <p:ext uri="{BB962C8B-B14F-4D97-AF65-F5344CB8AC3E}">
        <p14:creationId xmlns:p14="http://schemas.microsoft.com/office/powerpoint/2010/main" val="319014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8970" y="3238138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51131"/>
            <a:ext cx="5433892" cy="2037710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18215"/>
              </p:ext>
            </p:extLst>
          </p:nvPr>
        </p:nvGraphicFramePr>
        <p:xfrm>
          <a:off x="1883777" y="4201486"/>
          <a:ext cx="6636667" cy="1371600"/>
        </p:xfrm>
        <a:graphic>
          <a:graphicData uri="http://schemas.openxmlformats.org/drawingml/2006/table">
            <a:tbl>
              <a:tblPr/>
              <a:tblGrid>
                <a:gridCol w="663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7359"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블루투스 모듈은 </a:t>
                      </a:r>
                      <a:r>
                        <a:rPr lang="en-US" altLang="ko-KR" sz="14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r>
                        <a:rPr lang="ko-KR" altLang="en-US" sz="14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개의 핀으로 구성되어 있고 각각 </a:t>
                      </a:r>
                      <a:r>
                        <a:rPr lang="en-US" altLang="ko-KR" sz="14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RXD,</a:t>
                      </a:r>
                      <a:r>
                        <a:rPr lang="en-US" altLang="ko-KR" sz="1400" baseline="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TXD,GND,VCC </a:t>
                      </a:r>
                    </a:p>
                    <a:p>
                      <a:endParaRPr lang="en-US" altLang="ko-KR" sz="1400" dirty="0" smtClean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r>
                        <a:rPr lang="en-US" altLang="ko-KR" sz="140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RXD:</a:t>
                      </a:r>
                      <a:r>
                        <a:rPr lang="en-US" altLang="ko-KR" sz="1400" baseline="0" dirty="0" smtClean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Receive Data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의 약어로 데이터를 수신할 수 있는 핀</a:t>
                      </a:r>
                      <a:endParaRPr lang="en-US" altLang="ko-KR" sz="1400" b="0" i="0" kern="1200" dirty="0" smtClean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endParaRPr lang="en-US" altLang="ko-KR" sz="1400" b="0" i="0" kern="1200" dirty="0" smtClean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r>
                        <a:rPr lang="en-US" altLang="ko-KR" sz="1400" dirty="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TXD: 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Transmit Data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의 약어로 데이터를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송신할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수 있는 핀</a:t>
                      </a:r>
                      <a:endParaRPr lang="en-US" altLang="ko-KR" sz="1400" b="0" i="0" kern="1200" dirty="0" smtClean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endParaRPr lang="en-US" altLang="ko-KR" sz="14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515" y="848650"/>
            <a:ext cx="2672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 설명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39952" y="1510045"/>
            <a:ext cx="48782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LED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점멸 중이면 </a:t>
            </a:r>
            <a:r>
              <a:rPr lang="ko-KR" altLang="en-US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페어링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대기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점등이면 </a:t>
            </a:r>
            <a:r>
              <a:rPr lang="ko-KR" altLang="en-US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페어링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완료를 나타냄</a:t>
            </a: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7" name="꺾인 연결선 26"/>
          <p:cNvCxnSpPr>
            <a:endCxn id="2" idx="1"/>
          </p:cNvCxnSpPr>
          <p:nvPr/>
        </p:nvCxnSpPr>
        <p:spPr>
          <a:xfrm rot="16200000" flipV="1">
            <a:off x="3466808" y="2337078"/>
            <a:ext cx="1418296" cy="72007"/>
          </a:xfrm>
          <a:prstGeom prst="bentConnector4">
            <a:avLst>
              <a:gd name="adj1" fmla="val 73711"/>
              <a:gd name="adj2" fmla="val 52736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4031940" y="3082230"/>
            <a:ext cx="360040" cy="3413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436096" y="4757226"/>
            <a:ext cx="2630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통신 거리는 개방 공간 기준 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10M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1400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27" y="3932077"/>
            <a:ext cx="2076450" cy="22002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128147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8" grpId="0" animBg="1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742094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79530" y="851608"/>
            <a:ext cx="2864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 설명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9612" y="4365104"/>
            <a:ext cx="49685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TX,RX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연결 시 </a:t>
            </a: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아두이노와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블루투스  모듈을 반대로 연결한다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TX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데이터를 받는 부분이고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RX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데이터를 보내는 부분이다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모듈에서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RX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데이터를 보내게 되면 보드에서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TX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</a:t>
            </a: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받아야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하고 </a:t>
            </a: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반대로 보드에서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RX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데이터를 보내게 되면 모듈에서는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TX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받게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된다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4254119"/>
            <a:ext cx="2314575" cy="1981200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265714"/>
              </p:ext>
            </p:extLst>
          </p:nvPr>
        </p:nvGraphicFramePr>
        <p:xfrm>
          <a:off x="6689563" y="2086383"/>
          <a:ext cx="1679848" cy="1571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9924">
                  <a:extLst>
                    <a:ext uri="{9D8B030D-6E8A-4147-A177-3AD203B41FA5}">
                      <a16:colId xmlns:a16="http://schemas.microsoft.com/office/drawing/2014/main" val="2419157023"/>
                    </a:ext>
                  </a:extLst>
                </a:gridCol>
                <a:gridCol w="839924">
                  <a:extLst>
                    <a:ext uri="{9D8B030D-6E8A-4147-A177-3AD203B41FA5}">
                      <a16:colId xmlns:a16="http://schemas.microsoft.com/office/drawing/2014/main" val="145977507"/>
                    </a:ext>
                  </a:extLst>
                </a:gridCol>
              </a:tblGrid>
              <a:tr h="314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아두이노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HC-06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306053"/>
                  </a:ext>
                </a:extLst>
              </a:tr>
              <a:tr h="314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5V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Vcc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722791"/>
                  </a:ext>
                </a:extLst>
              </a:tr>
              <a:tr h="314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GND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GND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904148"/>
                  </a:ext>
                </a:extLst>
              </a:tr>
              <a:tr h="314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TXD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196446"/>
                  </a:ext>
                </a:extLst>
              </a:tr>
              <a:tr h="314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RXD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98342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37" y="1556791"/>
            <a:ext cx="3428302" cy="2538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23210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" y="4152656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19672" y="85268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명령어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699" y="41994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699" y="46099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63688" y="1510045"/>
            <a:ext cx="6053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명령어는 </a:t>
            </a: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헤이즈사의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원래 모뎀을 제어하는 언어였는데 통신의 표준이 되었다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3542" y="4368680"/>
            <a:ext cx="49090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AT+BAUDx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</a:t>
            </a: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보드레이트를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설정해주는 명령어 </a:t>
            </a: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</a:t>
            </a: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리턴값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설정한 숫자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보드레이트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속도</a:t>
            </a: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AT+NAMEx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 명을 설정한다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X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원하는 </a:t>
            </a: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이름명으로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바꾸면 된다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</a:t>
            </a: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리턴값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en-US" altLang="ko-KR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Oksetname</a:t>
            </a: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AT+PINx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</a:t>
            </a: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페어링할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때 패스워드를 설정한다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X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자리에 원하는 비밀번호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자리를 입력하면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된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리턴 값 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en-US" altLang="ko-KR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OKsetPIN</a:t>
            </a: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88224" y="4152656"/>
            <a:ext cx="213487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1 - 1200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2 - 2400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3 - 4800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4 - 9600(default)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5 - 38400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6 - 57600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8 - 115200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9 - 230400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 - 460800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 - 921600</a:t>
            </a:r>
          </a:p>
          <a:p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 - 1382400</a:t>
            </a:r>
          </a:p>
          <a:p>
            <a:endParaRPr lang="ko-KR" altLang="en-US" sz="1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976347"/>
            <a:ext cx="3744416" cy="215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849</Words>
  <Application>Microsoft Office PowerPoint</Application>
  <PresentationFormat>화면 슬라이드 쇼(4:3)</PresentationFormat>
  <Paragraphs>232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Wingdings</vt:lpstr>
      <vt:lpstr>맑은 고딕</vt:lpstr>
      <vt:lpstr>Arial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37</cp:revision>
  <dcterms:created xsi:type="dcterms:W3CDTF">2018-10-02T12:43:05Z</dcterms:created>
  <dcterms:modified xsi:type="dcterms:W3CDTF">2018-12-03T17:24:06Z</dcterms:modified>
</cp:coreProperties>
</file>