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2" r:id="rId2"/>
    <p:sldId id="324" r:id="rId3"/>
    <p:sldId id="331" r:id="rId4"/>
    <p:sldId id="321" r:id="rId5"/>
    <p:sldId id="323" r:id="rId6"/>
    <p:sldId id="333" r:id="rId7"/>
    <p:sldId id="334" r:id="rId8"/>
    <p:sldId id="325" r:id="rId9"/>
    <p:sldId id="327" r:id="rId10"/>
    <p:sldId id="330" r:id="rId11"/>
    <p:sldId id="328" r:id="rId12"/>
    <p:sldId id="329" r:id="rId13"/>
    <p:sldId id="326" r:id="rId14"/>
    <p:sldId id="332" r:id="rId15"/>
    <p:sldId id="337" r:id="rId16"/>
    <p:sldId id="335" r:id="rId17"/>
    <p:sldId id="338" r:id="rId18"/>
    <p:sldId id="339" r:id="rId19"/>
    <p:sldId id="340" r:id="rId20"/>
  </p:sldIdLst>
  <p:sldSz cx="12192000" cy="6858000"/>
  <p:notesSz cx="6858000" cy="9144000"/>
  <p:embeddedFontLst>
    <p:embeddedFont>
      <p:font typeface="맑은 고딕" pitchFamily="50" charset="-127"/>
      <p:regular r:id="rId21"/>
      <p:bold r:id="rId22"/>
    </p:embeddedFont>
    <p:embeddedFont>
      <p:font typeface="HY헤드라인M" pitchFamily="18" charset="-127"/>
      <p:regular r:id="rId23"/>
    </p:embeddedFont>
    <p:embeddedFont>
      <p:font typeface="Century Gothic" pitchFamily="34" charset="0"/>
      <p:regular r:id="rId24"/>
      <p:bold r:id="rId25"/>
      <p:italic r:id="rId26"/>
      <p:boldItalic r:id="rId27"/>
    </p:embeddedFont>
    <p:embeddedFont>
      <p:font typeface="HY울릉도M" pitchFamily="18" charset="-127"/>
      <p:regular r:id="rId28"/>
    </p:embeddedFont>
    <p:embeddedFont>
      <p:font typeface="HY견고딕" pitchFamily="18" charset="-127"/>
      <p:regular r:id="rId29"/>
    </p:embeddedFont>
    <p:embeddedFont>
      <p:font typeface="HY동녘M" pitchFamily="18" charset="-127"/>
      <p:regular r:id="rId30"/>
    </p:embeddedFont>
    <p:embeddedFont>
      <p:font typeface="Arial Unicode MS" pitchFamily="50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B2B"/>
    <a:srgbClr val="F3F3F3"/>
    <a:srgbClr val="272C31"/>
    <a:srgbClr val="9177A5"/>
    <a:srgbClr val="FF9999"/>
    <a:srgbClr val="1F4B7B"/>
    <a:srgbClr val="1950C7"/>
    <a:srgbClr val="484481"/>
    <a:srgbClr val="8AF5FF"/>
    <a:srgbClr val="25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4660"/>
  </p:normalViewPr>
  <p:slideViewPr>
    <p:cSldViewPr snapToGrid="0">
      <p:cViewPr>
        <p:scale>
          <a:sx n="100" d="100"/>
          <a:sy n="100" d="100"/>
        </p:scale>
        <p:origin x="-1120" y="-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17900" y="2754821"/>
            <a:ext cx="46224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마이크로 프로세서 및 실습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아두이노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초음파 센서</a:t>
            </a:r>
            <a:endParaRPr lang="ko-KR" altLang="en-US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2902" y="4399711"/>
            <a:ext cx="1475084" cy="4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250000"/>
              </a:lnSpc>
            </a:pPr>
            <a:r>
              <a:rPr lang="en-US" altLang="ko-KR" sz="1100" b="1" dirty="0" smtClean="0">
                <a:solidFill>
                  <a:srgbClr val="968C8D"/>
                </a:solidFill>
              </a:rPr>
              <a:t>2014136007 </a:t>
            </a:r>
            <a:r>
              <a:rPr lang="ko-KR" altLang="en-US" sz="1100" b="1" dirty="0" smtClean="0">
                <a:solidFill>
                  <a:srgbClr val="968C8D"/>
                </a:solidFill>
              </a:rPr>
              <a:t>김기백</a:t>
            </a:r>
            <a:endParaRPr lang="en-US" altLang="ko-KR" sz="1100" b="1" dirty="0" smtClean="0">
              <a:solidFill>
                <a:srgbClr val="968C8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74954" y="3902171"/>
            <a:ext cx="1184941" cy="503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250000"/>
              </a:lnSpc>
            </a:pPr>
            <a:r>
              <a:rPr lang="ko-KR" altLang="en-US" sz="1300" b="1" dirty="0" smtClean="0">
                <a:solidFill>
                  <a:srgbClr val="968C8D"/>
                </a:solidFill>
              </a:rPr>
              <a:t>컴퓨터공학</a:t>
            </a:r>
            <a:r>
              <a:rPr lang="ko-KR" altLang="en-US" sz="1300" b="1" dirty="0">
                <a:solidFill>
                  <a:srgbClr val="968C8D"/>
                </a:solidFill>
              </a:rPr>
              <a:t>부</a:t>
            </a:r>
            <a:endParaRPr lang="en-US" altLang="ko-KR" sz="1300" b="1" dirty="0">
              <a:solidFill>
                <a:srgbClr val="968C8D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581400" y="3962400"/>
            <a:ext cx="546100" cy="1092200"/>
            <a:chOff x="3581400" y="3962400"/>
            <a:chExt cx="546100" cy="1092200"/>
          </a:xfrm>
        </p:grpSpPr>
        <p:sp>
          <p:nvSpPr>
            <p:cNvPr id="2" name="직사각형 1"/>
            <p:cNvSpPr/>
            <p:nvPr/>
          </p:nvSpPr>
          <p:spPr>
            <a:xfrm>
              <a:off x="3581400" y="3962400"/>
              <a:ext cx="546100" cy="5461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3753286" y="4097458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3581400" y="4508500"/>
              <a:ext cx="0" cy="5461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216400" y="3962400"/>
            <a:ext cx="3058886" cy="546100"/>
            <a:chOff x="4216400" y="3962400"/>
            <a:chExt cx="3058886" cy="546100"/>
          </a:xfrm>
        </p:grpSpPr>
        <p:sp>
          <p:nvSpPr>
            <p:cNvPr id="15" name="직사각형 14"/>
            <p:cNvSpPr/>
            <p:nvPr/>
          </p:nvSpPr>
          <p:spPr>
            <a:xfrm>
              <a:off x="4216400" y="3962400"/>
              <a:ext cx="546100" cy="5461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350390" y="4126861"/>
              <a:ext cx="278120" cy="24658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16200000">
              <a:off x="6015286" y="3224258"/>
              <a:ext cx="0" cy="25200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3542902" y="4669851"/>
            <a:ext cx="1475084" cy="4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250000"/>
              </a:lnSpc>
            </a:pPr>
            <a:r>
              <a:rPr lang="en-US" altLang="ko-KR" sz="1100" b="1" dirty="0" smtClean="0">
                <a:solidFill>
                  <a:srgbClr val="968C8D"/>
                </a:solidFill>
              </a:rPr>
              <a:t>2015136007 </a:t>
            </a:r>
            <a:r>
              <a:rPr lang="ko-KR" altLang="en-US" sz="1100" b="1" dirty="0" smtClean="0">
                <a:solidFill>
                  <a:srgbClr val="968C8D"/>
                </a:solidFill>
              </a:rPr>
              <a:t>권영</a:t>
            </a:r>
            <a:r>
              <a:rPr lang="ko-KR" altLang="en-US" sz="1100" b="1" dirty="0">
                <a:solidFill>
                  <a:srgbClr val="968C8D"/>
                </a:solidFill>
              </a:rPr>
              <a:t>서</a:t>
            </a:r>
            <a:endParaRPr lang="en-US" altLang="ko-KR" sz="1100" b="1" dirty="0" smtClean="0">
              <a:solidFill>
                <a:srgbClr val="968C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사용 코드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Picture 3" descr="C:\Users\KYS\Desktop\21312313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49" y="1184995"/>
            <a:ext cx="6256571" cy="512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9546" y="1991712"/>
            <a:ext cx="477246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err="1">
                <a:latin typeface="HY울릉도M" pitchFamily="18" charset="-127"/>
                <a:ea typeface="HY울릉도M" pitchFamily="18" charset="-127"/>
              </a:rPr>
              <a:t>trigPin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이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HIGH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가 되면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초음파를 발신</a:t>
            </a:r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초음파를 다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보내면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echo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가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HIGH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상태를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유지하면서</a:t>
            </a:r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endParaRPr lang="en-US" altLang="ko-KR" sz="1500" dirty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되돌아오는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초음파를 받을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준비</a:t>
            </a:r>
            <a:endParaRPr lang="ko-KR" altLang="en-US" sz="15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340611" y="2522963"/>
            <a:ext cx="1756317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9478537" y="3657603"/>
            <a:ext cx="328961" cy="4627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29937" y="4346478"/>
            <a:ext cx="398218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초음파가 앞에 물질에 부딪혀 다시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돌아오면</a:t>
            </a:r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en-US" altLang="ko-KR" sz="1500" dirty="0" smtClean="0">
                <a:latin typeface="HY울릉도M" pitchFamily="18" charset="-127"/>
                <a:ea typeface="HY울릉도M" pitchFamily="18" charset="-127"/>
              </a:rPr>
              <a:t>echo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가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LOW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로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바뀜</a:t>
            </a:r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en-US" altLang="ko-KR" sz="1500" dirty="0" smtClean="0">
                <a:latin typeface="HY울릉도M" pitchFamily="18" charset="-127"/>
                <a:ea typeface="HY울릉도M" pitchFamily="18" charset="-127"/>
              </a:rPr>
              <a:t>HIGH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에서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LOW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로 바뀔 동안의 시간을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측정</a:t>
            </a:r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en-US" altLang="ko-KR" sz="1500" dirty="0" smtClean="0">
                <a:latin typeface="HY울릉도M" pitchFamily="18" charset="-127"/>
                <a:ea typeface="HY울릉도M" pitchFamily="18" charset="-127"/>
              </a:rPr>
              <a:t>duration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에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저장</a:t>
            </a:r>
            <a:endParaRPr lang="ko-KR" altLang="en-US" sz="15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31562" y="1734015"/>
            <a:ext cx="4700260" cy="1812073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10706" y="4294521"/>
            <a:ext cx="4151041" cy="1812073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사용 코드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Picture 3" descr="C:\Users\KYS\Desktop\21312313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49" y="1184995"/>
            <a:ext cx="6256571" cy="512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08649" y="170902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pulseIn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(pin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state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어느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pin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에서 어떤 상태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(state)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로 얼마나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유지되나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ex)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pulseIn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echoPin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HIGH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echoPin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HIGH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상태로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몇초간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유지되었나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5943604" y="3093804"/>
            <a:ext cx="3168805" cy="98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08649" y="1603085"/>
            <a:ext cx="6096000" cy="1477328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사용 코드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Picture 3" descr="C:\Users\KYS\Desktop\21312313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49" y="1184995"/>
            <a:ext cx="6256571" cy="512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47830" y="1991712"/>
            <a:ext cx="489589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500" dirty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초음파의 속도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=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500" dirty="0" smtClean="0">
                <a:latin typeface="HY울릉도M" pitchFamily="18" charset="-127"/>
                <a:ea typeface="HY울릉도M" pitchFamily="18" charset="-127"/>
              </a:rPr>
              <a:t>340m/s</a:t>
            </a:r>
          </a:p>
          <a:p>
            <a:pPr algn="ctr"/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이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때 속도와 센서가 보낸 시간을 이용하여 거리를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구함</a:t>
            </a:r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en-US" altLang="ko-KR" sz="1500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왕복해서 오는 것이므로 결과를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2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로 나눠줘야 합니다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algn="ctr"/>
            <a:endParaRPr lang="en-US" altLang="ko-KR" sz="1500" dirty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따라서</a:t>
            </a:r>
          </a:p>
          <a:p>
            <a:pPr algn="ctr"/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distance = ((float)(340 * duration) / 10000) / 2; </a:t>
            </a:r>
            <a:endParaRPr lang="ko-KR" altLang="en-US" sz="1500" dirty="0"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9" name="꺾인 연결선 8"/>
          <p:cNvCxnSpPr>
            <a:endCxn id="13" idx="2"/>
          </p:cNvCxnSpPr>
          <p:nvPr/>
        </p:nvCxnSpPr>
        <p:spPr>
          <a:xfrm flipV="1">
            <a:off x="7543800" y="3699872"/>
            <a:ext cx="2051976" cy="6769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96928" y="2222544"/>
            <a:ext cx="4946794" cy="1477328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결과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101" name="Picture 5" descr="C:\Users\KYS\Desktop\ㅁㄴㅇㄹㅇㄴㄹㄴㅇㄹ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31" y="1363421"/>
            <a:ext cx="2113079" cy="25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YS\Desktop\ㄴㅇㄹㄶㅇㅎㅇㄶㄹ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07" y="4032598"/>
            <a:ext cx="2478615" cy="23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YS\Desktop\ㅇㅁㄴㄹㄴㄹㄴㅇ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29" y="1428750"/>
            <a:ext cx="28511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3994886" y="2113156"/>
            <a:ext cx="3442977" cy="420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360422" y="5123985"/>
            <a:ext cx="3077441" cy="83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929" y="2499900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초음파센서와 물체가 멀 때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4782" y="5251605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초음파센서와 물체가 가까울 때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0" y="-11044"/>
            <a:ext cx="1219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500" b="1" dirty="0" smtClean="0"/>
          </a:p>
          <a:p>
            <a:pPr algn="ctr"/>
            <a:endParaRPr lang="en-US" altLang="ko-KR" sz="4500" b="1" dirty="0"/>
          </a:p>
          <a:p>
            <a:pPr algn="ctr"/>
            <a:endParaRPr lang="en-US" altLang="ko-KR" sz="4500" b="1" dirty="0" smtClean="0"/>
          </a:p>
          <a:p>
            <a:pPr algn="ctr"/>
            <a:endParaRPr lang="en-US" altLang="ko-KR" sz="45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4500" b="1" dirty="0" smtClean="0"/>
              <a:t>감사합니다</a:t>
            </a:r>
            <a:endParaRPr lang="ko-KR" alt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31554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보완 사항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05" y="2145961"/>
            <a:ext cx="625929" cy="3053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07" y="2145961"/>
            <a:ext cx="598714" cy="304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58" y="2135478"/>
            <a:ext cx="631371" cy="30697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85" y="2152208"/>
            <a:ext cx="783771" cy="3058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71" y="2152409"/>
            <a:ext cx="702129" cy="30588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51" y="2151404"/>
            <a:ext cx="783771" cy="30425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53328" y="1238580"/>
            <a:ext cx="56651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 – ( 50cm, 100cm, 150cm)</a:t>
            </a:r>
            <a:endParaRPr lang="en-US" altLang="ko-KR" sz="2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28" y="1756182"/>
            <a:ext cx="2870668" cy="3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보완 사항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53328" y="1238580"/>
            <a:ext cx="56651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 – ( 50cm, 100cm, 150cm)</a:t>
            </a:r>
            <a:endParaRPr lang="en-US" altLang="ko-KR" sz="2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1" y="1856972"/>
            <a:ext cx="4882243" cy="381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22428" y="1638313"/>
            <a:ext cx="50599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앞의 사진 분석 결과 </a:t>
            </a:r>
            <a:r>
              <a:rPr lang="en-US" altLang="ko-KR" dirty="0" smtClean="0"/>
              <a:t>49cm</a:t>
            </a:r>
            <a:r>
              <a:rPr lang="ko-KR" altLang="en-US" dirty="0" smtClean="0"/>
              <a:t>지점의 의자 밑부분이 측정됨을 깨닫고 </a:t>
            </a:r>
            <a:r>
              <a:rPr lang="en-US" altLang="ko-KR" dirty="0" smtClean="0"/>
              <a:t>100, 150</a:t>
            </a:r>
            <a:r>
              <a:rPr lang="ko-KR" altLang="en-US" dirty="0" smtClean="0"/>
              <a:t>지점부터는 제대로 측정하였습니다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49cm</a:t>
            </a:r>
            <a:r>
              <a:rPr lang="ko-KR" altLang="en-US" dirty="0" smtClean="0"/>
              <a:t>에서는 약 </a:t>
            </a:r>
            <a:r>
              <a:rPr lang="en-US" altLang="ko-KR" dirty="0" smtClean="0"/>
              <a:t>0.2cm,</a:t>
            </a:r>
          </a:p>
          <a:p>
            <a:r>
              <a:rPr lang="en-US" altLang="ko-KR" dirty="0" smtClean="0"/>
              <a:t>100cm</a:t>
            </a:r>
            <a:r>
              <a:rPr lang="ko-KR" altLang="en-US" dirty="0" smtClean="0"/>
              <a:t>에서는 약 </a:t>
            </a:r>
            <a:r>
              <a:rPr lang="en-US" altLang="ko-KR" dirty="0" smtClean="0"/>
              <a:t>1cm, </a:t>
            </a:r>
          </a:p>
          <a:p>
            <a:r>
              <a:rPr lang="en-US" altLang="ko-KR" dirty="0" smtClean="0"/>
              <a:t>150cm</a:t>
            </a:r>
            <a:r>
              <a:rPr lang="ko-KR" altLang="en-US" dirty="0" smtClean="0"/>
              <a:t>에서는 약 </a:t>
            </a:r>
            <a:r>
              <a:rPr lang="en-US" altLang="ko-KR" dirty="0" smtClean="0"/>
              <a:t>4.8cm</a:t>
            </a:r>
            <a:r>
              <a:rPr lang="ko-KR" altLang="en-US" dirty="0" smtClean="0"/>
              <a:t>의 오차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cm </a:t>
            </a:r>
            <a:r>
              <a:rPr lang="ko-KR" altLang="en-US" dirty="0" smtClean="0"/>
              <a:t>단위로 변환 후 오차 수정 코드 추가</a:t>
            </a:r>
            <a:endParaRPr lang="en-US" altLang="ko-KR" dirty="0" smtClean="0"/>
          </a:p>
          <a:p>
            <a:r>
              <a:rPr lang="en-US" altLang="ko-KR" dirty="0" smtClean="0"/>
              <a:t>correction = 0.0006(distance – 61.67)^2+0.12</a:t>
            </a:r>
          </a:p>
          <a:p>
            <a:endParaRPr lang="en-US" altLang="ko-KR" dirty="0"/>
          </a:p>
          <a:p>
            <a:r>
              <a:rPr lang="en-US" altLang="ko-KR" dirty="0" smtClean="0"/>
              <a:t>//(50-&gt;0.202, 100-&gt;1.002, </a:t>
            </a:r>
          </a:p>
          <a:p>
            <a:r>
              <a:rPr lang="en-US" altLang="ko-KR" dirty="0" smtClean="0"/>
              <a:t>//</a:t>
            </a:r>
            <a:r>
              <a:rPr lang="en-US" altLang="ko-KR" dirty="0"/>
              <a:t>	</a:t>
            </a:r>
            <a:r>
              <a:rPr lang="en-US" altLang="ko-KR" dirty="0" smtClean="0"/>
              <a:t>150-&gt;4.801, 200-&gt; 11.601)</a:t>
            </a:r>
          </a:p>
          <a:p>
            <a:endParaRPr lang="en-US" altLang="ko-KR" dirty="0"/>
          </a:p>
          <a:p>
            <a:r>
              <a:rPr lang="en-US" altLang="ko-KR" dirty="0" smtClean="0"/>
              <a:t>distance += correction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13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보완 사항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53328" y="1238580"/>
            <a:ext cx="63281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장애물이 트랜스미터 중심축을 따라 걸쳐있는 경우</a:t>
            </a:r>
            <a:endParaRPr lang="en-US" altLang="ko-KR" sz="2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99" y="1955566"/>
            <a:ext cx="1128371" cy="4020292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10867224" descr="EMB00001a747d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55" y="1955566"/>
            <a:ext cx="4058755" cy="24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34552" y="1955566"/>
            <a:ext cx="4947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물체가 이상적인 평면을 가지고 트랜스미터의 중심축과 이상적으로 직각을 이루고 있을 경우 중심축 바깥 부분의 음파는 물체를 맞고 반사되었을 때 리시버로 돌아오지 못하므로 물체의 거리를 잴 수 없게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 현실의 물체는 그렇지 못하므로 음파의 산란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모서리 부분의 각도 등 여러 요소에 의하여 음파가 감지되거나 감지되지 않는 경우가 생겨 다음과 같은 결과를 볼 수 있게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실험을 통해 중심 축으로부터 </a:t>
            </a:r>
            <a:r>
              <a:rPr lang="en-US" altLang="ko-KR" dirty="0" smtClean="0"/>
              <a:t>20cm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1cm, </a:t>
            </a:r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5.7</a:t>
            </a:r>
            <a:r>
              <a:rPr lang="en-US" altLang="ko-KR" dirty="0" smtClean="0">
                <a:latin typeface="Century Gothic" panose="020B0502020202020204" pitchFamily="34" charset="0"/>
              </a:rPr>
              <a:t>°</a:t>
            </a:r>
            <a:r>
              <a:rPr lang="ko-KR" altLang="en-US" dirty="0" smtClean="0">
                <a:latin typeface="Century Gothic" panose="020B0502020202020204" pitchFamily="34" charset="0"/>
              </a:rPr>
              <a:t>를 벗어나면 아크릴판을 </a:t>
            </a:r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ko-KR" altLang="en-US" dirty="0" smtClean="0">
                <a:latin typeface="Century Gothic" panose="020B0502020202020204" pitchFamily="34" charset="0"/>
              </a:rPr>
              <a:t>인식할 수 없다는 것을 알아내었다</a:t>
            </a:r>
            <a:r>
              <a:rPr lang="en-US" altLang="ko-KR" dirty="0" smtClean="0">
                <a:latin typeface="Century Gothic" panose="020B0502020202020204" pitchFamily="34" charset="0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7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보완 사항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7478" y="1301234"/>
            <a:ext cx="28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데드존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(Dead-Zone)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77458992" descr="EMB00000b7c2c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64" y="1822966"/>
            <a:ext cx="2387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4950" y="1892816"/>
            <a:ext cx="43307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데드존이란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13350" y="2554843"/>
            <a:ext cx="5899150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ko-KR" altLang="en-US" dirty="0" err="1"/>
              <a:t>ㅇ</a:t>
            </a:r>
            <a:r>
              <a:rPr lang="ko-KR" altLang="en-US" dirty="0"/>
              <a:t> 영어 뜻 </a:t>
            </a:r>
            <a:r>
              <a:rPr lang="ko-KR" altLang="en-US" dirty="0" smtClean="0"/>
              <a:t>자체로는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marL="285750" indent="-285750" fontAlgn="base">
              <a:buFontTx/>
              <a:buChar char="-"/>
            </a:pPr>
            <a:r>
              <a:rPr lang="ko-KR" altLang="en-US" dirty="0" smtClean="0"/>
              <a:t>불감지대</a:t>
            </a:r>
            <a:r>
              <a:rPr lang="en-US" altLang="ko-KR" dirty="0"/>
              <a:t>/</a:t>
            </a:r>
            <a:r>
              <a:rPr lang="ko-KR" altLang="en-US" dirty="0"/>
              <a:t>사각지대</a:t>
            </a:r>
            <a:r>
              <a:rPr lang="en-US" altLang="ko-KR" dirty="0"/>
              <a:t>/</a:t>
            </a:r>
            <a:r>
              <a:rPr lang="ko-KR" altLang="en-US" dirty="0"/>
              <a:t>음영지대</a:t>
            </a:r>
            <a:r>
              <a:rPr lang="en-US" altLang="ko-KR" dirty="0"/>
              <a:t>/</a:t>
            </a:r>
            <a:r>
              <a:rPr lang="ko-KR" altLang="en-US" dirty="0" smtClean="0"/>
              <a:t>무응답구간</a:t>
            </a:r>
            <a:endParaRPr lang="en-US" altLang="ko-KR" dirty="0" smtClean="0"/>
          </a:p>
          <a:p>
            <a:pPr marL="285750" indent="-285750" fontAlgn="base">
              <a:buFontTx/>
              <a:buChar char="-"/>
            </a:pPr>
            <a:endParaRPr lang="en-US" altLang="ko-KR" dirty="0"/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fontAlgn="base"/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ko-KR" altLang="en-US" dirty="0" err="1" smtClean="0"/>
              <a:t>계측기에서는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출력이 나오지 않는 </a:t>
            </a:r>
            <a:r>
              <a:rPr lang="ko-KR" altLang="en-US" dirty="0" err="1"/>
              <a:t>입력값</a:t>
            </a:r>
            <a:r>
              <a:rPr lang="ko-KR" altLang="en-US" dirty="0"/>
              <a:t> 범위를 말함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3025" y="5644634"/>
            <a:ext cx="46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데드존을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해결하지 않았을 경우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5400" y="1517650"/>
            <a:ext cx="5568950" cy="36322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flipH="1">
            <a:off x="4167187" y="5750183"/>
            <a:ext cx="803275" cy="1582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보완 사항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7478" y="1301234"/>
            <a:ext cx="28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데드존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해결법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7461952" descr="EMB00000b7c2c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118519"/>
            <a:ext cx="2514600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77462192" descr="EMB00000b7c2c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1073150"/>
            <a:ext cx="2343150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05250" y="2715994"/>
            <a:ext cx="21907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해결방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법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</a:p>
          <a:p>
            <a:endParaRPr lang="en-US" altLang="ko-KR" dirty="0"/>
          </a:p>
          <a:p>
            <a:r>
              <a:rPr lang="ko-KR" altLang="en-US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초음파센서끼리</a:t>
            </a:r>
            <a:endParaRPr lang="en-US" altLang="ko-KR" sz="1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상하 거리를 줄여</a:t>
            </a:r>
            <a:endParaRPr lang="en-US" altLang="ko-KR" sz="1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4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데드존을</a:t>
            </a:r>
            <a:r>
              <a:rPr lang="ko-KR" altLang="en-US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줄일 수 있다</a:t>
            </a:r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78950" y="2715994"/>
            <a:ext cx="21907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해결방법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</a:p>
          <a:p>
            <a:endParaRPr lang="en-US" altLang="ko-KR" dirty="0"/>
          </a:p>
          <a:p>
            <a:r>
              <a:rPr lang="ko-KR" altLang="en-US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초음파센서를 좌우로 반복하여 왕복 회전시켜 </a:t>
            </a:r>
            <a:endParaRPr lang="en-US" altLang="ko-KR" sz="1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4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데드존을</a:t>
            </a:r>
            <a:r>
              <a:rPr lang="ko-KR" altLang="en-US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줄일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51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센서의 </a:t>
            </a:r>
            <a:r>
              <a:rPr lang="ko-KR" altLang="en-US" sz="28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스펙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C:\Users\KYS\Desktop\ㅇㄴㄹㄴㅇㅁ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38" y="1946289"/>
            <a:ext cx="5255180" cy="283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31926" y="1377166"/>
            <a:ext cx="2960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⦁ 최소 거리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2cm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⦁ 최대 거리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4m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⦁ 측정 각도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최대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15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⦁ VCC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5V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⦁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Gnd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그라운드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⦁ Trig :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발신부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핀 연결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⦁ Echo :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수신부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핀 연결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3327" y="477836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HC-SR04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73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센서를 활용한 상품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 descr="C:\Users\KYS\Desktop\ㅊㅍ튜츛ㅍ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68" y="1422400"/>
            <a:ext cx="4165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YS\Desktop\ㅁㄶㄴㅇㄴㅁㄴㄹㄴㄴㅁㅇ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869" y="1958975"/>
            <a:ext cx="2254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6616" y="5107477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물체가 </a:t>
            </a:r>
            <a:r>
              <a:rPr lang="ko-KR" altLang="en-US" dirty="0"/>
              <a:t>가까이 있을 경우 진동이 울리는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시각장애인들을 </a:t>
            </a:r>
            <a:r>
              <a:rPr lang="ko-KR" altLang="en-US" dirty="0"/>
              <a:t>위한 장갑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0744" y="5107476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로봇이 물체에 충돌하지 않도록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움직임을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4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기본 원리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Picture 2" descr="ultrasonic sensor arduino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0" y="1555750"/>
            <a:ext cx="64807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3078" y="1371084"/>
            <a:ext cx="35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트랜스미터에서 초음파를 보냄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3078" y="4829821"/>
            <a:ext cx="351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리시버에서 되돌아오는 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초음파를 받음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3078" y="3177659"/>
            <a:ext cx="35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오브젝트에 초음파가 부딪힘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8887522" y="2074127"/>
            <a:ext cx="401444" cy="5408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8898673" y="3971693"/>
            <a:ext cx="401444" cy="5408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기본 원리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2" descr="ultrasonic sensor arduino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0" y="1555750"/>
            <a:ext cx="64807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YS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145" y="1514980"/>
            <a:ext cx="244475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YS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28" y="3869923"/>
            <a:ext cx="393065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10353" y="1234864"/>
            <a:ext cx="234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초음파의 속도</a:t>
            </a:r>
            <a:endParaRPr lang="ko-KR" altLang="en-US" sz="20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8" name="Picture 4" descr="C:\Users\KYS\Desktop\거시속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74" y="3396228"/>
            <a:ext cx="2404970" cy="56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기본 원리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8" y="1373356"/>
            <a:ext cx="8106698" cy="30549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928" y="4837048"/>
            <a:ext cx="2850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150*0.034/2 = 2.55(cm)</a:t>
            </a:r>
          </a:p>
          <a:p>
            <a:r>
              <a:rPr lang="en-US" altLang="ko-KR" dirty="0" smtClean="0"/>
              <a:t>25000*0.034/2 = 425(cm)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38000*0.034/2 = 646(cm)</a:t>
            </a:r>
            <a:endParaRPr lang="ko-KR" altLang="en-US" dirty="0"/>
          </a:p>
        </p:txBody>
      </p:sp>
      <p:pic>
        <p:nvPicPr>
          <p:cNvPr id="13" name="Picture 2" descr="ultrasonic sensor arduino datasheet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5" t="78638" r="26122" b="4169"/>
          <a:stretch/>
        </p:blipFill>
        <p:spPr bwMode="auto">
          <a:xfrm>
            <a:off x="4305406" y="5287714"/>
            <a:ext cx="2192482" cy="7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내용 개체 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9" t="26341" r="9332" b="49302"/>
          <a:stretch/>
        </p:blipFill>
        <p:spPr>
          <a:xfrm>
            <a:off x="7096928" y="4977503"/>
            <a:ext cx="3626428" cy="10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기본 원리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0" t="67860" r="18830" b="-225"/>
          <a:stretch/>
        </p:blipFill>
        <p:spPr>
          <a:xfrm>
            <a:off x="1201694" y="2658166"/>
            <a:ext cx="4100051" cy="1408317"/>
          </a:xfrm>
        </p:spPr>
      </p:pic>
      <p:sp>
        <p:nvSpPr>
          <p:cNvPr id="12" name="TextBox 11"/>
          <p:cNvSpPr txBox="1"/>
          <p:nvPr/>
        </p:nvSpPr>
        <p:spPr>
          <a:xfrm>
            <a:off x="6754761" y="2927547"/>
            <a:ext cx="381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1(s)/40000 = 0.000025(s) = 25</a:t>
            </a:r>
            <a:r>
              <a:rPr lang="el-GR" altLang="ko-KR" dirty="0" smtClean="0"/>
              <a:t>μ</a:t>
            </a:r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25*0.034/2 = 0.425(cm)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46" r="77668" b="763"/>
          <a:stretch/>
        </p:blipFill>
        <p:spPr>
          <a:xfrm>
            <a:off x="2243700" y="4322776"/>
            <a:ext cx="1810364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사용 코드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C:\Users\KYS\Desktop\12321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73" y="1458445"/>
            <a:ext cx="7886595" cy="435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86414" y="1441486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트랜스미터 핀 선언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14" y="1844647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리시</a:t>
            </a:r>
            <a:r>
              <a:rPr lang="ko-KR" altLang="en-US" sz="1600" dirty="0"/>
              <a:t>버</a:t>
            </a:r>
            <a:r>
              <a:rPr lang="ko-KR" altLang="en-US" sz="1600" dirty="0" smtClean="0"/>
              <a:t> 핀 선언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14" y="2261256"/>
            <a:ext cx="635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ko-KR" altLang="en-US" sz="1600" dirty="0"/>
              <a:t>초음파가 </a:t>
            </a:r>
            <a:r>
              <a:rPr lang="ko-KR" altLang="en-US" sz="1600" dirty="0" smtClean="0"/>
              <a:t>물질에 </a:t>
            </a:r>
            <a:r>
              <a:rPr lang="ko-KR" altLang="en-US" sz="1600" dirty="0"/>
              <a:t>부딪혀 </a:t>
            </a:r>
            <a:r>
              <a:rPr lang="ko-KR" altLang="en-US" sz="1600" dirty="0" smtClean="0"/>
              <a:t>오는 시간을 </a:t>
            </a:r>
            <a:r>
              <a:rPr lang="ko-KR" altLang="en-US" sz="1600" dirty="0"/>
              <a:t>측정하여 </a:t>
            </a:r>
            <a:r>
              <a:rPr lang="en-US" altLang="ko-KR" sz="1600" dirty="0"/>
              <a:t>duration</a:t>
            </a:r>
            <a:r>
              <a:rPr lang="ko-KR" altLang="en-US" sz="1600" dirty="0"/>
              <a:t>에 저장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4170" y="3926208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출력으로 설정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234170" y="4264762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//</a:t>
            </a:r>
            <a:r>
              <a:rPr lang="ko-KR" altLang="en-US" sz="1600" dirty="0" smtClean="0"/>
              <a:t>입력으로 설정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73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ㅇㅇㅇ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초음파 센서 사용 코드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Picture 3" descr="C:\Users\KYS\Desktop\21312313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49" y="1184995"/>
            <a:ext cx="6256571" cy="512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9546" y="1991712"/>
            <a:ext cx="477246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err="1">
                <a:latin typeface="HY울릉도M" pitchFamily="18" charset="-127"/>
                <a:ea typeface="HY울릉도M" pitchFamily="18" charset="-127"/>
              </a:rPr>
              <a:t>trigPin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이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HIGH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가 되면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초음파를 발신</a:t>
            </a:r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초음파를 다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보내면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echo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가 </a:t>
            </a:r>
            <a:r>
              <a:rPr lang="en-US" altLang="ko-KR" sz="1500" dirty="0">
                <a:latin typeface="HY울릉도M" pitchFamily="18" charset="-127"/>
                <a:ea typeface="HY울릉도M" pitchFamily="18" charset="-127"/>
              </a:rPr>
              <a:t>HIGH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상태를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유지하면서</a:t>
            </a:r>
            <a:endParaRPr lang="en-US" altLang="ko-KR" sz="1500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endParaRPr lang="en-US" altLang="ko-KR" sz="1500" dirty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되돌아오는 </a:t>
            </a:r>
            <a:r>
              <a:rPr lang="ko-KR" altLang="en-US" sz="1500" dirty="0">
                <a:latin typeface="HY울릉도M" pitchFamily="18" charset="-127"/>
                <a:ea typeface="HY울릉도M" pitchFamily="18" charset="-127"/>
              </a:rPr>
              <a:t>초음파를 받을 </a:t>
            </a:r>
            <a:r>
              <a:rPr lang="ko-KR" altLang="en-US" sz="1500" dirty="0" smtClean="0">
                <a:latin typeface="HY울릉도M" pitchFamily="18" charset="-127"/>
                <a:ea typeface="HY울릉도M" pitchFamily="18" charset="-127"/>
              </a:rPr>
              <a:t>준비</a:t>
            </a:r>
            <a:endParaRPr lang="ko-KR" altLang="en-US" sz="15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340611" y="2522963"/>
            <a:ext cx="1756317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31562" y="1734015"/>
            <a:ext cx="4700260" cy="1812073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553</Words>
  <Application>Microsoft Office PowerPoint</Application>
  <PresentationFormat>사용자 지정</PresentationFormat>
  <Paragraphs>150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Arial</vt:lpstr>
      <vt:lpstr>맑은 고딕</vt:lpstr>
      <vt:lpstr>HY헤드라인M</vt:lpstr>
      <vt:lpstr>Century Gothic</vt:lpstr>
      <vt:lpstr>HY울릉도M</vt:lpstr>
      <vt:lpstr>HY견고딕</vt:lpstr>
      <vt:lpstr>HY동녘M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KYS</cp:lastModifiedBy>
  <cp:revision>194</cp:revision>
  <dcterms:created xsi:type="dcterms:W3CDTF">2018-03-06T08:13:05Z</dcterms:created>
  <dcterms:modified xsi:type="dcterms:W3CDTF">2018-11-29T05:50:26Z</dcterms:modified>
</cp:coreProperties>
</file>