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1" r:id="rId3"/>
    <p:sldId id="266" r:id="rId4"/>
    <p:sldId id="267" r:id="rId5"/>
    <p:sldId id="268" r:id="rId6"/>
    <p:sldId id="269" r:id="rId7"/>
    <p:sldId id="270" r:id="rId8"/>
    <p:sldId id="262" r:id="rId9"/>
  </p:sldIdLst>
  <p:sldSz cx="12192000" cy="6858000"/>
  <p:notesSz cx="6858000" cy="9144000"/>
  <p:embeddedFontLst>
    <p:embeddedFont>
      <p:font typeface="맑은 고딕" panose="020B0503020000020004" pitchFamily="50" charset="-127"/>
      <p:regular r:id="rId10"/>
      <p:bold r:id="rId1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4" userDrawn="1">
          <p15:clr>
            <a:srgbClr val="A4A3A4"/>
          </p15:clr>
        </p15:guide>
        <p15:guide id="2" pos="756" userDrawn="1">
          <p15:clr>
            <a:srgbClr val="A4A3A4"/>
          </p15:clr>
        </p15:guide>
        <p15:guide id="3" orient="horz" pos="16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464"/>
    <a:srgbClr val="AFADAD"/>
    <a:srgbClr val="D0CECE"/>
    <a:srgbClr val="067A82"/>
    <a:srgbClr val="016A67"/>
    <a:srgbClr val="404040"/>
    <a:srgbClr val="E7E6E6"/>
    <a:srgbClr val="BCBCBC"/>
    <a:srgbClr val="017D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>
        <p:guide orient="horz" pos="754"/>
        <p:guide pos="756"/>
        <p:guide orient="horz" pos="16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F7E9-5DE7-488B-919E-FE0266CB9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167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F7E9-5DE7-488B-919E-FE0266CB9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445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F7E9-5DE7-488B-919E-FE0266CB9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645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F7E9-5DE7-488B-919E-FE0266CB9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730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F7E9-5DE7-488B-919E-FE0266CB9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112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F7E9-5DE7-488B-919E-FE0266CB9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776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F7E9-5DE7-488B-919E-FE0266CB9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594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F7E9-5DE7-488B-919E-FE0266CB9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157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F7E9-5DE7-488B-919E-FE0266CB9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282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F7E9-5DE7-488B-919E-FE0266CB9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037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F7E9-5DE7-488B-919E-FE0266CB9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9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BFF2D-8249-458D-9364-073002D4312C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4F7E9-5DE7-488B-919E-FE0266CB9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030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2194560" y="2517713"/>
            <a:ext cx="1991360" cy="1991360"/>
          </a:xfrm>
          <a:prstGeom prst="ellipse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818993" y="2782436"/>
            <a:ext cx="3358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마이크로 프로세서 및 실습</a:t>
            </a:r>
            <a:endParaRPr lang="en-US" altLang="ko-KR" sz="2400" b="1" spc="-3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76800" y="3883559"/>
            <a:ext cx="17892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pc="-150" dirty="0" smtClean="0">
                <a:solidFill>
                  <a:srgbClr val="067A82"/>
                </a:solidFill>
                <a:latin typeface="맑은 고딕" panose="020B0503020000020004" pitchFamily="50" charset="-127"/>
              </a:rPr>
              <a:t>2015174060 </a:t>
            </a:r>
            <a:r>
              <a:rPr lang="ko-KR" altLang="en-US" sz="1600" b="1" spc="-150" dirty="0" smtClean="0">
                <a:solidFill>
                  <a:srgbClr val="067A82"/>
                </a:solidFill>
                <a:latin typeface="맑은 고딕" panose="020B0503020000020004" pitchFamily="50" charset="-127"/>
              </a:rPr>
              <a:t>이기주</a:t>
            </a:r>
            <a:endParaRPr lang="en-US" altLang="ko-KR" sz="1600" b="1" spc="-150" dirty="0" smtClean="0">
              <a:solidFill>
                <a:srgbClr val="067A82"/>
              </a:solidFill>
              <a:latin typeface="맑은 고딕" panose="020B0503020000020004" pitchFamily="50" charset="-127"/>
            </a:endParaRPr>
          </a:p>
          <a:p>
            <a:r>
              <a:rPr lang="en-US" altLang="ko-KR" sz="1600" b="1" spc="-150" dirty="0">
                <a:solidFill>
                  <a:srgbClr val="067A82"/>
                </a:solidFill>
                <a:latin typeface="맑은 고딕" panose="020B0503020000020004" pitchFamily="50" charset="-127"/>
              </a:rPr>
              <a:t>2016136136 </a:t>
            </a:r>
            <a:r>
              <a:rPr lang="ko-KR" altLang="en-US" sz="1600" b="1" spc="-150" dirty="0" err="1" smtClean="0">
                <a:solidFill>
                  <a:srgbClr val="067A82"/>
                </a:solidFill>
                <a:latin typeface="맑은 고딕" panose="020B0503020000020004" pitchFamily="50" charset="-127"/>
              </a:rPr>
              <a:t>최시연</a:t>
            </a:r>
            <a:endParaRPr lang="en-US" altLang="ko-KR" sz="1600" b="1" spc="-150" dirty="0">
              <a:solidFill>
                <a:srgbClr val="067A82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33224" y="3175673"/>
            <a:ext cx="914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3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</a:t>
            </a:r>
            <a:endParaRPr lang="ko-KR" altLang="en-US" sz="3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470400" y="2407920"/>
            <a:ext cx="121920" cy="224339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818993" y="3175673"/>
            <a:ext cx="59958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300" dirty="0" smtClean="0">
                <a:solidFill>
                  <a:srgbClr val="067A82"/>
                </a:solidFill>
                <a:latin typeface="맑은 고딕" panose="020B0503020000020004" pitchFamily="50" charset="-127"/>
              </a:rPr>
              <a:t>기말 발표 </a:t>
            </a:r>
            <a:r>
              <a:rPr lang="en-US" altLang="ko-KR" sz="4000" b="1" spc="-300" dirty="0">
                <a:solidFill>
                  <a:srgbClr val="D0CECE"/>
                </a:solidFill>
                <a:latin typeface="맑은 고딕" panose="020B0503020000020004" pitchFamily="50" charset="-127"/>
              </a:rPr>
              <a:t>|</a:t>
            </a:r>
            <a:r>
              <a:rPr lang="en-US" altLang="ko-KR" sz="4000" b="1" spc="-300" dirty="0" smtClean="0">
                <a:solidFill>
                  <a:srgbClr val="067A82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4000" b="1" spc="-300" dirty="0" smtClean="0">
                <a:latin typeface="맑은 고딕" panose="020B0503020000020004" pitchFamily="50" charset="-127"/>
              </a:rPr>
              <a:t>Joystick</a:t>
            </a:r>
            <a:endParaRPr lang="ko-KR" altLang="en-US" sz="4000" b="1" spc="-300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344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2194560" y="2517713"/>
            <a:ext cx="1991360" cy="1991360"/>
          </a:xfrm>
          <a:prstGeom prst="ellipse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636243" y="317567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endParaRPr lang="ko-KR" altLang="en-US" sz="36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470400" y="1856423"/>
            <a:ext cx="121920" cy="3562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171440" y="1912022"/>
            <a:ext cx="579005" cy="907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300" b="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5300" b="1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10225" y="2192268"/>
            <a:ext cx="3471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 b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en-US" altLang="ko-KR" sz="2000" b="1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ITEAD Joystick shield </a:t>
            </a:r>
            <a:r>
              <a:rPr lang="ko-KR" altLang="en-US" sz="2000" b="1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구성 요소</a:t>
            </a:r>
            <a:endParaRPr lang="en-US" altLang="ko-KR" sz="2000" b="1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71440" y="2821996"/>
            <a:ext cx="579005" cy="907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300" b="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5300" b="1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10225" y="3092082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 b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ko-KR" altLang="en-US" sz="2000" b="1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조이스틱 모듈의 사용 예제</a:t>
            </a:r>
            <a:endParaRPr lang="en-US" altLang="ko-KR" sz="2000" b="1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71440" y="3731970"/>
            <a:ext cx="579005" cy="907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300" b="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5300" b="1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10225" y="3991896"/>
            <a:ext cx="1204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 b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ko-KR" altLang="en-US" sz="2000" b="1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코드 설명</a:t>
            </a:r>
            <a:endParaRPr lang="en-US" altLang="ko-KR" sz="2000" b="1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71440" y="4641944"/>
            <a:ext cx="579005" cy="907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300" b="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5300" b="1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10225" y="4891710"/>
            <a:ext cx="1204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 b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ko-KR" altLang="en-US" sz="2000" b="1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코드 결과</a:t>
            </a:r>
            <a:endParaRPr lang="en-US" altLang="ko-KR" sz="2000" b="1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89433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56272" y="106486"/>
            <a:ext cx="4153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en-US" altLang="ko-KR" spc="-150" dirty="0" smtClean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ITEAD Joystick shield </a:t>
            </a:r>
            <a:r>
              <a:rPr lang="ko-KR" altLang="en-US" spc="-150" dirty="0" smtClean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구성요소</a:t>
            </a:r>
            <a:endParaRPr lang="en-US" altLang="ko-KR" spc="-150" dirty="0">
              <a:ln>
                <a:solidFill>
                  <a:schemeClr val="bg1">
                    <a:alpha val="3500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220029" y="123455"/>
            <a:ext cx="436243" cy="4092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15220" y="13258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360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en-US" altLang="ko-KR" sz="2000" b="1" dirty="0">
                <a:solidFill>
                  <a:srgbClr val="067A8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  <a:endParaRPr lang="ko-KR" altLang="en-US" sz="2000" b="1" dirty="0">
              <a:solidFill>
                <a:srgbClr val="067A8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11650982" y="6311204"/>
            <a:ext cx="436243" cy="436243"/>
          </a:xfrm>
          <a:prstGeom prst="ellipse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642025" y="6330254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360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55664" y="1352459"/>
            <a:ext cx="3471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67A82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en-US" altLang="ko-KR" sz="2000" b="1" spc="-150" dirty="0" smtClean="0">
                <a:ln>
                  <a:solidFill>
                    <a:srgbClr val="067A82">
                      <a:alpha val="25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ITEAD Joystick shield </a:t>
            </a:r>
            <a:r>
              <a:rPr lang="ko-KR" altLang="en-US" sz="2000" b="1" spc="-150" dirty="0" smtClean="0">
                <a:ln>
                  <a:solidFill>
                    <a:srgbClr val="067A82">
                      <a:alpha val="25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구성 요소</a:t>
            </a:r>
            <a:endParaRPr lang="ko-KR" altLang="en-US" sz="2000" b="1" spc="-150" dirty="0">
              <a:ln>
                <a:solidFill>
                  <a:srgbClr val="067A82">
                    <a:alpha val="25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55664" y="1721791"/>
            <a:ext cx="3020379" cy="11646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200" b="1" dirty="0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버튼 </a:t>
            </a:r>
            <a:r>
              <a:rPr lang="en-US" altLang="ko-KR" sz="1200" b="1" dirty="0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(Digital pin)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200" b="1" dirty="0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스틱 위치를 입력할 장치 </a:t>
            </a:r>
            <a:r>
              <a:rPr lang="en-US" altLang="ko-KR" sz="1200" b="1" dirty="0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(Analog)</a:t>
            </a:r>
          </a:p>
          <a:p>
            <a:pPr>
              <a:lnSpc>
                <a:spcPct val="150000"/>
              </a:lnSpc>
            </a:pPr>
            <a:endParaRPr lang="en-US" altLang="ko-KR" sz="1200" b="1" dirty="0" smtClean="0">
              <a:ln>
                <a:solidFill>
                  <a:schemeClr val="bg2">
                    <a:lumMod val="25000"/>
                    <a:alpha val="15000"/>
                  </a:schemeClr>
                </a:solidFill>
              </a:ln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sz="1200" b="1" dirty="0" smtClean="0">
              <a:ln>
                <a:solidFill>
                  <a:schemeClr val="bg2">
                    <a:lumMod val="25000"/>
                    <a:alpha val="15000"/>
                  </a:schemeClr>
                </a:solidFill>
              </a:ln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 descr="File:Joystick Shield kit 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19333" y1="56667" x2="20167" y2="53333"/>
                        <a14:foregroundMark x1="27333" y1="63000" x2="28000" y2="58333"/>
                        <a14:foregroundMark x1="29000" y1="64167" x2="29500" y2="59333"/>
                        <a14:backgroundMark x1="47667" y1="78333" x2="84167" y2="58833"/>
                        <a14:backgroundMark x1="47667" y1="79000" x2="84000" y2="58833"/>
                        <a14:backgroundMark x1="47500" y1="77833" x2="85167" y2="57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98" y="977169"/>
            <a:ext cx="3464560" cy="346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그룹 25"/>
          <p:cNvGrpSpPr/>
          <p:nvPr/>
        </p:nvGrpSpPr>
        <p:grpSpPr>
          <a:xfrm>
            <a:off x="4258093" y="2709449"/>
            <a:ext cx="6578044" cy="3601755"/>
            <a:chOff x="4981300" y="2728499"/>
            <a:chExt cx="6578044" cy="3601755"/>
          </a:xfrm>
        </p:grpSpPr>
        <p:sp>
          <p:nvSpPr>
            <p:cNvPr id="15" name="TextBox 14"/>
            <p:cNvSpPr txBox="1"/>
            <p:nvPr/>
          </p:nvSpPr>
          <p:spPr>
            <a:xfrm>
              <a:off x="9262260" y="4760594"/>
              <a:ext cx="2219775" cy="15696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>
                  <a:solidFill>
                    <a:srgbClr val="067A82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defRPr>
              </a:lvl1pPr>
            </a:lstStyle>
            <a:p>
              <a:r>
                <a:rPr lang="en-US" altLang="ko-KR" sz="1200" b="1" dirty="0" smtClean="0">
                  <a:ln>
                    <a:solidFill>
                      <a:srgbClr val="067A82">
                        <a:alpha val="25000"/>
                      </a:srgb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D3 Digital Button E Output</a:t>
              </a:r>
            </a:p>
            <a:p>
              <a:r>
                <a:rPr lang="en-US" altLang="ko-KR" sz="1200" b="1" dirty="0" smtClean="0">
                  <a:ln>
                    <a:solidFill>
                      <a:srgbClr val="067A82">
                        <a:alpha val="25000"/>
                      </a:srgb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D4 Digital Button D Output</a:t>
              </a:r>
            </a:p>
            <a:p>
              <a:r>
                <a:rPr lang="en-US" altLang="ko-KR" sz="1200" b="1" dirty="0" smtClean="0">
                  <a:ln>
                    <a:solidFill>
                      <a:srgbClr val="067A82">
                        <a:alpha val="25000"/>
                      </a:srgb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D5 Digital Button C Output</a:t>
              </a:r>
            </a:p>
            <a:p>
              <a:r>
                <a:rPr lang="en-US" altLang="ko-KR" sz="1200" b="1" dirty="0" smtClean="0">
                  <a:ln>
                    <a:solidFill>
                      <a:srgbClr val="067A82">
                        <a:alpha val="25000"/>
                      </a:srgb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D6 Digital </a:t>
              </a:r>
              <a:r>
                <a:rPr lang="en-US" altLang="ko-KR" sz="1200" b="1" dirty="0">
                  <a:ln>
                    <a:solidFill>
                      <a:srgbClr val="067A82">
                        <a:alpha val="25000"/>
                      </a:srgb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Button B</a:t>
              </a:r>
              <a:r>
                <a:rPr lang="en-US" altLang="ko-KR" sz="1200" b="1" dirty="0" smtClean="0">
                  <a:ln>
                    <a:solidFill>
                      <a:srgbClr val="067A82">
                        <a:alpha val="25000"/>
                      </a:srgb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b="1" dirty="0">
                  <a:ln>
                    <a:solidFill>
                      <a:srgbClr val="067A82">
                        <a:alpha val="25000"/>
                      </a:srgb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Output</a:t>
              </a:r>
            </a:p>
            <a:p>
              <a:r>
                <a:rPr lang="en-US" altLang="ko-KR" sz="1200" b="1" dirty="0">
                  <a:ln>
                    <a:solidFill>
                      <a:srgbClr val="067A82">
                        <a:alpha val="25000"/>
                      </a:srgb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D7 Digital Button </a:t>
              </a:r>
              <a:r>
                <a:rPr lang="en-US" altLang="ko-KR" sz="1200" b="1" dirty="0" smtClean="0">
                  <a:ln>
                    <a:solidFill>
                      <a:srgbClr val="067A82">
                        <a:alpha val="25000"/>
                      </a:srgb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 Output</a:t>
              </a:r>
            </a:p>
            <a:p>
              <a:r>
                <a:rPr lang="en-US" altLang="ko-KR" sz="1200" b="1" dirty="0" smtClean="0">
                  <a:ln>
                    <a:solidFill>
                      <a:srgbClr val="067A82">
                        <a:alpha val="25000"/>
                      </a:srgb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D8 </a:t>
              </a:r>
              <a:r>
                <a:rPr lang="en-US" altLang="ko-KR" sz="1200" b="1" dirty="0">
                  <a:ln>
                    <a:solidFill>
                      <a:srgbClr val="067A82">
                        <a:alpha val="25000"/>
                      </a:srgb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Digital Button </a:t>
              </a:r>
              <a:r>
                <a:rPr lang="en-US" altLang="ko-KR" sz="1200" b="1" dirty="0" smtClean="0">
                  <a:ln>
                    <a:solidFill>
                      <a:srgbClr val="067A82">
                        <a:alpha val="25000"/>
                      </a:srgb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F Output</a:t>
              </a:r>
            </a:p>
            <a:p>
              <a:r>
                <a:rPr lang="en-US" altLang="ko-KR" sz="1200" b="1" dirty="0">
                  <a:ln>
                    <a:solidFill>
                      <a:srgbClr val="067A82">
                        <a:alpha val="25000"/>
                      </a:srgb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D9 Digital Button </a:t>
              </a:r>
              <a:r>
                <a:rPr lang="en-US" altLang="ko-KR" sz="1200" b="1" dirty="0" smtClean="0">
                  <a:ln>
                    <a:solidFill>
                      <a:srgbClr val="067A82">
                        <a:alpha val="25000"/>
                      </a:srgb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G Output</a:t>
              </a:r>
            </a:p>
            <a:p>
              <a:endParaRPr lang="en-US" altLang="ko-KR" sz="1200" b="1" dirty="0">
                <a:ln>
                  <a:solidFill>
                    <a:srgbClr val="067A82">
                      <a:alpha val="25000"/>
                    </a:srgb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4981300" y="2886405"/>
              <a:ext cx="4018020" cy="3284940"/>
              <a:chOff x="4981300" y="2886405"/>
              <a:chExt cx="4018020" cy="3284940"/>
            </a:xfrm>
          </p:grpSpPr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81300" y="2886405"/>
                <a:ext cx="4018020" cy="3284940"/>
              </a:xfrm>
              <a:prstGeom prst="rect">
                <a:avLst/>
              </a:prstGeom>
              <a:ln w="25400">
                <a:solidFill>
                  <a:srgbClr val="067A82"/>
                </a:solidFill>
              </a:ln>
            </p:spPr>
          </p:pic>
          <p:sp>
            <p:nvSpPr>
              <p:cNvPr id="12" name="직사각형 11"/>
              <p:cNvSpPr/>
              <p:nvPr/>
            </p:nvSpPr>
            <p:spPr>
              <a:xfrm>
                <a:off x="5769034" y="5735782"/>
                <a:ext cx="1030778" cy="315883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5910349" y="2959332"/>
                <a:ext cx="266007" cy="362544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직사각형 12"/>
            <p:cNvSpPr/>
            <p:nvPr/>
          </p:nvSpPr>
          <p:spPr>
            <a:xfrm>
              <a:off x="9262260" y="2728499"/>
              <a:ext cx="229708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rgbClr val="067A82">
                        <a:alpha val="25000"/>
                      </a:srgb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</a:rPr>
                <a:t>A0 Analog Joystick Y Output</a:t>
              </a:r>
            </a:p>
            <a:p>
              <a:r>
                <a:rPr lang="en-US" altLang="ko-KR" sz="1200" b="1" dirty="0">
                  <a:ln>
                    <a:solidFill>
                      <a:srgbClr val="067A82">
                        <a:alpha val="25000"/>
                      </a:srgb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</a:rPr>
                <a:t>A1 Analog Joystick X Output</a:t>
              </a:r>
            </a:p>
          </p:txBody>
        </p:sp>
        <p:cxnSp>
          <p:nvCxnSpPr>
            <p:cNvPr id="19" name="직선 화살표 연결선 18"/>
            <p:cNvCxnSpPr/>
            <p:nvPr/>
          </p:nvCxnSpPr>
          <p:spPr>
            <a:xfrm>
              <a:off x="6176356" y="2959332"/>
              <a:ext cx="30859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/>
            <p:nvPr/>
          </p:nvCxnSpPr>
          <p:spPr>
            <a:xfrm>
              <a:off x="6799812" y="5735782"/>
              <a:ext cx="239406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09301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56272" y="106486"/>
            <a:ext cx="2521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en-US" altLang="ko-KR" spc="-150" dirty="0" smtClean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Joystick </a:t>
            </a:r>
            <a:r>
              <a:rPr lang="ko-KR" altLang="en-US" spc="-150" dirty="0" smtClean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 제품</a:t>
            </a:r>
            <a:endParaRPr lang="en-US" altLang="ko-KR" spc="-150" dirty="0">
              <a:ln>
                <a:solidFill>
                  <a:schemeClr val="bg1">
                    <a:alpha val="3500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220029" y="123455"/>
            <a:ext cx="436243" cy="4092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15221" y="13258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360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en-US" altLang="ko-KR" sz="2000" b="1" dirty="0" smtClean="0">
                <a:solidFill>
                  <a:srgbClr val="067A8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2000" b="1" dirty="0">
              <a:solidFill>
                <a:srgbClr val="067A8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11650982" y="6311204"/>
            <a:ext cx="436243" cy="436243"/>
          </a:xfrm>
          <a:prstGeom prst="ellipse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645231" y="6330254"/>
            <a:ext cx="466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360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48042" y="5378564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67A82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ko-KR" altLang="en-US" sz="2000" b="1" dirty="0" err="1" smtClean="0">
                <a:ln>
                  <a:solidFill>
                    <a:srgbClr val="067A82">
                      <a:alpha val="25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드론</a:t>
            </a:r>
            <a:r>
              <a:rPr lang="ko-KR" altLang="en-US" sz="2000" b="1" dirty="0" smtClean="0">
                <a:ln>
                  <a:solidFill>
                    <a:srgbClr val="067A82">
                      <a:alpha val="25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무선 조종기</a:t>
            </a:r>
            <a:endParaRPr lang="ko-KR" altLang="en-US" sz="2000" b="1" dirty="0">
              <a:ln>
                <a:solidFill>
                  <a:srgbClr val="067A82">
                    <a:alpha val="25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558" y="1272940"/>
            <a:ext cx="3952415" cy="39524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409" t="32301" r="29357" b="29846"/>
          <a:stretch/>
        </p:blipFill>
        <p:spPr>
          <a:xfrm>
            <a:off x="7788208" y="2551384"/>
            <a:ext cx="2503357" cy="224852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397723" y="5225355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67A82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ko-KR" altLang="en-US" sz="2000" b="1" dirty="0" smtClean="0">
                <a:ln>
                  <a:solidFill>
                    <a:srgbClr val="067A82">
                      <a:alpha val="25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게임 패드</a:t>
            </a:r>
            <a:endParaRPr lang="ko-KR" altLang="en-US" sz="2000" b="1" dirty="0">
              <a:ln>
                <a:solidFill>
                  <a:srgbClr val="067A82">
                    <a:alpha val="25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939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/>
          <p:cNvSpPr/>
          <p:nvPr/>
        </p:nvSpPr>
        <p:spPr>
          <a:xfrm>
            <a:off x="11650982" y="6311204"/>
            <a:ext cx="436243" cy="436243"/>
          </a:xfrm>
          <a:prstGeom prst="ellipse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1645231" y="6330254"/>
            <a:ext cx="466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360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93236" y="1443073"/>
            <a:ext cx="3022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 smtClean="0">
                <a:ln>
                  <a:solidFill>
                    <a:srgbClr val="404040">
                      <a:alpha val="15000"/>
                    </a:srgbClr>
                  </a:solidFill>
                </a:ln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b="1" spc="-150" dirty="0" smtClean="0">
                <a:ln>
                  <a:solidFill>
                    <a:srgbClr val="404040">
                      <a:alpha val="15000"/>
                    </a:srgbClr>
                  </a:solidFill>
                </a:ln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 선언</a:t>
            </a:r>
            <a:endParaRPr lang="en-US" altLang="ko-KR" b="1" spc="-150" dirty="0" smtClean="0">
              <a:ln>
                <a:solidFill>
                  <a:srgbClr val="404040">
                    <a:alpha val="15000"/>
                  </a:srgbClr>
                </a:solidFill>
              </a:ln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0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656272" y="106486"/>
            <a:ext cx="1428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ko-KR" altLang="en-US" spc="-150" dirty="0" smtClean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 설명</a:t>
            </a:r>
            <a:endParaRPr lang="en-US" altLang="ko-KR" spc="-150" dirty="0">
              <a:ln>
                <a:solidFill>
                  <a:schemeClr val="bg1">
                    <a:alpha val="3500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220029" y="123455"/>
            <a:ext cx="436243" cy="4092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215220" y="13258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360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en-US" altLang="ko-KR" sz="2000" b="1" dirty="0" smtClean="0">
                <a:solidFill>
                  <a:srgbClr val="067A8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endParaRPr lang="ko-KR" altLang="en-US" sz="2000" b="1" dirty="0">
              <a:solidFill>
                <a:srgbClr val="067A8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246" y="1942906"/>
            <a:ext cx="4705350" cy="2143125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6515929" y="1505152"/>
            <a:ext cx="3022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 smtClean="0">
                <a:ln>
                  <a:solidFill>
                    <a:srgbClr val="404040">
                      <a:alpha val="15000"/>
                    </a:srgbClr>
                  </a:solidFill>
                </a:ln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setup </a:t>
            </a:r>
            <a:r>
              <a:rPr lang="ko-KR" altLang="en-US" b="1" spc="-150" dirty="0" smtClean="0">
                <a:ln>
                  <a:solidFill>
                    <a:srgbClr val="404040">
                      <a:alpha val="15000"/>
                    </a:srgbClr>
                  </a:solidFill>
                </a:ln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endParaRPr lang="en-US" altLang="ko-KR" b="1" spc="-150" dirty="0" smtClean="0">
              <a:ln>
                <a:solidFill>
                  <a:srgbClr val="404040">
                    <a:alpha val="15000"/>
                  </a:srgbClr>
                </a:solidFill>
              </a:ln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93235" y="4534904"/>
            <a:ext cx="3022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 smtClean="0">
                <a:ln>
                  <a:solidFill>
                    <a:srgbClr val="404040">
                      <a:alpha val="15000"/>
                    </a:srgbClr>
                  </a:solidFill>
                </a:ln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loop</a:t>
            </a:r>
            <a:r>
              <a:rPr lang="ko-KR" altLang="en-US" b="1" spc="-150" dirty="0" smtClean="0">
                <a:ln>
                  <a:solidFill>
                    <a:srgbClr val="404040">
                      <a:alpha val="15000"/>
                    </a:srgbClr>
                  </a:solidFill>
                </a:ln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함수</a:t>
            </a:r>
            <a:endParaRPr lang="en-US" altLang="ko-KR" b="1" spc="-150" dirty="0" smtClean="0">
              <a:ln>
                <a:solidFill>
                  <a:srgbClr val="404040">
                    <a:alpha val="15000"/>
                  </a:srgbClr>
                </a:solidFill>
              </a:ln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849658" y="3716842"/>
            <a:ext cx="36952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spc="-150" dirty="0">
                <a:ln>
                  <a:solidFill>
                    <a:srgbClr val="404040">
                      <a:alpha val="15000"/>
                    </a:srgbClr>
                  </a:solidFill>
                </a:ln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ABGFEDC 배열 내의 원소들을 </a:t>
            </a:r>
            <a:r>
              <a:rPr lang="ko-KR" altLang="en-US" sz="1600" spc="-150" dirty="0" smtClean="0">
                <a:ln>
                  <a:solidFill>
                    <a:srgbClr val="404040">
                      <a:alpha val="15000"/>
                    </a:srgbClr>
                  </a:solidFill>
                </a:ln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핀 모드 </a:t>
            </a:r>
            <a:r>
              <a:rPr lang="ko-KR" altLang="en-US" sz="1600" spc="-150" dirty="0">
                <a:ln>
                  <a:solidFill>
                    <a:srgbClr val="404040">
                      <a:alpha val="15000"/>
                    </a:srgbClr>
                  </a:solidFill>
                </a:ln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한다.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001934" y="5245577"/>
            <a:ext cx="42739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spc="-150" dirty="0">
                <a:ln>
                  <a:solidFill>
                    <a:srgbClr val="404040">
                      <a:alpha val="15000"/>
                    </a:srgbClr>
                  </a:solidFill>
                </a:ln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 버튼 상태가 눌려 있는지 확인하는 함수 호출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3001934" y="5616629"/>
            <a:ext cx="40607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spc="-150" dirty="0" smtClean="0">
                <a:ln>
                  <a:solidFill>
                    <a:srgbClr val="404040">
                      <a:alpha val="15000"/>
                    </a:srgbClr>
                  </a:solidFill>
                </a:ln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조이스틱 </a:t>
            </a:r>
            <a:r>
              <a:rPr lang="en-US" altLang="ko-KR" sz="1600" spc="-150" dirty="0" smtClean="0">
                <a:ln>
                  <a:solidFill>
                    <a:srgbClr val="404040">
                      <a:alpha val="15000"/>
                    </a:srgbClr>
                  </a:solidFill>
                </a:ln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sz="1600" spc="-150" dirty="0" smtClean="0">
                <a:ln>
                  <a:solidFill>
                    <a:srgbClr val="404040">
                      <a:alpha val="15000"/>
                    </a:srgbClr>
                  </a:solidFill>
                </a:ln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축 </a:t>
            </a:r>
            <a:r>
              <a:rPr lang="en-US" altLang="ko-KR" sz="1600" spc="-150" dirty="0" smtClean="0">
                <a:ln>
                  <a:solidFill>
                    <a:srgbClr val="404040">
                      <a:alpha val="15000"/>
                    </a:srgbClr>
                  </a:solidFill>
                </a:ln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r>
              <a:rPr lang="ko-KR" altLang="en-US" sz="1600" spc="-150" dirty="0" smtClean="0">
                <a:ln>
                  <a:solidFill>
                    <a:srgbClr val="404040">
                      <a:alpha val="15000"/>
                    </a:srgbClr>
                  </a:solidFill>
                </a:ln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축 센서 값을 읽어오는 함수 호출</a:t>
            </a:r>
            <a:endParaRPr lang="ko-KR" altLang="en-US" sz="1600" spc="-150" dirty="0">
              <a:ln>
                <a:solidFill>
                  <a:srgbClr val="404040">
                    <a:alpha val="15000"/>
                  </a:srgbClr>
                </a:solidFill>
              </a:ln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246" y="4951339"/>
            <a:ext cx="2124075" cy="1257300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8591" y="2004985"/>
            <a:ext cx="4476750" cy="160020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3776047" y="2207745"/>
            <a:ext cx="216437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spc="-150" dirty="0" smtClean="0">
                <a:ln>
                  <a:solidFill>
                    <a:srgbClr val="404040">
                      <a:alpha val="15000"/>
                    </a:srgbClr>
                  </a:solidFill>
                </a:ln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버튼에 맞는 핀 번호 저장</a:t>
            </a:r>
            <a:endParaRPr lang="en-US" altLang="ko-KR" sz="1400" spc="-150" dirty="0" smtClean="0">
              <a:ln>
                <a:solidFill>
                  <a:srgbClr val="404040">
                    <a:alpha val="15000"/>
                  </a:srgbClr>
                </a:solidFill>
              </a:ln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spc="-150" dirty="0" smtClean="0">
                <a:ln>
                  <a:solidFill>
                    <a:srgbClr val="404040">
                      <a:alpha val="15000"/>
                    </a:srgbClr>
                  </a:solidFill>
                </a:ln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사용할 버튼 개수</a:t>
            </a:r>
            <a:endParaRPr lang="en-US" altLang="ko-KR" sz="1400" spc="-150" dirty="0" smtClean="0">
              <a:ln>
                <a:solidFill>
                  <a:srgbClr val="404040">
                    <a:alpha val="15000"/>
                  </a:srgbClr>
                </a:solidFill>
              </a:ln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spc="-150" dirty="0">
              <a:ln>
                <a:solidFill>
                  <a:srgbClr val="404040">
                    <a:alpha val="15000"/>
                  </a:srgbClr>
                </a:solidFill>
              </a:ln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spc="-150" dirty="0">
              <a:ln>
                <a:solidFill>
                  <a:srgbClr val="404040">
                    <a:alpha val="15000"/>
                  </a:srgbClr>
                </a:solidFill>
              </a:ln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575504" y="3131075"/>
            <a:ext cx="30091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spc="-150" dirty="0" smtClean="0">
                <a:ln>
                  <a:solidFill>
                    <a:srgbClr val="404040">
                      <a:alpha val="15000"/>
                    </a:srgbClr>
                  </a:solidFill>
                </a:ln>
                <a:solidFill>
                  <a:srgbClr val="404040"/>
                </a:solidFill>
                <a:latin typeface="맑은 고딕" panose="020B0503020000020004" pitchFamily="50" charset="-127"/>
              </a:rPr>
              <a:t>버튼이 눌려있는 지 확인하기 위한 변수 </a:t>
            </a:r>
            <a:endParaRPr lang="en-US" altLang="ko-KR" sz="1400" spc="-150" dirty="0">
              <a:ln>
                <a:solidFill>
                  <a:srgbClr val="404040">
                    <a:alpha val="15000"/>
                  </a:srgbClr>
                </a:solidFill>
              </a:ln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575504" y="3647917"/>
            <a:ext cx="24945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spc="-150" dirty="0" smtClean="0">
                <a:ln>
                  <a:solidFill>
                    <a:srgbClr val="404040">
                      <a:alpha val="15000"/>
                    </a:srgbClr>
                  </a:solidFill>
                </a:ln>
                <a:solidFill>
                  <a:srgbClr val="404040"/>
                </a:solidFill>
                <a:latin typeface="맑은 고딕" panose="020B0503020000020004" pitchFamily="50" charset="-127"/>
              </a:rPr>
              <a:t>조이스틱의 </a:t>
            </a:r>
            <a:r>
              <a:rPr lang="en-US" altLang="ko-KR" sz="1400" spc="-150" dirty="0" smtClean="0">
                <a:ln>
                  <a:solidFill>
                    <a:srgbClr val="404040">
                      <a:alpha val="15000"/>
                    </a:srgbClr>
                  </a:solidFill>
                </a:ln>
                <a:solidFill>
                  <a:srgbClr val="404040"/>
                </a:solidFill>
                <a:latin typeface="맑은 고딕" panose="020B0503020000020004" pitchFamily="50" charset="-127"/>
              </a:rPr>
              <a:t>X</a:t>
            </a:r>
            <a:r>
              <a:rPr lang="ko-KR" altLang="en-US" sz="1400" spc="-150" dirty="0" smtClean="0">
                <a:ln>
                  <a:solidFill>
                    <a:srgbClr val="404040">
                      <a:alpha val="15000"/>
                    </a:srgbClr>
                  </a:solidFill>
                </a:ln>
                <a:solidFill>
                  <a:srgbClr val="404040"/>
                </a:solidFill>
                <a:latin typeface="맑은 고딕" panose="020B0503020000020004" pitchFamily="50" charset="-127"/>
              </a:rPr>
              <a:t>축 </a:t>
            </a:r>
            <a:r>
              <a:rPr lang="en-US" altLang="ko-KR" sz="1400" spc="-150" dirty="0" smtClean="0">
                <a:ln>
                  <a:solidFill>
                    <a:srgbClr val="404040">
                      <a:alpha val="15000"/>
                    </a:srgbClr>
                  </a:solidFill>
                </a:ln>
                <a:solidFill>
                  <a:srgbClr val="404040"/>
                </a:solidFill>
                <a:latin typeface="맑은 고딕" panose="020B0503020000020004" pitchFamily="50" charset="-127"/>
              </a:rPr>
              <a:t>Y</a:t>
            </a:r>
            <a:r>
              <a:rPr lang="ko-KR" altLang="en-US" sz="1400" spc="-150" dirty="0" smtClean="0">
                <a:ln>
                  <a:solidFill>
                    <a:srgbClr val="404040">
                      <a:alpha val="15000"/>
                    </a:srgbClr>
                  </a:solidFill>
                </a:ln>
                <a:solidFill>
                  <a:srgbClr val="404040"/>
                </a:solidFill>
                <a:latin typeface="맑은 고딕" panose="020B0503020000020004" pitchFamily="50" charset="-127"/>
              </a:rPr>
              <a:t>축 위치 값 변수</a:t>
            </a:r>
            <a:endParaRPr lang="en-US" altLang="ko-KR" sz="1400" spc="-150" dirty="0">
              <a:ln>
                <a:solidFill>
                  <a:srgbClr val="404040">
                    <a:alpha val="15000"/>
                  </a:srgbClr>
                </a:solidFill>
              </a:ln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200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/>
          <p:cNvSpPr/>
          <p:nvPr/>
        </p:nvSpPr>
        <p:spPr>
          <a:xfrm>
            <a:off x="11650982" y="6311204"/>
            <a:ext cx="436243" cy="436243"/>
          </a:xfrm>
          <a:prstGeom prst="ellipse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1645231" y="6330254"/>
            <a:ext cx="466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360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04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93236" y="1443073"/>
            <a:ext cx="3022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 smtClean="0">
                <a:ln>
                  <a:solidFill>
                    <a:srgbClr val="404040">
                      <a:alpha val="15000"/>
                    </a:srgbClr>
                  </a:solidFill>
                </a:ln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b="1" spc="-150" dirty="0" smtClean="0">
                <a:ln>
                  <a:solidFill>
                    <a:srgbClr val="404040">
                      <a:alpha val="15000"/>
                    </a:srgbClr>
                  </a:solidFill>
                </a:ln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확인 함수</a:t>
            </a:r>
            <a:endParaRPr lang="en-US" altLang="ko-KR" b="1" spc="-150" dirty="0" smtClean="0">
              <a:ln>
                <a:solidFill>
                  <a:srgbClr val="404040">
                    <a:alpha val="15000"/>
                  </a:srgbClr>
                </a:solidFill>
              </a:ln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0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656272" y="106486"/>
            <a:ext cx="1428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ko-KR" altLang="en-US" spc="-150" dirty="0" smtClean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 설명</a:t>
            </a:r>
            <a:endParaRPr lang="en-US" altLang="ko-KR" spc="-150" dirty="0">
              <a:ln>
                <a:solidFill>
                  <a:schemeClr val="bg1">
                    <a:alpha val="3500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220029" y="123455"/>
            <a:ext cx="436243" cy="4092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215220" y="13258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360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en-US" altLang="ko-KR" sz="2000" b="1" dirty="0" smtClean="0">
                <a:solidFill>
                  <a:srgbClr val="067A8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endParaRPr lang="ko-KR" altLang="en-US" sz="2000" b="1" dirty="0">
              <a:solidFill>
                <a:srgbClr val="067A8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t="53941" r="969" b="618"/>
          <a:stretch/>
        </p:blipFill>
        <p:spPr>
          <a:xfrm>
            <a:off x="859074" y="1937970"/>
            <a:ext cx="6319940" cy="188716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rcRect t="639" b="58510"/>
          <a:stretch/>
        </p:blipFill>
        <p:spPr>
          <a:xfrm>
            <a:off x="859074" y="4650902"/>
            <a:ext cx="3009900" cy="1284052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7207164" y="2542999"/>
            <a:ext cx="38587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spc="-150" dirty="0" smtClean="0">
                <a:ln>
                  <a:solidFill>
                    <a:srgbClr val="404040">
                      <a:alpha val="15000"/>
                    </a:srgbClr>
                  </a:solidFill>
                </a:ln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버튼을 </a:t>
            </a:r>
            <a:r>
              <a:rPr lang="ko-KR" altLang="en-US" sz="1600" spc="-150" dirty="0">
                <a:ln>
                  <a:solidFill>
                    <a:srgbClr val="404040">
                      <a:alpha val="15000"/>
                    </a:srgbClr>
                  </a:solidFill>
                </a:ln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눌렀을 경우 </a:t>
            </a:r>
            <a:r>
              <a:rPr lang="ko-KR" altLang="en-US" sz="1600" spc="-150" dirty="0" err="1">
                <a:ln>
                  <a:solidFill>
                    <a:srgbClr val="404040">
                      <a:alpha val="15000"/>
                    </a:srgbClr>
                  </a:solidFill>
                </a:ln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abgfedc</a:t>
            </a:r>
            <a:r>
              <a:rPr lang="ko-KR" altLang="en-US" sz="1600" spc="-150" dirty="0">
                <a:ln>
                  <a:solidFill>
                    <a:srgbClr val="404040">
                      <a:alpha val="15000"/>
                    </a:srgbClr>
                  </a:solidFill>
                </a:ln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600" spc="-150" dirty="0" err="1">
                <a:ln>
                  <a:solidFill>
                    <a:srgbClr val="404040">
                      <a:alpha val="15000"/>
                    </a:srgbClr>
                  </a:solidFill>
                </a:ln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ko-KR" altLang="en-US" sz="1600" spc="-150" dirty="0">
                <a:ln>
                  <a:solidFill>
                    <a:srgbClr val="404040">
                      <a:alpha val="15000"/>
                    </a:srgbClr>
                  </a:solidFill>
                </a:ln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]의 값을 </a:t>
            </a:r>
            <a:r>
              <a:rPr lang="ko-KR" altLang="en-US" sz="1600" spc="-150" dirty="0" err="1">
                <a:ln>
                  <a:solidFill>
                    <a:srgbClr val="404040">
                      <a:alpha val="15000"/>
                    </a:srgbClr>
                  </a:solidFill>
                </a:ln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on</a:t>
            </a:r>
            <a:r>
              <a:rPr lang="ko-KR" altLang="en-US" sz="1600" spc="-150" dirty="0">
                <a:ln>
                  <a:solidFill>
                    <a:srgbClr val="404040">
                      <a:alpha val="15000"/>
                    </a:srgbClr>
                  </a:solidFill>
                </a:ln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시킴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991225" y="2900603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600" spc="-150" dirty="0">
                <a:ln>
                  <a:solidFill>
                    <a:srgbClr val="404040">
                      <a:alpha val="15000"/>
                    </a:srgbClr>
                  </a:solidFill>
                </a:ln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따라서 </a:t>
            </a:r>
            <a:r>
              <a:rPr lang="ko-KR" altLang="en-US" sz="1600" spc="-150" dirty="0" err="1">
                <a:ln>
                  <a:solidFill>
                    <a:srgbClr val="404040">
                      <a:alpha val="15000"/>
                    </a:srgbClr>
                  </a:solidFill>
                </a:ln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abgfedc</a:t>
            </a:r>
            <a:r>
              <a:rPr lang="ko-KR" altLang="en-US" sz="1600" spc="-150" dirty="0">
                <a:ln>
                  <a:solidFill>
                    <a:srgbClr val="404040">
                      <a:alpha val="15000"/>
                    </a:srgbClr>
                  </a:solidFill>
                </a:ln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600" spc="-150" dirty="0" err="1">
                <a:ln>
                  <a:solidFill>
                    <a:srgbClr val="404040">
                      <a:alpha val="15000"/>
                    </a:srgbClr>
                  </a:solidFill>
                </a:ln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ko-KR" altLang="en-US" sz="1600" spc="-150" dirty="0">
                <a:ln>
                  <a:solidFill>
                    <a:srgbClr val="404040">
                      <a:alpha val="15000"/>
                    </a:srgbClr>
                  </a:solidFill>
                </a:ln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]값이 </a:t>
            </a:r>
            <a:r>
              <a:rPr lang="ko-KR" altLang="en-US" sz="1600" spc="-150" dirty="0" err="1" smtClean="0">
                <a:ln>
                  <a:solidFill>
                    <a:srgbClr val="404040">
                      <a:alpha val="15000"/>
                    </a:srgbClr>
                  </a:solidFill>
                </a:ln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on</a:t>
            </a:r>
            <a:r>
              <a:rPr lang="ko-KR" altLang="en-US" sz="1600" spc="-150" dirty="0" smtClean="0">
                <a:ln>
                  <a:solidFill>
                    <a:srgbClr val="404040">
                      <a:alpha val="15000"/>
                    </a:srgbClr>
                  </a:solidFill>
                </a:ln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되어 </a:t>
            </a:r>
            <a:r>
              <a:rPr lang="ko-KR" altLang="en-US" sz="1600" spc="-150" dirty="0">
                <a:ln>
                  <a:solidFill>
                    <a:srgbClr val="404040">
                      <a:alpha val="15000"/>
                    </a:srgbClr>
                  </a:solidFill>
                </a:ln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있다면 버튼이 </a:t>
            </a:r>
            <a:r>
              <a:rPr lang="ko-KR" altLang="en-US" sz="1600" spc="-150" dirty="0" smtClean="0">
                <a:ln>
                  <a:solidFill>
                    <a:srgbClr val="404040">
                      <a:alpha val="15000"/>
                    </a:srgbClr>
                  </a:solidFill>
                </a:ln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눌러 있는 </a:t>
            </a:r>
            <a:r>
              <a:rPr lang="ko-KR" altLang="en-US" sz="1600" spc="-150" dirty="0">
                <a:ln>
                  <a:solidFill>
                    <a:srgbClr val="404040">
                      <a:alpha val="15000"/>
                    </a:srgbClr>
                  </a:solidFill>
                </a:ln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것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957762" y="5337095"/>
            <a:ext cx="35461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spc="-150" dirty="0" err="1">
                <a:ln>
                  <a:solidFill>
                    <a:srgbClr val="404040">
                      <a:alpha val="15000"/>
                    </a:srgbClr>
                  </a:solidFill>
                </a:ln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Y의</a:t>
            </a:r>
            <a:r>
              <a:rPr lang="ko-KR" altLang="en-US" sz="1600" spc="-150" dirty="0">
                <a:ln>
                  <a:solidFill>
                    <a:srgbClr val="404040">
                      <a:alpha val="15000"/>
                    </a:srgbClr>
                  </a:solidFill>
                </a:ln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spc="-150" dirty="0" smtClean="0">
                <a:ln>
                  <a:solidFill>
                    <a:srgbClr val="404040">
                      <a:alpha val="15000"/>
                    </a:srgbClr>
                  </a:solidFill>
                </a:ln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 값을 </a:t>
            </a:r>
            <a:r>
              <a:rPr lang="ko-KR" altLang="en-US" sz="1600" spc="-150" dirty="0">
                <a:ln>
                  <a:solidFill>
                    <a:srgbClr val="404040">
                      <a:alpha val="15000"/>
                    </a:srgbClr>
                  </a:solidFill>
                </a:ln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아날로그 값으로 </a:t>
            </a:r>
            <a:r>
              <a:rPr lang="ko-KR" altLang="en-US" sz="1600" spc="-150" dirty="0" smtClean="0">
                <a:ln>
                  <a:solidFill>
                    <a:srgbClr val="404040">
                      <a:alpha val="15000"/>
                    </a:srgbClr>
                  </a:solidFill>
                </a:ln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읽어온다</a:t>
            </a:r>
            <a:r>
              <a:rPr lang="en-US" altLang="ko-KR" sz="1600" spc="-150" dirty="0" smtClean="0">
                <a:ln>
                  <a:solidFill>
                    <a:srgbClr val="404040">
                      <a:alpha val="15000"/>
                    </a:srgbClr>
                  </a:solidFill>
                </a:ln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spc="-150" dirty="0">
              <a:ln>
                <a:solidFill>
                  <a:srgbClr val="404040">
                    <a:alpha val="15000"/>
                  </a:srgbClr>
                </a:solidFill>
              </a:ln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57762" y="4973424"/>
            <a:ext cx="35541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spc="-150" dirty="0" err="1">
                <a:ln>
                  <a:solidFill>
                    <a:srgbClr val="404040">
                      <a:alpha val="15000"/>
                    </a:srgbClr>
                  </a:solidFill>
                </a:ln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X의</a:t>
            </a:r>
            <a:r>
              <a:rPr lang="ko-KR" altLang="en-US" sz="1600" spc="-150" dirty="0">
                <a:ln>
                  <a:solidFill>
                    <a:srgbClr val="404040">
                      <a:alpha val="15000"/>
                    </a:srgbClr>
                  </a:solidFill>
                </a:ln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spc="-150" dirty="0" smtClean="0">
                <a:ln>
                  <a:solidFill>
                    <a:srgbClr val="404040">
                      <a:alpha val="15000"/>
                    </a:srgbClr>
                  </a:solidFill>
                </a:ln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 값을 </a:t>
            </a:r>
            <a:r>
              <a:rPr lang="ko-KR" altLang="en-US" sz="1600" spc="-150" dirty="0">
                <a:ln>
                  <a:solidFill>
                    <a:srgbClr val="404040">
                      <a:alpha val="15000"/>
                    </a:srgbClr>
                  </a:solidFill>
                </a:ln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아날로그 값으로 </a:t>
            </a:r>
            <a:r>
              <a:rPr lang="ko-KR" altLang="en-US" sz="1600" spc="-150" dirty="0" smtClean="0">
                <a:ln>
                  <a:solidFill>
                    <a:srgbClr val="404040">
                      <a:alpha val="15000"/>
                    </a:srgbClr>
                  </a:solidFill>
                </a:ln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읽어온다</a:t>
            </a:r>
            <a:r>
              <a:rPr lang="en-US" altLang="ko-KR" sz="1600" spc="-150" dirty="0" smtClean="0">
                <a:ln>
                  <a:solidFill>
                    <a:srgbClr val="404040">
                      <a:alpha val="15000"/>
                    </a:srgbClr>
                  </a:solidFill>
                </a:ln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spc="-150" dirty="0">
              <a:ln>
                <a:solidFill>
                  <a:srgbClr val="404040">
                    <a:alpha val="15000"/>
                  </a:srgbClr>
                </a:solidFill>
              </a:ln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3235" y="4201790"/>
            <a:ext cx="3978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 smtClean="0">
                <a:ln>
                  <a:solidFill>
                    <a:srgbClr val="404040">
                      <a:alpha val="15000"/>
                    </a:srgbClr>
                  </a:solidFill>
                </a:ln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b="1" spc="-150" dirty="0" smtClean="0">
                <a:ln>
                  <a:solidFill>
                    <a:srgbClr val="404040">
                      <a:alpha val="15000"/>
                    </a:srgbClr>
                  </a:solidFill>
                </a:ln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조이스틱 </a:t>
            </a:r>
            <a:r>
              <a:rPr lang="en-US" altLang="ko-KR" b="1" spc="-150" dirty="0" smtClean="0">
                <a:ln>
                  <a:solidFill>
                    <a:srgbClr val="404040">
                      <a:alpha val="15000"/>
                    </a:srgbClr>
                  </a:solidFill>
                </a:ln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x, y </a:t>
            </a:r>
            <a:r>
              <a:rPr lang="ko-KR" altLang="en-US" b="1" spc="-150" smtClean="0">
                <a:ln>
                  <a:solidFill>
                    <a:srgbClr val="404040">
                      <a:alpha val="15000"/>
                    </a:srgbClr>
                  </a:solidFill>
                </a:ln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 가져오는 함수</a:t>
            </a:r>
            <a:endParaRPr lang="en-US" altLang="ko-KR" b="1" spc="-150" dirty="0" smtClean="0">
              <a:ln>
                <a:solidFill>
                  <a:srgbClr val="404040">
                    <a:alpha val="15000"/>
                  </a:srgbClr>
                </a:solidFill>
              </a:ln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673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/>
          <p:cNvSpPr/>
          <p:nvPr/>
        </p:nvSpPr>
        <p:spPr>
          <a:xfrm>
            <a:off x="11650982" y="6311204"/>
            <a:ext cx="436243" cy="436243"/>
          </a:xfrm>
          <a:prstGeom prst="ellipse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1645231" y="6330254"/>
            <a:ext cx="466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360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05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93236" y="1443073"/>
            <a:ext cx="3022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 smtClean="0">
                <a:ln>
                  <a:solidFill>
                    <a:srgbClr val="404040">
                      <a:alpha val="15000"/>
                    </a:srgbClr>
                  </a:solidFill>
                </a:ln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b="1" spc="-150" dirty="0" smtClean="0">
                <a:ln>
                  <a:solidFill>
                    <a:srgbClr val="404040">
                      <a:alpha val="15000"/>
                    </a:srgbClr>
                  </a:solidFill>
                </a:ln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시리얼 모니터에 출력한 결과</a:t>
            </a:r>
            <a:endParaRPr lang="en-US" altLang="ko-KR" b="1" spc="-150" dirty="0" smtClean="0">
              <a:ln>
                <a:solidFill>
                  <a:srgbClr val="404040">
                    <a:alpha val="15000"/>
                  </a:srgbClr>
                </a:solidFill>
              </a:ln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0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656272" y="106486"/>
            <a:ext cx="1428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ko-KR" altLang="en-US" spc="-150" dirty="0" smtClean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 결과</a:t>
            </a:r>
            <a:endParaRPr lang="en-US" altLang="ko-KR" spc="-150" dirty="0">
              <a:ln>
                <a:solidFill>
                  <a:schemeClr val="bg1">
                    <a:alpha val="3500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220029" y="123455"/>
            <a:ext cx="436243" cy="4092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215221" y="13258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360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en-US" altLang="ko-KR" sz="2000" b="1" dirty="0" smtClean="0">
                <a:solidFill>
                  <a:srgbClr val="067A8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</a:t>
            </a:r>
            <a:endParaRPr lang="ko-KR" altLang="en-US" sz="2000" b="1" dirty="0">
              <a:solidFill>
                <a:srgbClr val="067A8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668" y="2292687"/>
            <a:ext cx="6705600" cy="38290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723" y="2283162"/>
            <a:ext cx="672465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94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7A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594066" y="2921169"/>
            <a:ext cx="50038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THANK YOU!</a:t>
            </a:r>
            <a:endParaRPr lang="ko-KR" altLang="en-US" sz="6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84115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694</TotalTime>
  <Words>240</Words>
  <Application>Microsoft Office PowerPoint</Application>
  <PresentationFormat>와이드스크린</PresentationFormat>
  <Paragraphs>61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42</cp:revision>
  <dcterms:created xsi:type="dcterms:W3CDTF">2018-08-30T11:36:00Z</dcterms:created>
  <dcterms:modified xsi:type="dcterms:W3CDTF">2018-11-26T15:46:22Z</dcterms:modified>
</cp:coreProperties>
</file>