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02" r:id="rId2"/>
    <p:sldId id="603" r:id="rId3"/>
    <p:sldId id="604" r:id="rId4"/>
    <p:sldId id="606" r:id="rId5"/>
    <p:sldId id="605" r:id="rId6"/>
    <p:sldId id="607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8" r:id="rId16"/>
    <p:sldId id="619" r:id="rId17"/>
    <p:sldId id="620" r:id="rId18"/>
    <p:sldId id="62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7"/>
    <a:srgbClr val="6A6F7C"/>
    <a:srgbClr val="404040"/>
    <a:srgbClr val="C30601"/>
    <a:srgbClr val="D70501"/>
    <a:srgbClr val="6F0E03"/>
    <a:srgbClr val="FF2A28"/>
    <a:srgbClr val="F66359"/>
    <a:srgbClr val="FBC392"/>
    <a:srgbClr val="FAB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zQujcRbFR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0" y="790967"/>
            <a:ext cx="9519385" cy="25586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    </a:t>
            </a:r>
            <a:r>
              <a:rPr lang="ko-KR" altLang="en-US" sz="2400" b="1" i="1" dirty="0" err="1" smtClean="0">
                <a:solidFill>
                  <a:schemeClr val="bg1"/>
                </a:solidFill>
              </a:rPr>
              <a:t>마이크로프로세서및실습</a:t>
            </a:r>
            <a:endParaRPr lang="en-US" altLang="ko-KR" sz="2400" b="1" i="1" dirty="0" smtClean="0">
              <a:solidFill>
                <a:schemeClr val="bg1"/>
              </a:solidFill>
            </a:endParaRPr>
          </a:p>
          <a:p>
            <a:pPr lvl="1"/>
            <a:endParaRPr lang="en-US" altLang="ko-KR" sz="2400" b="1" i="1" dirty="0">
              <a:solidFill>
                <a:schemeClr val="bg1"/>
              </a:solidFill>
            </a:endParaRPr>
          </a:p>
          <a:p>
            <a:pPr lvl="1"/>
            <a:r>
              <a:rPr lang="ko-KR" altLang="en-US" b="1" i="1" dirty="0" smtClean="0">
                <a:solidFill>
                  <a:schemeClr val="bg1"/>
                </a:solidFill>
              </a:rPr>
              <a:t>      </a:t>
            </a:r>
            <a:r>
              <a:rPr lang="ko-KR" altLang="en-US" b="1" i="1" dirty="0" err="1" smtClean="0">
                <a:solidFill>
                  <a:schemeClr val="bg1"/>
                </a:solidFill>
              </a:rPr>
              <a:t>초음파센서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15346" y="4177364"/>
            <a:ext cx="1875143" cy="41374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2015136000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9592" y="4177364"/>
            <a:ext cx="988951" cy="4137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학번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67563" y="4757028"/>
            <a:ext cx="1237278" cy="41374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정상우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9592" y="4757028"/>
            <a:ext cx="988951" cy="41374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이름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58593" y="4177364"/>
            <a:ext cx="1875143" cy="41374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2017136033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8593" y="4719408"/>
            <a:ext cx="1237278" cy="388488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</a:rPr>
              <a:t>김호진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69785" y="514679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오류 원인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74" y="1749532"/>
            <a:ext cx="4515918" cy="29987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37008" y="453324"/>
            <a:ext cx="3238500" cy="559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121622" y="5501880"/>
                <a:ext cx="5510105" cy="53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sz="2800" b="1" dirty="0" smtClean="0"/>
                  <a:t>45° (</a:t>
                </a:r>
                <a:r>
                  <a:rPr lang="ko-KR" altLang="en-US" sz="2800" b="1" dirty="0" err="1" smtClean="0"/>
                  <a:t>반향파</a:t>
                </a:r>
                <a:r>
                  <a:rPr lang="ko-KR" altLang="en-US" sz="2800" b="1" dirty="0" smtClean="0"/>
                  <a:t> </a:t>
                </a:r>
                <a:r>
                  <a:rPr lang="ko-KR" altLang="en-US" sz="2800" b="1" dirty="0" err="1" smtClean="0"/>
                  <a:t>수신불가</a:t>
                </a:r>
                <a:r>
                  <a:rPr lang="en-US" altLang="ko-KR" sz="2800" b="1" dirty="0" smtClean="0"/>
                  <a:t>)</a:t>
                </a:r>
                <a:endParaRPr lang="ko-KR" altLang="en-US" sz="2800" b="1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622" y="5501880"/>
                <a:ext cx="5510105" cy="531299"/>
              </a:xfrm>
              <a:prstGeom prst="rect">
                <a:avLst/>
              </a:prstGeom>
              <a:blipFill>
                <a:blip r:embed="rId4"/>
                <a:stretch>
                  <a:fillRect t="-12644" b="-29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69785" y="514679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오류 원인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2630" y="5501880"/>
            <a:ext cx="6019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측정하고자 하는 물체가 너무 작다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81" y="1831943"/>
            <a:ext cx="10004449" cy="28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851544" y="498913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오류 원인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2630" y="5501880"/>
            <a:ext cx="6019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소리를 흡수하는 성질의 물체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7" y="1888760"/>
            <a:ext cx="5421313" cy="2613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08" y="1254107"/>
            <a:ext cx="2680320" cy="17785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008" y="3195683"/>
            <a:ext cx="2926080" cy="2143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20" y="1254107"/>
            <a:ext cx="2863693" cy="17785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19" y="3432379"/>
            <a:ext cx="2863693" cy="21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200" dirty="0" err="1" smtClean="0"/>
              <a:t>캘리브레이션</a:t>
            </a:r>
            <a:r>
              <a:rPr lang="en-US" altLang="ko-KR" sz="3200" dirty="0"/>
              <a:t>(Calibration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이란</a:t>
            </a:r>
            <a:endParaRPr lang="en-US" altLang="ko-KR" sz="2400" dirty="0"/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400" dirty="0" smtClean="0"/>
              <a:t> </a:t>
            </a:r>
            <a:r>
              <a:rPr lang="ko-KR" altLang="en-US" sz="2400" dirty="0"/>
              <a:t>값을 알고 있는 표준을 사용하여 측정 장치의 정밀도를 확인하고 조절하는 </a:t>
            </a:r>
            <a:r>
              <a:rPr lang="ko-KR" altLang="en-US" sz="2400" dirty="0" smtClean="0"/>
              <a:t>행위</a:t>
            </a:r>
            <a:endParaRPr lang="en-US" altLang="ko-KR" sz="2400" dirty="0" smtClean="0"/>
          </a:p>
          <a:p>
            <a:pPr fontAlgn="base"/>
            <a:r>
              <a:rPr lang="en-US" altLang="ko-KR" sz="2400" dirty="0" smtClean="0"/>
              <a:t> </a:t>
            </a:r>
            <a:r>
              <a:rPr lang="ko-KR" altLang="en-US" sz="2400" dirty="0" smtClean="0"/>
              <a:t>표준</a:t>
            </a:r>
            <a:r>
              <a:rPr lang="en-US" altLang="ko-KR" sz="2400" dirty="0" smtClean="0"/>
              <a:t>(standard)</a:t>
            </a:r>
            <a:r>
              <a:rPr lang="ko-KR" altLang="en-US" sz="2400" dirty="0" smtClean="0"/>
              <a:t>이라 불리는 알고있는 기준 값과 시험기에서 측정한 미지의 값을 비교하는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대부분의 경우 알고 있는 표준 값은 </a:t>
            </a:r>
            <a:r>
              <a:rPr lang="ko-KR" altLang="en-US" sz="2400" dirty="0" err="1" smtClean="0"/>
              <a:t>캘리브레이션</a:t>
            </a:r>
            <a:r>
              <a:rPr lang="ko-KR" altLang="en-US" sz="2400" dirty="0" smtClean="0"/>
              <a:t> 하는 장비로 부터의 반응을 활성화하는데 사용된다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표준과 시험 하에 있는 장치 사이에서 관찰된 차이가 </a:t>
            </a:r>
            <a:r>
              <a:rPr lang="ko-KR" altLang="en-US" sz="2400" dirty="0" err="1" smtClean="0"/>
              <a:t>캘리브레이션의</a:t>
            </a:r>
            <a:r>
              <a:rPr lang="ko-KR" altLang="en-US" sz="2400" dirty="0" smtClean="0"/>
              <a:t> 결과</a:t>
            </a:r>
            <a:endParaRPr lang="en-US" altLang="ko-KR" sz="2400" dirty="0" smtClean="0"/>
          </a:p>
          <a:p>
            <a:endParaRPr lang="ko-KR" altLang="en-US" sz="3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31521" y="514679"/>
            <a:ext cx="10289406" cy="87135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b="1" dirty="0"/>
              <a:t>Calibration(</a:t>
            </a:r>
            <a:r>
              <a:rPr lang="ko-KR" altLang="en-US" sz="2400" b="1" dirty="0" err="1"/>
              <a:t>캘리브레이션</a:t>
            </a:r>
            <a:r>
              <a:rPr lang="en-US" altLang="ko-KR" sz="2400" b="1" dirty="0"/>
              <a:t>)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6392" y="1652729"/>
            <a:ext cx="11059427" cy="4658629"/>
          </a:xfrm>
          <a:prstGeom prst="rect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          </a:t>
            </a:r>
            <a:r>
              <a:rPr lang="ko-KR" altLang="en-US" dirty="0" err="1" smtClean="0"/>
              <a:t>ㅇ</a:t>
            </a:r>
            <a:r>
              <a:rPr lang="ko-KR" altLang="en-US" dirty="0" smtClean="0"/>
              <a:t>               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 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31521" y="514679"/>
            <a:ext cx="10289406" cy="87135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dirty="0" smtClean="0"/>
              <a:t>실험 내용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1806374"/>
            <a:ext cx="7007084" cy="4351338"/>
          </a:xfrm>
          <a:prstGeom prst="rect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7974477" y="2310063"/>
            <a:ext cx="3455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9cm     </a:t>
            </a: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8.989cm</a:t>
            </a:r>
            <a:r>
              <a:rPr lang="ko-KR" altLang="en-US" dirty="0" smtClean="0">
                <a:solidFill>
                  <a:schemeClr val="bg1"/>
                </a:solidFill>
              </a:rPr>
              <a:t>      </a:t>
            </a:r>
            <a:r>
              <a:rPr lang="en-US" altLang="ko-KR" dirty="0" smtClean="0">
                <a:solidFill>
                  <a:schemeClr val="bg1"/>
                </a:solidFill>
              </a:rPr>
              <a:t>0.045cm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35cm </a:t>
            </a:r>
            <a:r>
              <a:rPr lang="en-US" altLang="ko-KR" dirty="0" smtClean="0">
                <a:solidFill>
                  <a:schemeClr val="bg1"/>
                </a:solidFill>
              </a:rPr>
              <a:t>   35.436 </a:t>
            </a:r>
            <a:r>
              <a:rPr lang="en-US" altLang="ko-KR" dirty="0">
                <a:solidFill>
                  <a:schemeClr val="bg1"/>
                </a:solidFill>
              </a:rPr>
              <a:t>cm  </a:t>
            </a:r>
            <a:r>
              <a:rPr lang="en-US" altLang="ko-KR" dirty="0" smtClean="0">
                <a:solidFill>
                  <a:schemeClr val="bg1"/>
                </a:solidFill>
              </a:rPr>
              <a:t>  0.492cm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50cm      50.08cm </a:t>
            </a:r>
            <a:r>
              <a:rPr lang="en-US" altLang="ko-KR" dirty="0" smtClean="0">
                <a:solidFill>
                  <a:schemeClr val="bg1"/>
                </a:solidFill>
              </a:rPr>
              <a:t>    0.032cm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111cm    </a:t>
            </a:r>
            <a:r>
              <a:rPr lang="en-US" altLang="ko-KR" dirty="0" smtClean="0">
                <a:solidFill>
                  <a:schemeClr val="bg1"/>
                </a:solidFill>
              </a:rPr>
              <a:t>111.354cm  0.684cm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77" y="1858706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거리         평균        표준편차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69785" y="514679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해결방안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04184" y="1979033"/>
            <a:ext cx="885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1 </a:t>
            </a:r>
            <a:r>
              <a:rPr lang="ko-KR" altLang="en-US" sz="2800" b="1" dirty="0" smtClean="0"/>
              <a:t>거리를 여러 번 잰다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1004182" y="2656812"/>
            <a:ext cx="885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2 </a:t>
            </a:r>
            <a:r>
              <a:rPr lang="ko-KR" altLang="en-US" sz="2800" b="1" dirty="0" smtClean="0"/>
              <a:t>잰 거리들을 내림차순 정렬한다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004183" y="3334591"/>
            <a:ext cx="885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가장 중앙에 있는 값을 사용한다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1350691" y="4776777"/>
            <a:ext cx="885208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*</a:t>
            </a:r>
            <a:r>
              <a:rPr lang="ko-KR" altLang="en-US" sz="2800" b="1" dirty="0" smtClean="0"/>
              <a:t>평균값을 사용하지 않는 이유</a:t>
            </a:r>
            <a:r>
              <a:rPr lang="en-US" altLang="ko-KR" sz="2800" b="1" dirty="0" smtClean="0"/>
              <a:t> </a:t>
            </a:r>
          </a:p>
          <a:p>
            <a:endParaRPr lang="en-US" altLang="ko-KR" sz="2800" b="1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가끔씩 값이 매우 큰 차이로 튀는 경우가 있어 평균에 영향을 많이 미침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914399" y="360948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적용 코드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7516" y="1135782"/>
            <a:ext cx="11059427" cy="5621154"/>
          </a:xfrm>
          <a:prstGeom prst="rect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0396" y="1376412"/>
            <a:ext cx="10712918" cy="5236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900" y="1376412"/>
            <a:ext cx="105974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Loop(){</a:t>
            </a:r>
            <a:r>
              <a:rPr lang="es-ES" altLang="ko-KR" dirty="0" smtClean="0"/>
              <a:t> </a:t>
            </a:r>
          </a:p>
          <a:p>
            <a:r>
              <a:rPr lang="es-ES" altLang="ko-KR" dirty="0" smtClean="0"/>
              <a:t>distance[i</a:t>
            </a:r>
            <a:r>
              <a:rPr lang="es-ES" altLang="ko-KR" dirty="0"/>
              <a:t>] = (float)(retTime / 58.0);</a:t>
            </a:r>
          </a:p>
          <a:p>
            <a:r>
              <a:rPr lang="es-ES" altLang="ko-KR" dirty="0"/>
              <a:t>  i</a:t>
            </a:r>
            <a:r>
              <a:rPr lang="es-ES" altLang="ko-KR" dirty="0" smtClean="0"/>
              <a:t>++;</a:t>
            </a:r>
          </a:p>
          <a:p>
            <a:endParaRPr lang="es-ES" altLang="ko-KR" dirty="0"/>
          </a:p>
          <a:p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k=0;k&lt;=4;k</a:t>
            </a:r>
            <a:r>
              <a:rPr lang="en-US" altLang="ko-KR" dirty="0" smtClean="0"/>
              <a:t>++){                                //</a:t>
            </a:r>
            <a:r>
              <a:rPr lang="ko-KR" altLang="en-US" dirty="0" smtClean="0"/>
              <a:t>내림차순 정렬</a:t>
            </a:r>
            <a:endParaRPr lang="en-US" altLang="ko-KR" dirty="0"/>
          </a:p>
          <a:p>
            <a:r>
              <a:rPr lang="en-US" altLang="ko-KR" dirty="0"/>
              <a:t>  for(</a:t>
            </a:r>
            <a:r>
              <a:rPr lang="en-US" altLang="ko-KR" dirty="0" err="1"/>
              <a:t>int</a:t>
            </a:r>
            <a:r>
              <a:rPr lang="en-US" altLang="ko-KR" dirty="0"/>
              <a:t> j=0;j&lt;=4;j++){</a:t>
            </a:r>
          </a:p>
          <a:p>
            <a:r>
              <a:rPr lang="en-US" altLang="ko-KR" dirty="0"/>
              <a:t>    if(distance[k]&gt;distance[j]){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=distance[k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distance[k</a:t>
            </a:r>
            <a:r>
              <a:rPr lang="en-US" altLang="ko-KR" dirty="0"/>
              <a:t>]=distance[j];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distance[j</a:t>
            </a:r>
            <a:r>
              <a:rPr lang="en-US" altLang="ko-KR" dirty="0"/>
              <a:t>]=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   }</a:t>
            </a:r>
            <a:endParaRPr lang="en-US" altLang="ko-KR" dirty="0"/>
          </a:p>
          <a:p>
            <a:r>
              <a:rPr lang="en-US" altLang="ko-KR" dirty="0" smtClean="0"/>
              <a:t>   }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id_distance</a:t>
            </a:r>
            <a:r>
              <a:rPr lang="en-US" altLang="ko-KR" dirty="0" smtClean="0"/>
              <a:t>= distance[2];                        //</a:t>
            </a:r>
            <a:r>
              <a:rPr lang="ko-KR" altLang="en-US" dirty="0" smtClean="0"/>
              <a:t>중앙값 저장</a:t>
            </a:r>
            <a:endParaRPr lang="en-US" altLang="ko-KR" dirty="0" smtClean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==5){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Serial.print</a:t>
            </a:r>
            <a:r>
              <a:rPr lang="en-US" altLang="ko-KR" dirty="0"/>
              <a:t>(</a:t>
            </a:r>
            <a:r>
              <a:rPr lang="en-US" altLang="ko-KR" dirty="0" err="1"/>
              <a:t>mid_distance</a:t>
            </a:r>
            <a:r>
              <a:rPr lang="en-US" altLang="ko-KR" dirty="0" smtClean="0"/>
              <a:t>);                       //</a:t>
            </a:r>
            <a:r>
              <a:rPr lang="ko-KR" altLang="en-US" dirty="0" smtClean="0"/>
              <a:t>시리얼모니터 출력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elay(200);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363394" y="458766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smtClean="0">
                <a:solidFill>
                  <a:schemeClr val="bg1"/>
                </a:solidFill>
              </a:rPr>
              <a:t>시연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802" y="2495589"/>
            <a:ext cx="885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유튜브</a:t>
            </a:r>
            <a:r>
              <a:rPr lang="en-US" altLang="ko-KR" dirty="0" smtClean="0"/>
              <a:t> </a:t>
            </a:r>
            <a:r>
              <a:rPr lang="en-US" altLang="ko-KR" dirty="0"/>
              <a:t> 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://youtu.be/NzQujcRbFRw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0" y="702644"/>
            <a:ext cx="9557887" cy="4745255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6000" b="1" i="1" dirty="0" smtClean="0">
                <a:solidFill>
                  <a:schemeClr val="bg1"/>
                </a:solidFill>
              </a:rPr>
              <a:t>Thank you </a:t>
            </a:r>
            <a:endParaRPr lang="en-US" altLang="ko-KR" sz="6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43" y="1159931"/>
            <a:ext cx="6355253" cy="3802804"/>
          </a:xfrm>
          <a:prstGeom prst="rect">
            <a:avLst/>
          </a:prstGeom>
        </p:spPr>
      </p:pic>
      <p:sp>
        <p:nvSpPr>
          <p:cNvPr id="95" name="모서리가 둥근 직사각형 94"/>
          <p:cNvSpPr/>
          <p:nvPr/>
        </p:nvSpPr>
        <p:spPr>
          <a:xfrm>
            <a:off x="2618869" y="1618123"/>
            <a:ext cx="3174908" cy="618351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인간의 가청역영보다 높은 음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92190" y="1618123"/>
            <a:ext cx="1678899" cy="618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2000" b="1" dirty="0" smtClean="0">
                <a:solidFill>
                  <a:srgbClr val="43CDD7"/>
                </a:solidFill>
              </a:rPr>
              <a:t>초음파</a:t>
            </a:r>
            <a:endParaRPr lang="en-US" altLang="ko-KR" sz="2000" b="1" dirty="0">
              <a:solidFill>
                <a:srgbClr val="43CDD7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92189" y="2579992"/>
            <a:ext cx="1678899" cy="618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2000" b="1" dirty="0" smtClean="0">
                <a:solidFill>
                  <a:srgbClr val="43CDD7"/>
                </a:solidFill>
              </a:rPr>
              <a:t>속도</a:t>
            </a:r>
            <a:endParaRPr lang="en-US" altLang="ko-KR" sz="2000" b="1" dirty="0">
              <a:solidFill>
                <a:srgbClr val="43CDD7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618869" y="2579990"/>
            <a:ext cx="3099957" cy="618351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대기중에서 약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340m/s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2189" y="3541861"/>
            <a:ext cx="1678899" cy="618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2000" b="1" dirty="0" smtClean="0">
                <a:solidFill>
                  <a:srgbClr val="43CDD7"/>
                </a:solidFill>
              </a:rPr>
              <a:t>특징</a:t>
            </a:r>
            <a:endParaRPr lang="en-US" altLang="ko-KR" sz="2000" b="1" dirty="0">
              <a:solidFill>
                <a:srgbClr val="43CDD7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618869" y="3541860"/>
            <a:ext cx="3174908" cy="618351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파동의 성질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(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확산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흡수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,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산란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)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92188" y="4503730"/>
            <a:ext cx="1678899" cy="618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2000" b="1" dirty="0" smtClean="0">
                <a:solidFill>
                  <a:srgbClr val="43CDD7"/>
                </a:solidFill>
              </a:rPr>
              <a:t>스펙</a:t>
            </a:r>
            <a:endParaRPr lang="en-US" altLang="ko-KR" sz="2000" b="1" dirty="0">
              <a:solidFill>
                <a:srgbClr val="43CDD7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618868" y="4503730"/>
            <a:ext cx="3099957" cy="618351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약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4~5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미터 측정 가능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95650" y="359976"/>
            <a:ext cx="3282846" cy="64060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초음파 센서 소개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30710" y="435848"/>
            <a:ext cx="5324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초음파 센서 각 부분의 역할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80" y="1116388"/>
            <a:ext cx="6355253" cy="3802804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 flipH="1">
            <a:off x="5646057" y="4238171"/>
            <a:ext cx="175623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5268686" y="4390571"/>
            <a:ext cx="2227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5268686" y="4542971"/>
            <a:ext cx="2590800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5646057" y="4695371"/>
            <a:ext cx="2373087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46057" y="1796143"/>
            <a:ext cx="0" cy="245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4586515" y="1796143"/>
            <a:ext cx="103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268686" y="3017790"/>
            <a:ext cx="0" cy="137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4673600" y="3024414"/>
            <a:ext cx="59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5646057" y="4695371"/>
            <a:ext cx="0" cy="140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4662715" y="4557485"/>
            <a:ext cx="59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4608676" y="6097798"/>
            <a:ext cx="103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3004847" y="1573960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43CDD7"/>
                </a:solidFill>
              </a:rPr>
              <a:t>VCC: </a:t>
            </a:r>
            <a:r>
              <a:rPr lang="en-US" altLang="ko-KR" dirty="0" smtClean="0"/>
              <a:t>+</a:t>
            </a:r>
            <a:r>
              <a:rPr lang="ko-KR" altLang="en-US" dirty="0" smtClean="0"/>
              <a:t>극 </a:t>
            </a:r>
            <a:r>
              <a:rPr lang="en-US" altLang="ko-KR" dirty="0" smtClean="0"/>
              <a:t>5V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060322" y="2754404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43CDD7"/>
                </a:solidFill>
              </a:rPr>
              <a:t>TRIG:</a:t>
            </a:r>
            <a:r>
              <a:rPr lang="ko-KR" altLang="en-US" b="1" dirty="0">
                <a:solidFill>
                  <a:srgbClr val="43CDD7"/>
                </a:solidFill>
              </a:rPr>
              <a:t> </a:t>
            </a:r>
            <a:r>
              <a:rPr lang="ko-KR" altLang="en-US" dirty="0" err="1" smtClean="0"/>
              <a:t>발신부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초음파 발생 신호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6" name="직사각형 85"/>
          <p:cNvSpPr/>
          <p:nvPr/>
        </p:nvSpPr>
        <p:spPr>
          <a:xfrm>
            <a:off x="1516997" y="4330339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43CDD7"/>
                </a:solidFill>
              </a:rPr>
              <a:t>ECHO: </a:t>
            </a:r>
            <a:r>
              <a:rPr lang="ko-KR" altLang="en-US" dirty="0" err="1" smtClean="0"/>
              <a:t>수신부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반사된 신호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7" name="직사각형 86"/>
          <p:cNvSpPr/>
          <p:nvPr/>
        </p:nvSpPr>
        <p:spPr>
          <a:xfrm>
            <a:off x="2863333" y="5831056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43CDD7"/>
                </a:solidFill>
              </a:rPr>
              <a:t>GND: </a:t>
            </a:r>
            <a:r>
              <a:rPr lang="ko-KR" altLang="en-US" dirty="0" smtClean="0"/>
              <a:t>그라운드</a:t>
            </a:r>
            <a:endParaRPr lang="en-US" altLang="ko-KR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77721" y="484875"/>
            <a:ext cx="4877980" cy="64060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초음파 센서 각 부분의 역할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3645" y="504559"/>
            <a:ext cx="4236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초음파 센서 원리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87" y="1620810"/>
            <a:ext cx="11505961" cy="358110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6287" y="5347358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6287" y="5719946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초음파 발신</a:t>
            </a: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2767173" y="5719946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초음파 반사</a:t>
            </a:r>
            <a:endParaRPr lang="en-US" altLang="ko-KR" b="1" dirty="0"/>
          </a:p>
        </p:txBody>
      </p:sp>
      <p:sp>
        <p:nvSpPr>
          <p:cNvPr id="17" name="직사각형 16"/>
          <p:cNvSpPr/>
          <p:nvPr/>
        </p:nvSpPr>
        <p:spPr>
          <a:xfrm>
            <a:off x="5228059" y="5713649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초음파 수신</a:t>
            </a:r>
            <a:endParaRPr lang="en-US" altLang="ko-KR" b="1" dirty="0"/>
          </a:p>
        </p:txBody>
      </p:sp>
      <p:sp>
        <p:nvSpPr>
          <p:cNvPr id="3" name="오른쪽 화살표 2"/>
          <p:cNvSpPr/>
          <p:nvPr/>
        </p:nvSpPr>
        <p:spPr>
          <a:xfrm>
            <a:off x="1903751" y="5801650"/>
            <a:ext cx="704538" cy="366291"/>
          </a:xfrm>
          <a:prstGeom prst="rightArrow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364637" y="5821228"/>
            <a:ext cx="704538" cy="366291"/>
          </a:xfrm>
          <a:prstGeom prst="rightArrow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825523" y="5821227"/>
            <a:ext cx="704538" cy="366291"/>
          </a:xfrm>
          <a:prstGeom prst="rightArrow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89655" y="5733226"/>
            <a:ext cx="419385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시간의 차이를 계산</a:t>
            </a:r>
            <a:endParaRPr lang="en-US" altLang="ko-KR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0137" y="498262"/>
            <a:ext cx="3282846" cy="64060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초음파 센서 원리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3645" y="504559"/>
            <a:ext cx="4236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초음파 센서 원리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23645" y="4448845"/>
            <a:ext cx="52831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t= </a:t>
            </a:r>
            <a:r>
              <a:rPr lang="en-US" altLang="ko-KR" b="1" dirty="0"/>
              <a:t>2 * 0.01 / 340 = 58.824µs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23645" y="5368792"/>
            <a:ext cx="59296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거리</a:t>
            </a:r>
            <a:r>
              <a:rPr lang="en-US" altLang="ko-KR" b="1" dirty="0"/>
              <a:t>(cm) = </a:t>
            </a:r>
            <a:r>
              <a:rPr lang="en-US" altLang="ko-KR" b="1" dirty="0" smtClean="0"/>
              <a:t>duration 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왕복시간</a:t>
            </a:r>
            <a:r>
              <a:rPr lang="en-US" altLang="ko-KR" b="1" dirty="0"/>
              <a:t>) / 29 / 2 (</a:t>
            </a:r>
            <a:r>
              <a:rPr lang="ko-KR" altLang="en-US" b="1" dirty="0"/>
              <a:t>왕복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8" y="1787126"/>
            <a:ext cx="5932235" cy="2661719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200642" y="559413"/>
            <a:ext cx="3282846" cy="64060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초음파 센서 원리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23645" y="504559"/>
            <a:ext cx="4236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초음파 센서 원리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76" y="1243223"/>
            <a:ext cx="8097380" cy="390579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91088" y="5149018"/>
            <a:ext cx="5510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HC-SR04 </a:t>
            </a:r>
            <a:r>
              <a:rPr lang="ko-KR" altLang="en-US" b="1" dirty="0"/>
              <a:t>모듈의 </a:t>
            </a:r>
            <a:r>
              <a:rPr lang="en-US" altLang="ko-KR" b="1" dirty="0"/>
              <a:t>Trigger </a:t>
            </a:r>
            <a:r>
              <a:rPr lang="ko-KR" altLang="en-US" b="1" dirty="0"/>
              <a:t>입력에 </a:t>
            </a:r>
            <a:r>
              <a:rPr lang="en-US" altLang="ko-KR" b="1" dirty="0"/>
              <a:t>10[us] </a:t>
            </a:r>
            <a:r>
              <a:rPr lang="ko-KR" altLang="en-US" b="1" dirty="0" smtClean="0"/>
              <a:t>펄스 인가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327152" y="5703016"/>
            <a:ext cx="809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40[kHz]</a:t>
            </a:r>
            <a:r>
              <a:rPr lang="ko-KR" altLang="en-US" b="1" dirty="0"/>
              <a:t>의 초음파를 </a:t>
            </a:r>
            <a:r>
              <a:rPr lang="en-US" altLang="ko-KR" b="1" dirty="0"/>
              <a:t>8</a:t>
            </a:r>
            <a:r>
              <a:rPr lang="ko-KR" altLang="en-US" b="1" dirty="0"/>
              <a:t>회 연속해서 발생한 다음 </a:t>
            </a:r>
            <a:r>
              <a:rPr lang="en-US" altLang="ko-KR" b="1" dirty="0"/>
              <a:t>Echo </a:t>
            </a:r>
            <a:r>
              <a:rPr lang="ko-KR" altLang="en-US" b="1" dirty="0"/>
              <a:t>펄스를 </a:t>
            </a:r>
            <a:r>
              <a:rPr lang="en-US" altLang="ko-KR" b="1" dirty="0" smtClean="0"/>
              <a:t>High</a:t>
            </a:r>
            <a:r>
              <a:rPr lang="ko-KR" altLang="en-US" b="1" dirty="0" smtClean="0"/>
              <a:t>로 만든다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6" name="구부러진 연결선 5"/>
          <p:cNvCxnSpPr>
            <a:stCxn id="18" idx="3"/>
            <a:endCxn id="22" idx="3"/>
          </p:cNvCxnSpPr>
          <p:nvPr/>
        </p:nvCxnSpPr>
        <p:spPr>
          <a:xfrm>
            <a:off x="5801193" y="5333684"/>
            <a:ext cx="2623279" cy="553998"/>
          </a:xfrm>
          <a:prstGeom prst="curvedConnector3">
            <a:avLst>
              <a:gd name="adj1" fmla="val 108714"/>
            </a:avLst>
          </a:prstGeom>
          <a:ln>
            <a:solidFill>
              <a:srgbClr val="43CD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7150" y="6253562"/>
            <a:ext cx="9563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Echo</a:t>
            </a:r>
            <a:r>
              <a:rPr lang="ko-KR" altLang="en-US" b="1" dirty="0"/>
              <a:t>가 </a:t>
            </a:r>
            <a:r>
              <a:rPr lang="en-US" altLang="ko-KR" b="1" dirty="0"/>
              <a:t>High</a:t>
            </a:r>
            <a:r>
              <a:rPr lang="ko-KR" altLang="en-US" b="1" dirty="0"/>
              <a:t>인 구간을 측정하여 그 시간을 </a:t>
            </a:r>
            <a:r>
              <a:rPr lang="ko-KR" altLang="en-US" b="1" dirty="0" err="1"/>
              <a:t>마이크로초</a:t>
            </a:r>
            <a:r>
              <a:rPr lang="ko-KR" altLang="en-US" b="1" dirty="0"/>
              <a:t> 단위로 </a:t>
            </a:r>
            <a:r>
              <a:rPr lang="ko-KR" altLang="en-US" b="1" dirty="0" err="1"/>
              <a:t>리턴한다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cxnSp>
        <p:nvCxnSpPr>
          <p:cNvPr id="10" name="구부러진 연결선 9"/>
          <p:cNvCxnSpPr>
            <a:stCxn id="22" idx="3"/>
            <a:endCxn id="25" idx="3"/>
          </p:cNvCxnSpPr>
          <p:nvPr/>
        </p:nvCxnSpPr>
        <p:spPr>
          <a:xfrm>
            <a:off x="8424472" y="5887682"/>
            <a:ext cx="1466283" cy="550546"/>
          </a:xfrm>
          <a:prstGeom prst="curvedConnector3">
            <a:avLst>
              <a:gd name="adj1" fmla="val 115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4200643" y="466976"/>
            <a:ext cx="3282846" cy="64060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초음파 센서 원리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914399" y="360948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동작 코드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7516" y="1135782"/>
            <a:ext cx="11059427" cy="5621154"/>
          </a:xfrm>
          <a:prstGeom prst="rect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0396" y="1376412"/>
            <a:ext cx="10712918" cy="5236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900" y="1429255"/>
            <a:ext cx="105974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dirty="0"/>
              <a:t>#define TRIG_PIN  2</a:t>
            </a:r>
          </a:p>
          <a:p>
            <a:r>
              <a:rPr lang="es-ES" altLang="ko-KR" dirty="0"/>
              <a:t>#define ECHO_PIN  </a:t>
            </a:r>
            <a:r>
              <a:rPr lang="es-ES" altLang="ko-KR" dirty="0" smtClean="0"/>
              <a:t>8</a:t>
            </a:r>
          </a:p>
          <a:p>
            <a:endParaRPr lang="es-ES" altLang="ko-KR" dirty="0"/>
          </a:p>
          <a:p>
            <a:r>
              <a:rPr lang="en-US" altLang="ko-KR" dirty="0"/>
              <a:t>long </a:t>
            </a:r>
            <a:r>
              <a:rPr lang="en-US" altLang="ko-KR" dirty="0" err="1"/>
              <a:t>retTime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float distance[5]; 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mid_distance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</a:t>
            </a:r>
          </a:p>
          <a:p>
            <a:r>
              <a:rPr lang="en-US" altLang="ko-KR" dirty="0"/>
              <a:t>float </a:t>
            </a:r>
            <a:r>
              <a:rPr lang="en-US" altLang="ko-KR" dirty="0" err="1"/>
              <a:t>tmp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setup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(TRIG_PIN, OUTPUT);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(ECHO_PIN, INPUT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914399" y="360948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동작 코드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516" y="1135782"/>
            <a:ext cx="11059427" cy="5621154"/>
          </a:xfrm>
          <a:prstGeom prst="rect">
            <a:avLst/>
          </a:prstGeom>
          <a:solidFill>
            <a:srgbClr val="43C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0396" y="1429255"/>
            <a:ext cx="10712918" cy="5236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5900" y="1429255"/>
            <a:ext cx="10597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Loop(){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digitalWrite</a:t>
            </a:r>
            <a:r>
              <a:rPr lang="en-US" altLang="ko-KR" dirty="0"/>
              <a:t>(TRIG_PIN, LOW);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delayMicroseconds</a:t>
            </a:r>
            <a:r>
              <a:rPr lang="en-US" altLang="ko-KR" dirty="0"/>
              <a:t>(2);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(TRIG_PIN, HIGH);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delayMicroseconds</a:t>
            </a:r>
            <a:r>
              <a:rPr lang="en-US" altLang="ko-KR" dirty="0"/>
              <a:t>(2);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(TRIG_PIN, LOW);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retTime</a:t>
            </a:r>
            <a:r>
              <a:rPr lang="en-US" altLang="ko-KR" dirty="0"/>
              <a:t> = </a:t>
            </a:r>
            <a:r>
              <a:rPr lang="en-US" altLang="ko-KR" dirty="0" err="1"/>
              <a:t>pulseIn</a:t>
            </a:r>
            <a:r>
              <a:rPr lang="en-US" altLang="ko-KR" dirty="0"/>
              <a:t>(ECHO_PIN,HIGH);</a:t>
            </a:r>
          </a:p>
          <a:p>
            <a:r>
              <a:rPr lang="en-US" altLang="ko-KR" dirty="0"/>
              <a:t>  distance[</a:t>
            </a:r>
            <a:r>
              <a:rPr lang="en-US" altLang="ko-KR" dirty="0" err="1"/>
              <a:t>i</a:t>
            </a:r>
            <a:r>
              <a:rPr lang="en-US" altLang="ko-KR" dirty="0"/>
              <a:t>] = (float)(</a:t>
            </a:r>
            <a:r>
              <a:rPr lang="en-US" altLang="ko-KR" dirty="0" err="1"/>
              <a:t>retTime</a:t>
            </a:r>
            <a:r>
              <a:rPr lang="en-US" altLang="ko-KR" dirty="0"/>
              <a:t> / 58.0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2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969785" y="514679"/>
            <a:ext cx="2368447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2400" b="1" i="1" dirty="0" smtClean="0">
                <a:solidFill>
                  <a:schemeClr val="bg1"/>
                </a:solidFill>
              </a:rPr>
              <a:t>오류 원인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35" y="1236573"/>
            <a:ext cx="8668545" cy="39719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21622" y="5501880"/>
            <a:ext cx="5510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 smtClean="0"/>
              <a:t>측정거리가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4.5 m</a:t>
            </a:r>
            <a:r>
              <a:rPr lang="ko-KR" altLang="en-US" sz="2800" b="1" dirty="0" smtClean="0"/>
              <a:t>를 초과한다</a:t>
            </a:r>
            <a:r>
              <a:rPr lang="en-US" altLang="ko-KR" sz="2800" b="1" dirty="0"/>
              <a:t>.</a:t>
            </a:r>
            <a:r>
              <a:rPr lang="ko-KR" altLang="en-US" sz="2800" b="1" dirty="0" smtClean="0"/>
              <a:t>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17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445</Words>
  <Application>Microsoft Office PowerPoint</Application>
  <PresentationFormat>와이드스크린</PresentationFormat>
  <Paragraphs>128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sangwoo2155@gmail.com</cp:lastModifiedBy>
  <cp:revision>596</cp:revision>
  <dcterms:created xsi:type="dcterms:W3CDTF">2018-08-02T07:05:36Z</dcterms:created>
  <dcterms:modified xsi:type="dcterms:W3CDTF">2018-12-10T11:41:39Z</dcterms:modified>
</cp:coreProperties>
</file>