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4" r:id="rId3"/>
    <p:sldId id="259" r:id="rId4"/>
    <p:sldId id="266" r:id="rId5"/>
    <p:sldId id="269" r:id="rId6"/>
    <p:sldId id="260" r:id="rId7"/>
    <p:sldId id="271" r:id="rId8"/>
    <p:sldId id="275" r:id="rId9"/>
    <p:sldId id="283" r:id="rId10"/>
    <p:sldId id="284" r:id="rId11"/>
    <p:sldId id="272" r:id="rId12"/>
    <p:sldId id="291" r:id="rId13"/>
    <p:sldId id="273" r:id="rId14"/>
    <p:sldId id="279" r:id="rId15"/>
    <p:sldId id="274" r:id="rId16"/>
    <p:sldId id="281" r:id="rId17"/>
    <p:sldId id="297" r:id="rId18"/>
    <p:sldId id="287" r:id="rId19"/>
    <p:sldId id="286" r:id="rId20"/>
    <p:sldId id="296" r:id="rId21"/>
    <p:sldId id="295" r:id="rId22"/>
    <p:sldId id="294" r:id="rId23"/>
    <p:sldId id="293" r:id="rId24"/>
    <p:sldId id="263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Raleway Thin" panose="020B0600000101010101" charset="0"/>
      <p:regular r:id="rId28"/>
      <p:italic r:id="rId29"/>
    </p:embeddedFont>
    <p:embeddedFont>
      <p:font typeface="맑은 고딕 Semilight" panose="020B0502040204020203" pitchFamily="50" charset="-127"/>
      <p:regular r:id="rId30"/>
    </p:embeddedFont>
    <p:embeddedFont>
      <p:font typeface="제주고딕" panose="020B0600000101010101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5D"/>
    <a:srgbClr val="FF7D96"/>
    <a:srgbClr val="FF2C55"/>
    <a:srgbClr val="F2F2F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8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2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4A96-3865-4268-ACA3-369801D613F7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24724-3742-438E-8B1A-10BAA5957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40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_4RBy9iNxO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5000"/>
                <a:lumOff val="95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147" y="1552249"/>
            <a:ext cx="5943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초음파센서</a:t>
            </a:r>
            <a:endParaRPr lang="ko-KR" altLang="en-US" sz="60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315158" y="3649499"/>
            <a:ext cx="34457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7133" y="3271225"/>
            <a:ext cx="354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  <a:alpha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마이크로프로세서 및 실습</a:t>
            </a:r>
            <a:endParaRPr lang="ko-KR" altLang="en-US" dirty="0">
              <a:solidFill>
                <a:schemeClr val="tx1">
                  <a:lumMod val="50000"/>
                  <a:lumOff val="50000"/>
                  <a:alpha val="7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315158" y="3719248"/>
            <a:ext cx="34457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5436604" y="4800836"/>
            <a:ext cx="1656789" cy="4109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7156" y="4879356"/>
            <a:ext cx="1103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2C55">
                    <a:alpha val="55000"/>
                  </a:srgb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2015136141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36604" y="5315941"/>
            <a:ext cx="1656789" cy="4109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8917" y="5386442"/>
            <a:ext cx="1020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2C55">
                    <a:alpha val="55000"/>
                  </a:srgb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2017136093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5239" y="4826548"/>
            <a:ext cx="1238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류채영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5239" y="5350278"/>
            <a:ext cx="1238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이지원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26" name="Picture 2" descr="Image result for pencil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20" y="3327311"/>
            <a:ext cx="313246" cy="31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60" t="15944" r="41617" b="61702"/>
          <a:stretch/>
        </p:blipFill>
        <p:spPr>
          <a:xfrm>
            <a:off x="1414789" y="2404336"/>
            <a:ext cx="4780760" cy="29308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발생 및 수신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86747" y="1747957"/>
            <a:ext cx="5831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778948" y="-20382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5205" y="3123769"/>
            <a:ext cx="843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]</a:t>
            </a:r>
            <a:endParaRPr lang="ko-KR" altLang="en-US" sz="6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371067" y="2161292"/>
            <a:ext cx="3631230" cy="1036926"/>
            <a:chOff x="4547116" y="1539769"/>
            <a:chExt cx="3728263" cy="1036926"/>
          </a:xfrm>
        </p:grpSpPr>
        <p:sp>
          <p:nvSpPr>
            <p:cNvPr id="47" name="TextBox 46"/>
            <p:cNvSpPr txBox="1"/>
            <p:nvPr/>
          </p:nvSpPr>
          <p:spPr>
            <a:xfrm>
              <a:off x="4547116" y="1539769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초음파 발생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06044" y="1991920"/>
              <a:ext cx="3169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Trig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핀에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10uS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길이의 펄스를 넣어주면 모듈이  초음파를 발생시킨다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cxnSp>
        <p:nvCxnSpPr>
          <p:cNvPr id="46" name="꺾인 연결선 45"/>
          <p:cNvCxnSpPr>
            <a:stCxn id="43" idx="3"/>
          </p:cNvCxnSpPr>
          <p:nvPr/>
        </p:nvCxnSpPr>
        <p:spPr>
          <a:xfrm flipV="1">
            <a:off x="5418230" y="2402527"/>
            <a:ext cx="2349575" cy="12752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3264179" y="4605623"/>
            <a:ext cx="2539560" cy="8335"/>
          </a:xfrm>
          <a:prstGeom prst="line">
            <a:avLst/>
          </a:prstGeom>
          <a:ln w="28575">
            <a:solidFill>
              <a:srgbClr val="FF2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7532086" y="3998413"/>
            <a:ext cx="4393965" cy="2092880"/>
            <a:chOff x="4449663" y="1549206"/>
            <a:chExt cx="3621195" cy="2092880"/>
          </a:xfrm>
        </p:grpSpPr>
        <p:sp>
          <p:nvSpPr>
            <p:cNvPr id="51" name="TextBox 50"/>
            <p:cNvSpPr txBox="1"/>
            <p:nvPr/>
          </p:nvSpPr>
          <p:spPr>
            <a:xfrm>
              <a:off x="4449663" y="1549206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 err="1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pulseIn</a:t>
              </a:r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</a:t>
              </a:r>
              <a:r>
                <a:rPr lang="en-US" altLang="ko-KR" sz="2800" spc="-150" dirty="0" err="1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pin,value</a:t>
              </a:r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)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38188" y="2072426"/>
              <a:ext cx="32326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PWM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신호 입력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-&gt; </a:t>
              </a:r>
              <a:r>
                <a:rPr lang="en-US" altLang="ko-KR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analogWrite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()</a:t>
              </a:r>
            </a:p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PWM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신호 출력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-&gt; </a:t>
              </a:r>
              <a:r>
                <a:rPr lang="en-US" altLang="ko-KR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pulseIn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()</a:t>
              </a:r>
            </a:p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pin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value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가 되는 시간을 측정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즉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, echo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가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HIGH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가 되는 시간을 측정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따라서 펄스의 길이는 초음파가 돌아오는데 걸린 시간에 비례하게 된다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V="1">
            <a:off x="5803739" y="4391528"/>
            <a:ext cx="1964066" cy="1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Dead Zone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778948" y="-20382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40736" r="6091" b="26676"/>
          <a:stretch/>
        </p:blipFill>
        <p:spPr>
          <a:xfrm>
            <a:off x="1232229" y="2377389"/>
            <a:ext cx="5231742" cy="330810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005075" y="2190288"/>
            <a:ext cx="843025" cy="915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]</a:t>
            </a:r>
            <a:endParaRPr lang="ko-KR" altLang="en-US" sz="6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870732" y="3662320"/>
            <a:ext cx="5337243" cy="777892"/>
            <a:chOff x="4509920" y="1507360"/>
            <a:chExt cx="5479864" cy="777892"/>
          </a:xfrm>
        </p:grpSpPr>
        <p:sp>
          <p:nvSpPr>
            <p:cNvPr id="57" name="TextBox 56"/>
            <p:cNvSpPr txBox="1"/>
            <p:nvPr/>
          </p:nvSpPr>
          <p:spPr>
            <a:xfrm>
              <a:off x="4509920" y="1507360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최소</a:t>
              </a:r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, </a:t>
              </a:r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최댓값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4284" y="1946698"/>
              <a:ext cx="4955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삼항연산자를 이용하여 최소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,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최댓값을 </a:t>
              </a:r>
              <a:r>
                <a:rPr lang="en-US" altLang="ko-KR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n,m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에 저장한다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855407" y="3094265"/>
            <a:ext cx="843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]</a:t>
            </a:r>
            <a:endParaRPr lang="ko-KR" altLang="en-US" sz="4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61" name="꺾인 연결선 60"/>
          <p:cNvCxnSpPr/>
          <p:nvPr/>
        </p:nvCxnSpPr>
        <p:spPr>
          <a:xfrm>
            <a:off x="6590625" y="3465528"/>
            <a:ext cx="560215" cy="4584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7085293" y="1900357"/>
            <a:ext cx="5122682" cy="1600438"/>
            <a:chOff x="4797513" y="1539769"/>
            <a:chExt cx="5259570" cy="1600438"/>
          </a:xfrm>
        </p:grpSpPr>
        <p:sp>
          <p:nvSpPr>
            <p:cNvPr id="63" name="TextBox 62"/>
            <p:cNvSpPr txBox="1"/>
            <p:nvPr/>
          </p:nvSpPr>
          <p:spPr>
            <a:xfrm>
              <a:off x="4797513" y="1539769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거리로 변환</a:t>
              </a:r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(cm)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01583" y="2062989"/>
              <a:ext cx="49555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1cm = 340 /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시간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시간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= 0.01 / 340 = 29.41us</a:t>
              </a:r>
            </a:p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따라서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1cm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를 이동하는데 거리는 시간은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29us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Result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는 물체에 부딪혀 돌아온 거리이므로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로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나누어야한다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34715" y="4031443"/>
            <a:ext cx="843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8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  <a:endParaRPr lang="ko-KR" altLang="en-US" sz="8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67" name="꺾인 연결선 66"/>
          <p:cNvCxnSpPr>
            <a:endCxn id="63" idx="1"/>
          </p:cNvCxnSpPr>
          <p:nvPr/>
        </p:nvCxnSpPr>
        <p:spPr>
          <a:xfrm flipV="1">
            <a:off x="3779397" y="2161967"/>
            <a:ext cx="3305896" cy="5710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703211" y="4844102"/>
            <a:ext cx="2382082" cy="1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6817371" y="4624878"/>
            <a:ext cx="5374629" cy="1024113"/>
            <a:chOff x="4471535" y="1507360"/>
            <a:chExt cx="5518249" cy="1024113"/>
          </a:xfrm>
        </p:grpSpPr>
        <p:sp>
          <p:nvSpPr>
            <p:cNvPr id="71" name="TextBox 70"/>
            <p:cNvSpPr txBox="1"/>
            <p:nvPr/>
          </p:nvSpPr>
          <p:spPr>
            <a:xfrm>
              <a:off x="4471535" y="1507360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Dead Zone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34284" y="1946698"/>
              <a:ext cx="4955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한 루프 내에서 최댓값과 최솟값의 차이가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50cm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이상이 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아닐 경우에만 결과값을 출력하여 값이 튀는 것을 방지한다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7921" t="54853" r="52418" b="43572"/>
          <a:stretch/>
        </p:blipFill>
        <p:spPr>
          <a:xfrm>
            <a:off x="1606857" y="4270159"/>
            <a:ext cx="2654423" cy="17755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l="9702" t="52794" r="77299" b="45005"/>
          <a:stretch/>
        </p:blipFill>
        <p:spPr>
          <a:xfrm>
            <a:off x="1734640" y="3960552"/>
            <a:ext cx="776601" cy="2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Led </a:t>
            </a:r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출력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778948" y="-20382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" name="그룹 39"/>
          <p:cNvGrpSpPr/>
          <p:nvPr/>
        </p:nvGrpSpPr>
        <p:grpSpPr>
          <a:xfrm>
            <a:off x="4998128" y="3330642"/>
            <a:ext cx="4773635" cy="1179954"/>
            <a:chOff x="4547116" y="1539769"/>
            <a:chExt cx="4901196" cy="1179954"/>
          </a:xfrm>
        </p:grpSpPr>
        <p:sp>
          <p:nvSpPr>
            <p:cNvPr id="41" name="TextBox 40"/>
            <p:cNvSpPr txBox="1"/>
            <p:nvPr/>
          </p:nvSpPr>
          <p:spPr>
            <a:xfrm>
              <a:off x="4547116" y="1539769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LED </a:t>
              </a:r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출력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5726" y="2134948"/>
              <a:ext cx="4082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시연의 편의를 위해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led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를 출력한다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30cm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부터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5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cm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씩 작아질 때마다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led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가 꺼진다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25" t="27740" r="56187" b="19056"/>
          <a:stretch/>
        </p:blipFill>
        <p:spPr>
          <a:xfrm>
            <a:off x="1902731" y="2095105"/>
            <a:ext cx="3095397" cy="41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시연 환경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940206" y="2392524"/>
            <a:ext cx="4607520" cy="1184735"/>
            <a:chOff x="4385521" y="1549206"/>
            <a:chExt cx="4037557" cy="1184735"/>
          </a:xfrm>
        </p:grpSpPr>
        <p:sp>
          <p:nvSpPr>
            <p:cNvPr id="38" name="TextBox 37"/>
            <p:cNvSpPr txBox="1"/>
            <p:nvPr/>
          </p:nvSpPr>
          <p:spPr>
            <a:xfrm>
              <a:off x="4385521" y="1549206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시연 조건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99144" y="2149166"/>
              <a:ext cx="3123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측정 할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물체사이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장애물이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없어야한다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측정 공간 온도 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:  18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도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6632" y="-9773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903637" y="4134172"/>
            <a:ext cx="5271385" cy="1138251"/>
            <a:chOff x="4306570" y="1567610"/>
            <a:chExt cx="5916765" cy="1138251"/>
          </a:xfrm>
        </p:grpSpPr>
        <p:sp>
          <p:nvSpPr>
            <p:cNvPr id="49" name="TextBox 48"/>
            <p:cNvSpPr txBox="1"/>
            <p:nvPr/>
          </p:nvSpPr>
          <p:spPr>
            <a:xfrm>
              <a:off x="4306570" y="1567610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물체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4504" y="2121086"/>
              <a:ext cx="4618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표면이 불규칙적이지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않아야한다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반향파가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만들어질 수 있는 적절한 크기이어야한다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pic>
        <p:nvPicPr>
          <p:cNvPr id="30" name="그림 29" descr="시연환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1931" y="2217142"/>
            <a:ext cx="5032169" cy="37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304200" y="2103120"/>
            <a:ext cx="11583600" cy="435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792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시연 결과 및 오차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6632" y="-9773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0131" y="2307464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측정 값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33228" y="2307464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오차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7034" y="2307464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실측 거리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31520" y="2983777"/>
            <a:ext cx="10685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7032" y="3226753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7032" y="386348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032" y="450598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7031" y="509197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4830" y="567752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90131" y="3226753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4.96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0131" y="386348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10.00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90131" y="450598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19.58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90130" y="509197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29.07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77929" y="567752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48.45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33230" y="3226753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0.04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33230" y="386348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33230" y="450598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0.42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33229" y="509197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0.93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21028" y="567752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1.55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2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오차 발생 원인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0555" y="1747957"/>
            <a:ext cx="43816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054316" y="-981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0469" y="2532663"/>
            <a:ext cx="87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초음파의 </a:t>
            </a:r>
            <a:r>
              <a:rPr lang="ko-KR" altLang="en-US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반향파는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 상대 물질의  표면이나 종류에 따라 다를 수 있다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0469" y="3571091"/>
            <a:ext cx="87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초음파의 </a:t>
            </a:r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반향파는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공기의 온도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습도 등 주변 환경에 영향을 받는다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0469" y="4717482"/>
            <a:ext cx="87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줄자를 이용해서 길이를 측정했다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975342" y="3944989"/>
            <a:ext cx="607950" cy="10086"/>
          </a:xfrm>
          <a:prstGeom prst="line">
            <a:avLst/>
          </a:prstGeom>
          <a:ln w="28575">
            <a:solidFill>
              <a:srgbClr val="FF2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79514" y="3966946"/>
            <a:ext cx="87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속도</a:t>
            </a:r>
            <a:r>
              <a:rPr lang="fr-FR" altLang="ko-KR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fr-FR" altLang="ko-KR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C= { 331.5 + (0.6 x Temp) } x 100 </a:t>
            </a:r>
            <a:r>
              <a:rPr lang="fr-FR" altLang="ko-KR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cm/sec</a:t>
            </a:r>
          </a:p>
        </p:txBody>
      </p:sp>
    </p:spTree>
    <p:extLst>
      <p:ext uri="{BB962C8B-B14F-4D97-AF65-F5344CB8AC3E}">
        <p14:creationId xmlns:p14="http://schemas.microsoft.com/office/powerpoint/2010/main" val="27478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시연 영상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0555" y="1747957"/>
            <a:ext cx="43816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054316" y="-981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0729" y="5901305"/>
            <a:ext cx="28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https://youtu.be/_4RBy9iNxOA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6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14237" t="20973" r="39668" b="17775"/>
          <a:stretch>
            <a:fillRect/>
          </a:stretch>
        </p:blipFill>
        <p:spPr bwMode="auto">
          <a:xfrm>
            <a:off x="3942608" y="1810987"/>
            <a:ext cx="4880758" cy="405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78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304200" y="2103120"/>
            <a:ext cx="11583600" cy="435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6632" y="-9773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82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최종 발표 피드백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53922" y="3586745"/>
            <a:ext cx="87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총 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10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번 측정하여 평균을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낸 후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오차를 계산하여 코드에 적용한다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37316" y="3106735"/>
            <a:ext cx="574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1. </a:t>
            </a:r>
            <a:r>
              <a:rPr lang="ko-KR" altLang="en-US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오차 계산 결과를 바탕으로 </a:t>
            </a:r>
            <a:r>
              <a:rPr lang="en-US" altLang="ko-KR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calibration</a:t>
            </a:r>
            <a:r>
              <a:rPr lang="ko-KR" altLang="en-US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할 것</a:t>
            </a:r>
            <a:r>
              <a:rPr lang="en-US" altLang="ko-KR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2000" b="1" dirty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53922" y="4812027"/>
            <a:ext cx="87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-&gt; loop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내에서 측정한 값들을 평균을 낸 후 그 값을 </a:t>
            </a:r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정수형으로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출력한다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7316" y="4332017"/>
            <a:ext cx="561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 </a:t>
            </a:r>
            <a:r>
              <a:rPr lang="ko-KR" altLang="en-US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값의 정확도를 높일 것</a:t>
            </a:r>
            <a:r>
              <a:rPr lang="en-US" altLang="ko-KR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(</a:t>
            </a:r>
            <a:r>
              <a:rPr lang="ko-KR" altLang="en-US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값의 움직임이 없도록</a:t>
            </a:r>
            <a:r>
              <a:rPr lang="en-US" altLang="ko-KR" sz="20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피드백 내용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170555" y="1747957"/>
            <a:ext cx="43816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304200" y="2103120"/>
            <a:ext cx="11583600" cy="435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922283"/>
            <a:ext cx="7921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Calibration </a:t>
            </a:r>
            <a:r>
              <a:rPr lang="ko-KR" altLang="en-US" sz="4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과정</a:t>
            </a:r>
            <a:endParaRPr lang="ko-KR" altLang="en-US" sz="40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04200" y="1630169"/>
            <a:ext cx="3530953" cy="2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6632" y="-9773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87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최종발표 피드백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9009" y="2307464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측정 값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평균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33228" y="2307464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오차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7034" y="2307464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실측 거리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31520" y="2983777"/>
            <a:ext cx="10685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7031" y="3218868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7032" y="386348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032" y="450598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7031" y="509197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4830" y="567752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90131" y="3226753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4.98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0131" y="386348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10.00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90131" y="450598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19.47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90130" y="509197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29.07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77929" y="567752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48.47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33230" y="3226753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0.02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33230" y="386348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33230" y="450598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0.58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33229" y="509197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0.93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21028" y="567752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1.53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03505" y="952133"/>
            <a:ext cx="8753162" cy="773805"/>
            <a:chOff x="5217230" y="1107687"/>
            <a:chExt cx="8753162" cy="773805"/>
          </a:xfrm>
        </p:grpSpPr>
        <p:sp>
          <p:nvSpPr>
            <p:cNvPr id="47" name="직사각형 46"/>
            <p:cNvSpPr/>
            <p:nvPr/>
          </p:nvSpPr>
          <p:spPr>
            <a:xfrm>
              <a:off x="5217230" y="1107687"/>
              <a:ext cx="6581193" cy="773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7230" y="1114668"/>
              <a:ext cx="875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10cm</a:t>
              </a:r>
              <a:r>
                <a:rPr lang="ko-KR" altLang="en-US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간격으로 물체 실측 거리와 초음파 센서와의 거리를 측정한다</a:t>
              </a:r>
              <a:r>
                <a:rPr lang="en-US" altLang="ko-KR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ko-KR" altLang="en-US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7230" y="1417534"/>
              <a:ext cx="875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총 </a:t>
              </a:r>
              <a:r>
                <a:rPr lang="en-US" altLang="ko-KR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20</a:t>
              </a:r>
              <a:r>
                <a:rPr lang="ko-KR" altLang="en-US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회 측정하고</a:t>
              </a:r>
              <a:r>
                <a:rPr lang="en-US" altLang="ko-KR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, </a:t>
              </a:r>
              <a:r>
                <a:rPr lang="ko-KR" altLang="en-US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오차의 평균 값을 계산한다</a:t>
              </a:r>
              <a:r>
                <a:rPr lang="en-US" altLang="ko-KR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ko-KR" altLang="en-US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98414" y="807299"/>
            <a:ext cx="11583600" cy="5673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6632" y="-9773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82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최종 발표 피드백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90631" y="934207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측정 값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평균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33730" y="932279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오차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7532" y="985530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실측 거리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567068" y="1571524"/>
            <a:ext cx="10685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0499" y="1833951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60cm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499" y="2418235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7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0499" y="2998645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8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7532" y="3564975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90cm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7531" y="4114701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100cm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83598" y="178293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62.03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1397" y="2363750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72.16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83598" y="295916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82.14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90631" y="353997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92.17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90631" y="4080310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102.29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26697" y="1780111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2.03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626697" y="2381447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2.16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26697" y="301282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2.14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626697" y="3624328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2.17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26696" y="4168735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2.29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7149" y="4658991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130cm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90631" y="4632098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132.43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33730" y="4669611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2.43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6065" y="5157161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150cm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90631" y="5172237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152.88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14496" y="5234599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2.88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1615" y="5655332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180cm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90631" y="5712376"/>
            <a:ext cx="263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가끔 측정 불가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5000"/>
                <a:lumOff val="95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147" y="1362870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목차</a:t>
            </a:r>
            <a:endParaRPr lang="ko-KR" altLang="en-US" sz="54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64734" y="2735498"/>
            <a:ext cx="4227157" cy="357929"/>
            <a:chOff x="3672927" y="2721839"/>
            <a:chExt cx="4227157" cy="357929"/>
          </a:xfrm>
        </p:grpSpPr>
        <p:cxnSp>
          <p:nvCxnSpPr>
            <p:cNvPr id="33" name="직선 연결선 32"/>
            <p:cNvCxnSpPr/>
            <p:nvPr/>
          </p:nvCxnSpPr>
          <p:spPr>
            <a:xfrm flipV="1">
              <a:off x="3672927" y="3067919"/>
              <a:ext cx="4227157" cy="118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 descr="Image result for pencil icon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5608" y="2721839"/>
              <a:ext cx="313246" cy="31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3136742" y="2487302"/>
            <a:ext cx="5943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센서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6742" y="3412997"/>
            <a:ext cx="5943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06458" y="5102021"/>
            <a:ext cx="5943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06459" y="4265131"/>
            <a:ext cx="5943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시연 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982419" y="3619258"/>
            <a:ext cx="4227157" cy="357929"/>
            <a:chOff x="3672927" y="2721839"/>
            <a:chExt cx="4227157" cy="357929"/>
          </a:xfrm>
        </p:grpSpPr>
        <p:cxnSp>
          <p:nvCxnSpPr>
            <p:cNvPr id="35" name="직선 연결선 34"/>
            <p:cNvCxnSpPr/>
            <p:nvPr/>
          </p:nvCxnSpPr>
          <p:spPr>
            <a:xfrm flipV="1">
              <a:off x="3672927" y="3067919"/>
              <a:ext cx="4227157" cy="118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2" descr="Image result for pencil icon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5608" y="2721839"/>
              <a:ext cx="313246" cy="31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3995015" y="5373550"/>
            <a:ext cx="4227157" cy="357929"/>
            <a:chOff x="3672927" y="2721839"/>
            <a:chExt cx="4227157" cy="357929"/>
          </a:xfrm>
        </p:grpSpPr>
        <p:cxnSp>
          <p:nvCxnSpPr>
            <p:cNvPr id="50" name="직선 연결선 49"/>
            <p:cNvCxnSpPr/>
            <p:nvPr/>
          </p:nvCxnSpPr>
          <p:spPr>
            <a:xfrm flipV="1">
              <a:off x="3672927" y="3067919"/>
              <a:ext cx="4227157" cy="118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2" descr="Image result for pencil icon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5608" y="2721839"/>
              <a:ext cx="313246" cy="31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그룹 51"/>
          <p:cNvGrpSpPr/>
          <p:nvPr/>
        </p:nvGrpSpPr>
        <p:grpSpPr>
          <a:xfrm>
            <a:off x="4060987" y="4505807"/>
            <a:ext cx="4227157" cy="357929"/>
            <a:chOff x="3672927" y="2721839"/>
            <a:chExt cx="4227157" cy="357929"/>
          </a:xfrm>
        </p:grpSpPr>
        <p:cxnSp>
          <p:nvCxnSpPr>
            <p:cNvPr id="53" name="직선 연결선 52"/>
            <p:cNvCxnSpPr/>
            <p:nvPr/>
          </p:nvCxnSpPr>
          <p:spPr>
            <a:xfrm flipV="1">
              <a:off x="3672927" y="3067919"/>
              <a:ext cx="4227157" cy="118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Image result for pencil icon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5608" y="2721839"/>
              <a:ext cx="313246" cy="31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792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Calibration code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20087" y="1747957"/>
            <a:ext cx="48197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6632" y="-9773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87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최종발표 피드백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4628" y="2398817"/>
            <a:ext cx="87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오차를 기반으로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 조절을 위해 필요한 값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58698" y="2108614"/>
            <a:ext cx="30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값이 튀는 것을 방지</a:t>
            </a:r>
            <a:endParaRPr lang="ko-KR" altLang="en-US" b="1" dirty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1" name="왼쪽 중괄호 70"/>
          <p:cNvSpPr/>
          <p:nvPr/>
        </p:nvSpPr>
        <p:spPr>
          <a:xfrm flipH="1">
            <a:off x="8164286" y="2680683"/>
            <a:ext cx="295835" cy="2076241"/>
          </a:xfrm>
          <a:prstGeom prst="leftBrace">
            <a:avLst>
              <a:gd name="adj1" fmla="val 88889"/>
              <a:gd name="adj2" fmla="val 4895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702899" y="3371922"/>
            <a:ext cx="306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측정된 </a:t>
            </a:r>
            <a:r>
              <a:rPr lang="ko-KR" altLang="en-US" b="1" dirty="0" err="1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오차값을</a:t>
            </a:r>
            <a:r>
              <a:rPr lang="ko-KR" altLang="en-US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기반으로</a:t>
            </a:r>
            <a:endParaRPr lang="en-US" altLang="ko-KR" b="1" dirty="0" smtClean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점을 조절한다</a:t>
            </a:r>
            <a:r>
              <a:rPr lang="en-US" altLang="ko-KR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54588" y="2071624"/>
            <a:ext cx="2321990" cy="3735480"/>
            <a:chOff x="6732846" y="2243264"/>
            <a:chExt cx="2321990" cy="37354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2439" t="17638" r="55004" b="27206"/>
            <a:stretch/>
          </p:blipFill>
          <p:spPr>
            <a:xfrm>
              <a:off x="6732846" y="2401042"/>
              <a:ext cx="1970053" cy="3577702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7958748" y="2243264"/>
              <a:ext cx="1029810" cy="41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V="1">
              <a:off x="7912671" y="2516528"/>
              <a:ext cx="1142165" cy="39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1456" y="2923702"/>
            <a:ext cx="3346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0 ~ 15cm    = 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오차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</a:t>
            </a: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15~25cm    = 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오차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0.5</a:t>
            </a: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25~45cm    = 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오차 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45~60cm    =  </a:t>
            </a:r>
            <a:r>
              <a:rPr lang="ko-KR" altLang="en-US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오차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1.5</a:t>
            </a:r>
          </a:p>
          <a:p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60~100cm   = 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오차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100~150cm  = 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오차 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2.5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150cm 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이상</a:t>
            </a:r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=  </a:t>
            </a:r>
            <a:r>
              <a:rPr lang="ko-KR" altLang="en-US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오차 </a:t>
            </a:r>
            <a:r>
              <a:rPr lang="en-US" altLang="ko-KR" sz="1600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8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7921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일정한 값 출력하기</a:t>
            </a:r>
            <a:endParaRPr lang="ko-KR" altLang="en-US" sz="4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15576" y="1594068"/>
            <a:ext cx="4328996" cy="94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6632" y="-9773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87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최종발표 피드백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7696" y="2076631"/>
            <a:ext cx="87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개의 </a:t>
            </a:r>
            <a:r>
              <a:rPr lang="ko-KR" altLang="en-US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센서값의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값을 출력한다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26" name="Picture 2" descr="C:\Users\chaeyoungg\Desktop\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597" y="2907964"/>
            <a:ext cx="7981951" cy="2543175"/>
          </a:xfrm>
          <a:prstGeom prst="rect">
            <a:avLst/>
          </a:prstGeom>
          <a:noFill/>
        </p:spPr>
      </p:pic>
      <p:cxnSp>
        <p:nvCxnSpPr>
          <p:cNvPr id="60" name="직선 화살표 연결선 59"/>
          <p:cNvCxnSpPr/>
          <p:nvPr/>
        </p:nvCxnSpPr>
        <p:spPr>
          <a:xfrm>
            <a:off x="3025588" y="5446059"/>
            <a:ext cx="2615453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69618" y="5261393"/>
            <a:ext cx="30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세 </a:t>
            </a:r>
            <a:r>
              <a:rPr lang="ko-KR" altLang="en-US" b="1" dirty="0" err="1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센서값의</a:t>
            </a:r>
            <a:r>
              <a:rPr lang="ko-KR" altLang="en-US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평균을 </a:t>
            </a:r>
            <a:r>
              <a:rPr lang="ko-KR" altLang="en-US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계산한다</a:t>
            </a:r>
            <a:r>
              <a:rPr lang="en-US" altLang="ko-KR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1" name="왼쪽 중괄호 70"/>
          <p:cNvSpPr/>
          <p:nvPr/>
        </p:nvSpPr>
        <p:spPr>
          <a:xfrm flipH="1">
            <a:off x="2810435" y="2877671"/>
            <a:ext cx="295835" cy="672353"/>
          </a:xfrm>
          <a:prstGeom prst="leftBrace">
            <a:avLst>
              <a:gd name="adj1" fmla="val 88889"/>
              <a:gd name="adj2" fmla="val 4895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43134" y="3029181"/>
            <a:ext cx="30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cm</a:t>
            </a:r>
            <a:r>
              <a:rPr lang="ko-KR" altLang="en-US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표현</a:t>
            </a:r>
            <a:endParaRPr lang="ko-KR" altLang="en-US" b="1" dirty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055761" y="927671"/>
            <a:ext cx="8753162" cy="773805"/>
            <a:chOff x="5217230" y="1107687"/>
            <a:chExt cx="8753162" cy="773805"/>
          </a:xfrm>
        </p:grpSpPr>
        <p:sp>
          <p:nvSpPr>
            <p:cNvPr id="33" name="직사각형 32"/>
            <p:cNvSpPr/>
            <p:nvPr/>
          </p:nvSpPr>
          <p:spPr>
            <a:xfrm>
              <a:off x="5217230" y="1107687"/>
              <a:ext cx="6581193" cy="773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17230" y="1114668"/>
              <a:ext cx="875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루프 내에서 여러 번 측정하고</a:t>
              </a:r>
              <a:r>
                <a:rPr lang="en-US" altLang="ko-KR" dirty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ko-KR" altLang="en-US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그 값의 평균값을 출력한다</a:t>
              </a:r>
              <a:r>
                <a:rPr lang="en-US" altLang="ko-KR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ko-KR" altLang="en-US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7230" y="1417534"/>
              <a:ext cx="875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이때 값이 튀는 것을 방지하기 위한 코드가 필요하다</a:t>
              </a:r>
              <a:r>
                <a:rPr lang="en-US" altLang="ko-KR" dirty="0" smtClean="0">
                  <a:solidFill>
                    <a:schemeClr val="accent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ko-KR" altLang="en-US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6632" y="-9773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57" y="124025"/>
            <a:ext cx="282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최종 </a:t>
            </a:r>
            <a:r>
              <a:rPr lang="ko-KR" altLang="en-US" sz="2800" dirty="0" err="1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출력화면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2053" name="Picture 5" descr="C:\Users\chaeyoungg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2322"/>
            <a:ext cx="4148417" cy="2781506"/>
          </a:xfrm>
          <a:prstGeom prst="rect">
            <a:avLst/>
          </a:prstGeom>
          <a:noFill/>
        </p:spPr>
      </p:pic>
      <p:pic>
        <p:nvPicPr>
          <p:cNvPr id="71" name="Picture 3" descr="C:\Users\chaeyoungg\Desktop\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3982"/>
            <a:ext cx="4148418" cy="2823096"/>
          </a:xfrm>
          <a:prstGeom prst="rect">
            <a:avLst/>
          </a:prstGeom>
          <a:noFill/>
        </p:spPr>
      </p:pic>
      <p:pic>
        <p:nvPicPr>
          <p:cNvPr id="72" name="Picture 4" descr="C:\Users\chaeyoungg\Desktop\4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1086" y="1669768"/>
            <a:ext cx="5020914" cy="3406497"/>
          </a:xfrm>
          <a:prstGeom prst="rect">
            <a:avLst/>
          </a:prstGeom>
          <a:noFill/>
        </p:spPr>
      </p:pic>
      <p:cxnSp>
        <p:nvCxnSpPr>
          <p:cNvPr id="74" name="직선 화살표 연결선 73"/>
          <p:cNvCxnSpPr/>
          <p:nvPr/>
        </p:nvCxnSpPr>
        <p:spPr>
          <a:xfrm rot="10800000">
            <a:off x="4134972" y="2232212"/>
            <a:ext cx="813547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10800000">
            <a:off x="4233584" y="5121089"/>
            <a:ext cx="813547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6214784" y="3543300"/>
            <a:ext cx="885262" cy="105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75412" y="2030505"/>
            <a:ext cx="7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10cm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49688" y="3305734"/>
            <a:ext cx="7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43cm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12124" y="4937311"/>
            <a:ext cx="7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29cm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16632" y="-9773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4832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물체가 </a:t>
            </a:r>
            <a:r>
              <a:rPr lang="ko-KR" altLang="en-US" sz="280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이동하는 경우 </a:t>
            </a:r>
            <a:r>
              <a:rPr lang="ko-KR" altLang="en-US" sz="2800" dirty="0" err="1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결과창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73" name="Picture 2" descr="C:\Users\chaeyoungg\Desktop\물체가 이동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666" y="754529"/>
            <a:ext cx="5345206" cy="4012453"/>
          </a:xfrm>
          <a:prstGeom prst="rect">
            <a:avLst/>
          </a:prstGeom>
          <a:noFill/>
        </p:spPr>
      </p:pic>
      <p:pic>
        <p:nvPicPr>
          <p:cNvPr id="74" name="Picture 6" descr="C:\Users\chaeyoungg\Desktop\값이동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8241" y="742295"/>
            <a:ext cx="5811371" cy="4004517"/>
          </a:xfrm>
          <a:prstGeom prst="rect">
            <a:avLst/>
          </a:prstGeom>
          <a:noFill/>
        </p:spPr>
      </p:pic>
      <p:sp>
        <p:nvSpPr>
          <p:cNvPr id="75" name="TextBox 74"/>
          <p:cNvSpPr txBox="1"/>
          <p:nvPr/>
        </p:nvSpPr>
        <p:spPr>
          <a:xfrm>
            <a:off x="1868228" y="5333225"/>
            <a:ext cx="7920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Calibration</a:t>
            </a:r>
            <a:r>
              <a:rPr lang="ko-KR" altLang="en-US" sz="2800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과정을 거쳤으며 측정평균값을 출력했다</a:t>
            </a:r>
            <a:r>
              <a:rPr lang="en-US" altLang="ko-KR" sz="2800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algn="ctr"/>
            <a:r>
              <a:rPr lang="en-US" altLang="ko-KR" sz="2800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2800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정확한 거리를 계산할 수 있다</a:t>
            </a:r>
            <a:r>
              <a:rPr lang="en-US" altLang="ko-KR" sz="2800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2800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0" name="왼쪽 중괄호 29"/>
          <p:cNvSpPr/>
          <p:nvPr/>
        </p:nvSpPr>
        <p:spPr>
          <a:xfrm flipH="1">
            <a:off x="2652434" y="3204839"/>
            <a:ext cx="295835" cy="354063"/>
          </a:xfrm>
          <a:prstGeom prst="leftBrace">
            <a:avLst>
              <a:gd name="adj1" fmla="val 88889"/>
              <a:gd name="adj2" fmla="val 4895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5086" y="3204839"/>
            <a:ext cx="759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물체의 위치가 변한 </a:t>
            </a:r>
            <a:r>
              <a:rPr lang="ko-KR" altLang="en-US" sz="12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것을 인지하여</a:t>
            </a:r>
            <a:endParaRPr lang="en-US" altLang="ko-KR" sz="1200" b="1" dirty="0" smtClean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평균값을 다시 계산하기 때문에 대기한다</a:t>
            </a:r>
            <a:r>
              <a:rPr lang="en-US" altLang="ko-KR" sz="1200" b="1" dirty="0" smtClean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5317" y="2378122"/>
            <a:ext cx="7085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rgbClr val="FF365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감사합니다</a:t>
            </a:r>
            <a:endParaRPr lang="en-US" altLang="ko-KR" sz="8000" dirty="0" smtClean="0">
              <a:solidFill>
                <a:srgbClr val="FF365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295" y="6495654"/>
            <a:ext cx="594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Raleway Thin" panose="020B0203030101060003" pitchFamily="34" charset="0"/>
              </a:rPr>
              <a:t>Copyright ⓒ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Raleway Thin" panose="020B0203030101060003" pitchFamily="34" charset="0"/>
              </a:rPr>
              <a:t>D.sual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Raleway Thin" panose="020B0203030101060003" pitchFamily="34" charset="0"/>
              </a:rPr>
              <a:t> 2017. All Rights Reserved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724" y="96978"/>
            <a:ext cx="196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센서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2899" y="201781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초음파란 무엇인가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3957" y="2141519"/>
            <a:ext cx="10824085" cy="42522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997" y="2255518"/>
            <a:ext cx="349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2800" spc="-15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9857" y="5113737"/>
            <a:ext cx="863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초음파는 가청 최대 한계 범위를 넘어서는 주파수를 갖는 </a:t>
            </a:r>
            <a:r>
              <a:rPr lang="ko-KR" altLang="en-US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음압</a:t>
            </a:r>
            <a:r>
              <a:rPr lang="en-US" altLang="ko-KR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(sound pressure)</a:t>
            </a:r>
            <a:r>
              <a:rPr lang="ko-KR" altLang="en-US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 의미한다</a:t>
            </a:r>
            <a:r>
              <a:rPr lang="en-US" altLang="ko-KR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8295" y="6495654"/>
            <a:ext cx="594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Copyright ⓒ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D.sual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2017. All Rights Reserved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1866" y="2778282"/>
            <a:ext cx="889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음파는 주파수에 따라 분류된다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-140799" y="3180003"/>
            <a:ext cx="12654456" cy="1349170"/>
            <a:chOff x="-462456" y="2429842"/>
            <a:chExt cx="12654456" cy="1349170"/>
          </a:xfrm>
        </p:grpSpPr>
        <p:sp>
          <p:nvSpPr>
            <p:cNvPr id="52" name="뺄셈 기호 51"/>
            <p:cNvSpPr/>
            <p:nvPr/>
          </p:nvSpPr>
          <p:spPr>
            <a:xfrm>
              <a:off x="-462456" y="2770079"/>
              <a:ext cx="12654456" cy="455749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04674" y="2429842"/>
              <a:ext cx="9845204" cy="1349170"/>
              <a:chOff x="604674" y="2429842"/>
              <a:chExt cx="9845204" cy="1349170"/>
            </a:xfrm>
          </p:grpSpPr>
          <p:sp>
            <p:nvSpPr>
              <p:cNvPr id="54" name="뺄셈 기호 53"/>
              <p:cNvSpPr/>
              <p:nvPr/>
            </p:nvSpPr>
            <p:spPr>
              <a:xfrm>
                <a:off x="838200" y="2763797"/>
                <a:ext cx="9505950" cy="455749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088670" y="2812083"/>
                <a:ext cx="317808" cy="35399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780719" y="2799174"/>
                <a:ext cx="317808" cy="35399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22809" y="2791623"/>
                <a:ext cx="317808" cy="35399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017174" y="2862266"/>
                <a:ext cx="317808" cy="35399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76099" y="3399217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16Hz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963795" y="2812083"/>
                <a:ext cx="317808" cy="35399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04674" y="3388206"/>
                <a:ext cx="676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0Hz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33644" y="3409680"/>
                <a:ext cx="896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100Hz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28009" y="3388206"/>
                <a:ext cx="1370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10000Hz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82640" y="3397408"/>
                <a:ext cx="1370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2</a:t>
                </a:r>
                <a:r>
                  <a:rPr lang="en-US" altLang="ko-KR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0000Hz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54582" y="2445339"/>
                <a:ext cx="1194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초저주파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54936" y="2481642"/>
                <a:ext cx="1194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저주파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39559" y="2482229"/>
                <a:ext cx="1194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중주파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94636" y="2484622"/>
                <a:ext cx="1194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고주파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255443" y="2429842"/>
                <a:ext cx="1194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초음파</a:t>
                </a:r>
                <a:endPara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64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724" y="96978"/>
            <a:ext cx="196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charset="-127"/>
                <a:ea typeface="제주고딕" panose="02000300000000000000" charset="-127"/>
              </a:rPr>
              <a:t>초음파</a:t>
            </a:r>
            <a:endParaRPr lang="ko-KR" altLang="en-US" sz="2800" dirty="0">
              <a:solidFill>
                <a:srgbClr val="FF2C55"/>
              </a:solidFill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charset="-127"/>
                <a:ea typeface="제주고딕" panose="02000300000000000000" charset="-127"/>
              </a:rPr>
              <a:t>초음파</a:t>
            </a:r>
            <a:endParaRPr lang="ko-KR" altLang="en-US" sz="1600" dirty="0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charset="-127"/>
                <a:ea typeface="제주고딕" panose="02000300000000000000" charset="-127"/>
              </a:rPr>
              <a:t>Subtitle 2</a:t>
            </a:r>
            <a:endParaRPr lang="ko-KR" altLang="en-US" sz="1600" dirty="0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charset="-127"/>
                <a:ea typeface="제주고딕" panose="02000300000000000000" charset="-127"/>
              </a:rPr>
              <a:t>Subtitle 3</a:t>
            </a:r>
            <a:endParaRPr lang="ko-KR" altLang="en-US" sz="1600" dirty="0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charset="-127"/>
                <a:ea typeface="제주고딕" panose="02000300000000000000" charset="-127"/>
              </a:rPr>
              <a:t>Subtitle 4</a:t>
            </a:r>
            <a:endParaRPr lang="ko-KR" altLang="en-US" sz="1600" dirty="0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charset="-127"/>
                <a:ea typeface="제주고딕" panose="02000300000000000000" charset="-127"/>
              </a:rPr>
              <a:t>초음파의 성질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charset="-127"/>
              <a:ea typeface="제주고딕" panose="0200030000000000000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4200" y="2018877"/>
            <a:ext cx="11583600" cy="44425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charset="-127"/>
              <a:ea typeface="제주고딕" panose="0200030000000000000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516789" y="2072753"/>
            <a:ext cx="288000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charset="-127"/>
              <a:ea typeface="제주고딕" panose="0200030000000000000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1558097" y="2118507"/>
            <a:ext cx="199378" cy="199378"/>
          </a:xfrm>
          <a:prstGeom prst="line">
            <a:avLst/>
          </a:prstGeom>
          <a:ln w="12700">
            <a:solidFill>
              <a:srgbClr val="FF2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1574005" y="2112432"/>
            <a:ext cx="178512" cy="205453"/>
          </a:xfrm>
          <a:prstGeom prst="line">
            <a:avLst/>
          </a:prstGeom>
          <a:ln w="12700">
            <a:solidFill>
              <a:srgbClr val="FF2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551771" y="2631672"/>
            <a:ext cx="5006326" cy="830102"/>
            <a:chOff x="854211" y="2302850"/>
            <a:chExt cx="5006326" cy="830102"/>
          </a:xfrm>
        </p:grpSpPr>
        <p:grpSp>
          <p:nvGrpSpPr>
            <p:cNvPr id="10" name="그룹 9"/>
            <p:cNvGrpSpPr/>
            <p:nvPr/>
          </p:nvGrpSpPr>
          <p:grpSpPr>
            <a:xfrm>
              <a:off x="854211" y="2302850"/>
              <a:ext cx="2360365" cy="338554"/>
              <a:chOff x="7219065" y="3863443"/>
              <a:chExt cx="2360365" cy="33855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7219065" y="3931984"/>
                <a:ext cx="201473" cy="201473"/>
                <a:chOff x="7164636" y="3823861"/>
                <a:chExt cx="201473" cy="201473"/>
              </a:xfrm>
            </p:grpSpPr>
            <p:sp>
              <p:nvSpPr>
                <p:cNvPr id="2" name="타원 1"/>
                <p:cNvSpPr/>
                <p:nvPr/>
              </p:nvSpPr>
              <p:spPr>
                <a:xfrm>
                  <a:off x="7194280" y="3853506"/>
                  <a:ext cx="142184" cy="142184"/>
                </a:xfrm>
                <a:prstGeom prst="ellipse">
                  <a:avLst/>
                </a:prstGeom>
                <a:solidFill>
                  <a:srgbClr val="FF2C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제주고딕" panose="02000300000000000000" charset="-127"/>
                    <a:ea typeface="제주고딕" panose="02000300000000000000" charset="-127"/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7164636" y="3823861"/>
                  <a:ext cx="201473" cy="201473"/>
                </a:xfrm>
                <a:prstGeom prst="ellipse">
                  <a:avLst/>
                </a:prstGeom>
                <a:noFill/>
                <a:ln>
                  <a:solidFill>
                    <a:srgbClr val="FF2C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제주고딕" panose="02000300000000000000" charset="-127"/>
                    <a:ea typeface="제주고딕" panose="02000300000000000000" charset="-127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443306" y="3863443"/>
                <a:ext cx="2136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pc="-150" dirty="0" smtClean="0">
                    <a:solidFill>
                      <a:srgbClr val="FF2C55"/>
                    </a:solidFill>
                    <a:latin typeface="제주고딕" panose="02000300000000000000" charset="-127"/>
                    <a:ea typeface="제주고딕" panose="02000300000000000000" charset="-127"/>
                  </a:rPr>
                  <a:t>파장이 짧다</a:t>
                </a:r>
                <a:r>
                  <a:rPr lang="en-US" altLang="ko-KR" sz="1600" spc="-150" dirty="0" smtClean="0">
                    <a:solidFill>
                      <a:srgbClr val="FF2C55"/>
                    </a:solidFill>
                    <a:latin typeface="제주고딕" panose="02000300000000000000" charset="-127"/>
                    <a:ea typeface="제주고딕" panose="02000300000000000000" charset="-127"/>
                  </a:rPr>
                  <a:t>.</a:t>
                </a:r>
                <a:endParaRPr lang="ko-KR" altLang="en-US" sz="1600" spc="-150" dirty="0">
                  <a:solidFill>
                    <a:srgbClr val="FF2C55"/>
                  </a:solidFill>
                  <a:latin typeface="제주고딕" panose="02000300000000000000" charset="-127"/>
                  <a:ea typeface="제주고딕" panose="02000300000000000000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090623" y="2671287"/>
              <a:ext cx="4769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공기중에서는 </a:t>
              </a:r>
              <a:r>
                <a:rPr lang="en-US" altLang="ko-KR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(10mm, </a:t>
              </a:r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액체  고체 중 </a:t>
              </a:r>
              <a:r>
                <a:rPr lang="en-US" altLang="ko-KR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1mm</a:t>
              </a:r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이하</a:t>
              </a:r>
              <a:r>
                <a:rPr lang="en-US" altLang="ko-KR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)</a:t>
              </a:r>
            </a:p>
            <a:p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지향성과 </a:t>
              </a:r>
              <a:r>
                <a:rPr lang="ko-KR" altLang="en-US" sz="12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직진성이</a:t>
              </a:r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 높다</a:t>
              </a:r>
              <a:r>
                <a:rPr lang="en-US" altLang="ko-KR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.</a:t>
              </a:r>
              <a:endPara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248295" y="6495654"/>
            <a:ext cx="594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제주고딕" panose="02000300000000000000" charset="-127"/>
                <a:ea typeface="제주고딕" panose="02000300000000000000" charset="-127"/>
              </a:rPr>
              <a:t>Copyright ⓒ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제주고딕" panose="02000300000000000000" charset="-127"/>
                <a:ea typeface="제주고딕" panose="02000300000000000000" charset="-127"/>
              </a:rPr>
              <a:t>D.sual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제주고딕" panose="02000300000000000000" charset="-127"/>
                <a:ea typeface="제주고딕" panose="02000300000000000000" charset="-127"/>
              </a:rPr>
              <a:t> 2017. All Rights Reserved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제주고딕" panose="02000300000000000000" charset="-127"/>
              <a:ea typeface="제주고딕" panose="0200030000000000000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4658" y="-15207"/>
            <a:ext cx="12192000" cy="723014"/>
            <a:chOff x="21220" y="-23833"/>
            <a:chExt cx="12192000" cy="723014"/>
          </a:xfrm>
        </p:grpSpPr>
        <p:sp>
          <p:nvSpPr>
            <p:cNvPr id="40" name="직사각형 39"/>
            <p:cNvSpPr/>
            <p:nvPr/>
          </p:nvSpPr>
          <p:spPr>
            <a:xfrm>
              <a:off x="21220" y="-17995"/>
              <a:ext cx="12192000" cy="717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075536" y="-23833"/>
              <a:ext cx="1137684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937852" y="-23833"/>
              <a:ext cx="1137684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800168" y="-23833"/>
              <a:ext cx="1137684" cy="7230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662484" y="-23833"/>
              <a:ext cx="1137684" cy="72301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2C55"/>
                </a:gs>
              </a:gsLst>
              <a:lin ang="2400000" scaled="0"/>
            </a:gradFill>
            <a:ln w="6350">
              <a:solidFill>
                <a:schemeClr val="bg1">
                  <a:lumMod val="85000"/>
                </a:schemeClr>
              </a:solidFill>
              <a:prstDash val="sysDash"/>
            </a:ln>
            <a:effectLst>
              <a:innerShdw blurRad="127000" dist="50800" dir="162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62484" y="183786"/>
              <a:ext cx="1137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제주고딕" panose="02000300000000000000" charset="-127"/>
                  <a:ea typeface="제주고딕" panose="02000300000000000000" charset="-127"/>
                </a:rPr>
                <a:t>초음파</a:t>
              </a:r>
              <a:endParaRPr lang="ko-KR" altLang="en-US" sz="1600" dirty="0"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724119" y="183786"/>
              <a:ext cx="1289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제주고딕" panose="02000300000000000000" charset="-127"/>
                  <a:ea typeface="제주고딕" panose="02000300000000000000" charset="-127"/>
                </a:rPr>
                <a:t>코드 설명</a:t>
              </a:r>
              <a:endParaRPr lang="ko-KR" altLang="en-US" sz="1600" dirty="0"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37852" y="183786"/>
              <a:ext cx="1137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제주고딕" panose="02000300000000000000" charset="-127"/>
                  <a:ea typeface="제주고딕" panose="02000300000000000000" charset="-127"/>
                </a:rPr>
                <a:t>시연</a:t>
              </a:r>
              <a:endParaRPr lang="ko-KR" altLang="en-US" sz="1600" dirty="0"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075536" y="183786"/>
              <a:ext cx="1137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제주고딕" panose="02000300000000000000" charset="-127"/>
                  <a:ea typeface="제주고딕" panose="02000300000000000000" charset="-127"/>
                </a:rPr>
                <a:t>고찰</a:t>
              </a:r>
              <a:endParaRPr lang="ko-KR" altLang="en-US" sz="1600" dirty="0"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</p:grpSp>
      <p:pic>
        <p:nvPicPr>
          <p:cNvPr id="49" name="Picture 4" descr="https://postfiles.pstatic.net/MjAxODAxMDJfMiAg/MDAxNTE0ODcxMDk1NjA3.SoV-oYirv-b9XFPj624aqcz6bPXB5GprehhJ6ZpnpDwg.75pSrBw9coQN4RQYdiTJHZd2D2leuaI6nhuujmhkM48g.PNG.compass1111/image.pn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48" y="2476948"/>
            <a:ext cx="50196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6551771" y="3651562"/>
            <a:ext cx="5006326" cy="645436"/>
            <a:chOff x="854211" y="2302850"/>
            <a:chExt cx="5006326" cy="645436"/>
          </a:xfrm>
        </p:grpSpPr>
        <p:grpSp>
          <p:nvGrpSpPr>
            <p:cNvPr id="51" name="그룹 50"/>
            <p:cNvGrpSpPr/>
            <p:nvPr/>
          </p:nvGrpSpPr>
          <p:grpSpPr>
            <a:xfrm>
              <a:off x="854211" y="2302850"/>
              <a:ext cx="2360365" cy="338554"/>
              <a:chOff x="7219065" y="3863443"/>
              <a:chExt cx="2360365" cy="338554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7219065" y="3931984"/>
                <a:ext cx="201473" cy="201473"/>
                <a:chOff x="7164636" y="3823861"/>
                <a:chExt cx="201473" cy="201473"/>
              </a:xfrm>
            </p:grpSpPr>
            <p:sp>
              <p:nvSpPr>
                <p:cNvPr id="55" name="타원 54"/>
                <p:cNvSpPr/>
                <p:nvPr/>
              </p:nvSpPr>
              <p:spPr>
                <a:xfrm>
                  <a:off x="7194280" y="3853506"/>
                  <a:ext cx="142184" cy="142184"/>
                </a:xfrm>
                <a:prstGeom prst="ellipse">
                  <a:avLst/>
                </a:prstGeom>
                <a:solidFill>
                  <a:srgbClr val="FF2C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제주고딕" panose="02000300000000000000" charset="-127"/>
                    <a:ea typeface="제주고딕" panose="02000300000000000000" charset="-127"/>
                  </a:endParaRPr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7164636" y="3823861"/>
                  <a:ext cx="201473" cy="201473"/>
                </a:xfrm>
                <a:prstGeom prst="ellipse">
                  <a:avLst/>
                </a:prstGeom>
                <a:noFill/>
                <a:ln>
                  <a:solidFill>
                    <a:srgbClr val="FF2C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제주고딕" panose="02000300000000000000" charset="-127"/>
                    <a:ea typeface="제주고딕" panose="02000300000000000000" charset="-127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7443306" y="3863443"/>
                <a:ext cx="2136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pc="-150" dirty="0" err="1" smtClean="0">
                    <a:solidFill>
                      <a:srgbClr val="FF2C55"/>
                    </a:solidFill>
                    <a:latin typeface="제주고딕" panose="02000300000000000000" charset="-127"/>
                    <a:ea typeface="제주고딕" panose="02000300000000000000" charset="-127"/>
                  </a:rPr>
                  <a:t>진행거리가</a:t>
                </a:r>
                <a:r>
                  <a:rPr lang="ko-KR" altLang="en-US" sz="1600" spc="-150" dirty="0" smtClean="0">
                    <a:solidFill>
                      <a:srgbClr val="FF2C55"/>
                    </a:solidFill>
                    <a:latin typeface="제주고딕" panose="02000300000000000000" charset="-127"/>
                    <a:ea typeface="제주고딕" panose="02000300000000000000" charset="-127"/>
                  </a:rPr>
                  <a:t> 비교적 길다</a:t>
                </a:r>
                <a:r>
                  <a:rPr lang="en-US" altLang="ko-KR" sz="1600" spc="-150" dirty="0" smtClean="0">
                    <a:solidFill>
                      <a:srgbClr val="FF2C55"/>
                    </a:solidFill>
                    <a:latin typeface="제주고딕" panose="02000300000000000000" charset="-127"/>
                    <a:ea typeface="제주고딕" panose="02000300000000000000" charset="-127"/>
                  </a:rPr>
                  <a:t>.</a:t>
                </a:r>
                <a:endParaRPr lang="ko-KR" altLang="en-US" sz="1600" spc="-150" dirty="0">
                  <a:solidFill>
                    <a:srgbClr val="FF2C55"/>
                  </a:solidFill>
                  <a:latin typeface="제주고딕" panose="02000300000000000000" charset="-127"/>
                  <a:ea typeface="제주고딕" panose="02000300000000000000" charset="-127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090623" y="2671287"/>
              <a:ext cx="4769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동일 매질에서는 속도가 일정하며</a:t>
              </a:r>
              <a:r>
                <a:rPr lang="en-US" altLang="ko-KR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, </a:t>
              </a:r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매질이 달라지면 속도가 달라진다</a:t>
              </a:r>
              <a:r>
                <a:rPr lang="en-US" altLang="ko-KR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.</a:t>
              </a:r>
              <a:endPara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551771" y="4577841"/>
            <a:ext cx="5006326" cy="645436"/>
            <a:chOff x="854211" y="2302850"/>
            <a:chExt cx="5006326" cy="645436"/>
          </a:xfrm>
        </p:grpSpPr>
        <p:grpSp>
          <p:nvGrpSpPr>
            <p:cNvPr id="58" name="그룹 57"/>
            <p:cNvGrpSpPr/>
            <p:nvPr/>
          </p:nvGrpSpPr>
          <p:grpSpPr>
            <a:xfrm>
              <a:off x="854211" y="2302850"/>
              <a:ext cx="3884697" cy="338554"/>
              <a:chOff x="7219065" y="3863443"/>
              <a:chExt cx="3884697" cy="338554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7219065" y="3931984"/>
                <a:ext cx="201473" cy="201473"/>
                <a:chOff x="7164636" y="3823861"/>
                <a:chExt cx="201473" cy="201473"/>
              </a:xfrm>
            </p:grpSpPr>
            <p:sp>
              <p:nvSpPr>
                <p:cNvPr id="62" name="타원 61"/>
                <p:cNvSpPr/>
                <p:nvPr/>
              </p:nvSpPr>
              <p:spPr>
                <a:xfrm>
                  <a:off x="7194280" y="3853506"/>
                  <a:ext cx="142184" cy="142184"/>
                </a:xfrm>
                <a:prstGeom prst="ellipse">
                  <a:avLst/>
                </a:prstGeom>
                <a:solidFill>
                  <a:srgbClr val="FF2C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제주고딕" panose="02000300000000000000" charset="-127"/>
                    <a:ea typeface="제주고딕" panose="02000300000000000000" charset="-127"/>
                  </a:endParaRPr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7164636" y="3823861"/>
                  <a:ext cx="201473" cy="201473"/>
                </a:xfrm>
                <a:prstGeom prst="ellipse">
                  <a:avLst/>
                </a:prstGeom>
                <a:noFill/>
                <a:ln>
                  <a:solidFill>
                    <a:srgbClr val="FF2C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제주고딕" panose="02000300000000000000" charset="-127"/>
                    <a:ea typeface="제주고딕" panose="02000300000000000000" charset="-127"/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7443305" y="3863443"/>
                <a:ext cx="3660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pc="-150" dirty="0" err="1" smtClean="0">
                    <a:solidFill>
                      <a:srgbClr val="FF2C55"/>
                    </a:solidFill>
                    <a:latin typeface="제주고딕" panose="02000300000000000000" charset="-127"/>
                    <a:ea typeface="제주고딕" panose="02000300000000000000" charset="-127"/>
                  </a:rPr>
                  <a:t>경계면이나</a:t>
                </a:r>
                <a:r>
                  <a:rPr lang="ko-KR" altLang="en-US" sz="1600" spc="-150" dirty="0" smtClean="0">
                    <a:solidFill>
                      <a:srgbClr val="FF2C55"/>
                    </a:solidFill>
                    <a:latin typeface="제주고딕" panose="02000300000000000000" charset="-127"/>
                    <a:ea typeface="제주고딕" panose="02000300000000000000" charset="-127"/>
                  </a:rPr>
                  <a:t> 불연속면에서는 반사한다</a:t>
                </a:r>
                <a:r>
                  <a:rPr lang="en-US" altLang="ko-KR" sz="1600" spc="-150" dirty="0" smtClean="0">
                    <a:solidFill>
                      <a:srgbClr val="FF2C55"/>
                    </a:solidFill>
                    <a:latin typeface="제주고딕" panose="02000300000000000000" charset="-127"/>
                    <a:ea typeface="제주고딕" panose="02000300000000000000" charset="-127"/>
                  </a:rPr>
                  <a:t>.</a:t>
                </a:r>
                <a:endParaRPr lang="ko-KR" altLang="en-US" sz="1600" spc="-150" dirty="0">
                  <a:solidFill>
                    <a:srgbClr val="FF2C55"/>
                  </a:solidFill>
                  <a:latin typeface="제주고딕" panose="02000300000000000000" charset="-127"/>
                  <a:ea typeface="제주고딕" panose="02000300000000000000" charset="-127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090623" y="2671287"/>
              <a:ext cx="4769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공기</a:t>
              </a:r>
              <a:r>
                <a:rPr lang="en-US" altLang="ko-KR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340m/s, </a:t>
              </a:r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고체</a:t>
              </a:r>
              <a:r>
                <a:rPr lang="en-US" altLang="ko-KR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5000m/s</a:t>
              </a:r>
              <a:r>
                <a:rPr lang="ko-KR" altLang="en-US" sz="12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charset="-127"/>
                  <a:ea typeface="제주고딕" panose="02000300000000000000" charset="-127"/>
                </a:rPr>
                <a:t>이상 </a:t>
              </a:r>
              <a:endPara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charset="-127"/>
                <a:ea typeface="제주고딕" panose="0200030000000000000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9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801" r="-2941" b="16845"/>
          <a:stretch/>
        </p:blipFill>
        <p:spPr>
          <a:xfrm>
            <a:off x="3525053" y="1958266"/>
            <a:ext cx="5322751" cy="32240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센서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509911" y="4432949"/>
            <a:ext cx="5659588" cy="1014931"/>
            <a:chOff x="3965506" y="2796705"/>
            <a:chExt cx="5659588" cy="1014931"/>
          </a:xfrm>
        </p:grpSpPr>
        <p:sp>
          <p:nvSpPr>
            <p:cNvPr id="37" name="TextBox 36"/>
            <p:cNvSpPr txBox="1"/>
            <p:nvPr/>
          </p:nvSpPr>
          <p:spPr>
            <a:xfrm>
              <a:off x="3965506" y="2796705"/>
              <a:ext cx="1731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Echo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33" y="3226861"/>
              <a:ext cx="5434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초음파가 반사되어 되돌아오는 것을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인지하는 역할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ko-KR" altLang="en-US" sz="1600" b="1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정압전현상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이용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64451" y="4385565"/>
            <a:ext cx="7669671" cy="1055352"/>
            <a:chOff x="1699830" y="2550527"/>
            <a:chExt cx="7669671" cy="1055352"/>
          </a:xfrm>
        </p:grpSpPr>
        <p:sp>
          <p:nvSpPr>
            <p:cNvPr id="38" name="TextBox 37"/>
            <p:cNvSpPr txBox="1"/>
            <p:nvPr/>
          </p:nvSpPr>
          <p:spPr>
            <a:xfrm>
              <a:off x="2468287" y="2550527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Trigger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99830" y="3021104"/>
              <a:ext cx="76696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진동을 유발해 초음파를 보내는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역할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ko-KR" altLang="en-US" sz="16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역압전현상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을 이용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41264" y="-5839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센서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46680" y="3994950"/>
            <a:ext cx="432358" cy="4386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93927" y="4001274"/>
            <a:ext cx="432358" cy="4386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908120" y="5416702"/>
            <a:ext cx="973105" cy="6963"/>
          </a:xfrm>
          <a:prstGeom prst="line">
            <a:avLst/>
          </a:prstGeom>
          <a:ln w="28575">
            <a:solidFill>
              <a:srgbClr val="FF2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2081" y="5524423"/>
            <a:ext cx="3498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함수발생기에서 전압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+,-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짧은시간동안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교차해서 걸어주면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압전소자의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변형과 원형이 교대로 일어나고 이것이 진동에너지가 되어 초음파를 발생시킨다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35438" y="5581692"/>
            <a:ext cx="349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신호를 받을 때 발생하며 외부에서 에너지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파동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 받으면 전압을 발생한다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850075" y="5437435"/>
            <a:ext cx="884641" cy="6963"/>
          </a:xfrm>
          <a:prstGeom prst="line">
            <a:avLst/>
          </a:prstGeom>
          <a:ln w="28575">
            <a:solidFill>
              <a:srgbClr val="FF2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HC-SR04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927482" y="2232248"/>
            <a:ext cx="5951126" cy="1585049"/>
            <a:chOff x="3965506" y="2796705"/>
            <a:chExt cx="5951126" cy="1585049"/>
          </a:xfrm>
        </p:grpSpPr>
        <p:sp>
          <p:nvSpPr>
            <p:cNvPr id="37" name="TextBox 36"/>
            <p:cNvSpPr txBox="1"/>
            <p:nvPr/>
          </p:nvSpPr>
          <p:spPr>
            <a:xfrm>
              <a:off x="3965506" y="2796705"/>
              <a:ext cx="1731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구성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82571" y="3304536"/>
              <a:ext cx="54340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VCC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핀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: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전원을 공급받음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Trig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핀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: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초음파를 발신함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Echo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핀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: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초음파를 수신함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Gnd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: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접지 역할을 함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965506" y="1015108"/>
            <a:ext cx="8120101" cy="1188425"/>
            <a:chOff x="3991384" y="1553369"/>
            <a:chExt cx="8120101" cy="1188425"/>
          </a:xfrm>
        </p:grpSpPr>
        <p:sp>
          <p:nvSpPr>
            <p:cNvPr id="38" name="TextBox 37"/>
            <p:cNvSpPr txBox="1"/>
            <p:nvPr/>
          </p:nvSpPr>
          <p:spPr>
            <a:xfrm>
              <a:off x="3991384" y="1553369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HC-SR04</a:t>
              </a:r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란</a:t>
              </a:r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?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14" y="2157019"/>
              <a:ext cx="76696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초음파 센서 모듈로 초음파 송신부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(Trig),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초음파 </a:t>
              </a:r>
              <a:r>
                <a:rPr lang="ko-KR" altLang="en-US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수신부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(Echo), </a:t>
              </a:r>
              <a:r>
                <a:rPr lang="ko-KR" altLang="en-US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제어회로로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구성되어 있는데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, 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사용자가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초음파를 제어해 거리를 측정 할 수 있도록 만들어졌다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801" r="-2941" b="16845"/>
          <a:stretch/>
        </p:blipFill>
        <p:spPr>
          <a:xfrm>
            <a:off x="520189" y="3107370"/>
            <a:ext cx="3703849" cy="22434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41264" y="-5839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센서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65506" y="4063518"/>
            <a:ext cx="7745603" cy="2248929"/>
            <a:chOff x="3953134" y="3934122"/>
            <a:chExt cx="7745603" cy="2248929"/>
          </a:xfrm>
        </p:grpSpPr>
        <p:sp>
          <p:nvSpPr>
            <p:cNvPr id="39" name="TextBox 38"/>
            <p:cNvSpPr txBox="1"/>
            <p:nvPr/>
          </p:nvSpPr>
          <p:spPr>
            <a:xfrm>
              <a:off x="3953134" y="3934122"/>
              <a:ext cx="1731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스펙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44547" y="4367169"/>
              <a:ext cx="725419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동작 전압 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: 5V</a:t>
              </a:r>
            </a:p>
            <a:p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동작 전류 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: 15mA</a:t>
              </a:r>
            </a:p>
            <a:p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동작 주파수 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: 40KHz</a:t>
              </a:r>
            </a:p>
            <a:p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측정 거리 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: 2cm ~ 4m</a:t>
              </a:r>
            </a:p>
            <a:p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측정 각도 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: </a:t>
              </a:r>
              <a:r>
                <a:rPr lang="en-US" altLang="ko-KR" sz="16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15 °</a:t>
              </a:r>
              <a:endPara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트리거 입력 신호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(Trigger Input Signal)</a:t>
              </a:r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: 10</a:t>
              </a:r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㎲</a:t>
              </a:r>
              <a:r>
                <a:rPr lang="ko-KR" altLang="en-US" sz="16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 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, TTL Pulse</a:t>
              </a:r>
            </a:p>
            <a:p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응답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출력 신호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(Echo Output Signal) : </a:t>
              </a:r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거리에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ko-KR" altLang="en-US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비례하는 </a:t>
              </a:r>
              <a:r>
                <a:rPr lang="en-US" altLang="ko-KR" sz="16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TTL Pulse</a:t>
              </a:r>
              <a:endParaRPr lang="ko-KR" altLang="en-US" sz="16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측정 오류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39518" y="4934739"/>
            <a:ext cx="2833339" cy="1192588"/>
            <a:chOff x="4385521" y="1549206"/>
            <a:chExt cx="3180227" cy="1192588"/>
          </a:xfrm>
        </p:grpSpPr>
        <p:sp>
          <p:nvSpPr>
            <p:cNvPr id="38" name="TextBox 37"/>
            <p:cNvSpPr txBox="1"/>
            <p:nvPr/>
          </p:nvSpPr>
          <p:spPr>
            <a:xfrm>
              <a:off x="4385521" y="1549206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err="1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측정거리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14" y="2157019"/>
              <a:ext cx="3123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측정가능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거리를 벗어나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반향파를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수신하기 어려운 경우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41264" y="-5839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센서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15476" y="2209002"/>
            <a:ext cx="3617603" cy="2278155"/>
            <a:chOff x="242724" y="1828387"/>
            <a:chExt cx="4429125" cy="3619500"/>
          </a:xfrm>
        </p:grpSpPr>
        <p:pic>
          <p:nvPicPr>
            <p:cNvPr id="2050" name="Picture 2" descr="https://mblogthumb-phinf.pstatic.net/20130529_221/fribot_1369835436626QCH0o_JPEG/meas-err1.jpg?type=w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24" y="1828387"/>
              <a:ext cx="4429125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2373923" y="4413738"/>
              <a:ext cx="840653" cy="395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4</a:t>
              </a:r>
              <a:r>
                <a:rPr lang="en-US" altLang="ko-KR" sz="2400" b="1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m</a:t>
              </a:r>
              <a:endParaRPr lang="ko-KR" altLang="en-US" sz="2400" b="1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pic>
        <p:nvPicPr>
          <p:cNvPr id="2052" name="Picture 4" descr="https://mblogthumb-phinf.pstatic.net/20130529_173/fribot_1369835437088qLYiS_JPEG/meas-err2.jp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25" y="1911242"/>
            <a:ext cx="3157739" cy="29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blogthumb-phinf.pstatic.net/20130529_174/fribot_1369835437427yUNPc_JPEG/meas-err3.jpg?type=w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18"/>
          <a:stretch/>
        </p:blipFill>
        <p:spPr bwMode="auto">
          <a:xfrm>
            <a:off x="8098464" y="2415543"/>
            <a:ext cx="3636336" cy="186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554414" y="4944038"/>
            <a:ext cx="3086849" cy="1202025"/>
            <a:chOff x="4396413" y="1539769"/>
            <a:chExt cx="3169335" cy="1202025"/>
          </a:xfrm>
        </p:grpSpPr>
        <p:sp>
          <p:nvSpPr>
            <p:cNvPr id="41" name="TextBox 40"/>
            <p:cNvSpPr txBox="1"/>
            <p:nvPr/>
          </p:nvSpPr>
          <p:spPr>
            <a:xfrm>
              <a:off x="4547116" y="1539769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err="1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측정각도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96413" y="2157019"/>
              <a:ext cx="3169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센서와 물체와의 각도가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15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도보다 작아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반향파를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수신하기 어려운 경우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445988" y="4974543"/>
            <a:ext cx="3027973" cy="1192588"/>
            <a:chOff x="4441813" y="1549206"/>
            <a:chExt cx="3398690" cy="1192588"/>
          </a:xfrm>
        </p:grpSpPr>
        <p:sp>
          <p:nvSpPr>
            <p:cNvPr id="44" name="TextBox 43"/>
            <p:cNvSpPr txBox="1"/>
            <p:nvPr/>
          </p:nvSpPr>
          <p:spPr>
            <a:xfrm>
              <a:off x="4441813" y="1549206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err="1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측정물체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41813" y="2157019"/>
              <a:ext cx="3398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물체가 너무 작아서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반향파를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만들기 어려운 경우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8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3943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측정 오류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28380" y="4846848"/>
            <a:ext cx="3767520" cy="1470888"/>
            <a:chOff x="4331355" y="1549206"/>
            <a:chExt cx="3545118" cy="1470888"/>
          </a:xfrm>
        </p:grpSpPr>
        <p:sp>
          <p:nvSpPr>
            <p:cNvPr id="38" name="TextBox 37"/>
            <p:cNvSpPr txBox="1"/>
            <p:nvPr/>
          </p:nvSpPr>
          <p:spPr>
            <a:xfrm>
              <a:off x="4385521" y="1549206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불규칙한 표면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31355" y="2189097"/>
              <a:ext cx="3545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반향파의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방향이 분산되어 센서로 돌아가는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반향파의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수신강도가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떨어져 오차가 크게 나타날 수 있다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41264" y="-5839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센서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099316" y="4877499"/>
            <a:ext cx="3955000" cy="1438810"/>
            <a:chOff x="4441813" y="1549206"/>
            <a:chExt cx="3398690" cy="1438810"/>
          </a:xfrm>
        </p:grpSpPr>
        <p:sp>
          <p:nvSpPr>
            <p:cNvPr id="44" name="TextBox 43"/>
            <p:cNvSpPr txBox="1"/>
            <p:nvPr/>
          </p:nvSpPr>
          <p:spPr>
            <a:xfrm>
              <a:off x="4441813" y="1549206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150" dirty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잔</a:t>
              </a:r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류</a:t>
              </a:r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</a:t>
              </a:r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잔향</a:t>
              </a:r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)</a:t>
              </a:r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에코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41813" y="2157019"/>
              <a:ext cx="3398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전방에서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반향된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반향파가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센서로 직진하지 않고 다른 벽면을 여러 번 반사하여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(2,3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차 반사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)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센서에 수신될 수 있다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252172" y="2173651"/>
            <a:ext cx="3870600" cy="2278155"/>
            <a:chOff x="315477" y="2209002"/>
            <a:chExt cx="3870600" cy="2278155"/>
          </a:xfrm>
        </p:grpSpPr>
        <p:grpSp>
          <p:nvGrpSpPr>
            <p:cNvPr id="10" name="그룹 9"/>
            <p:cNvGrpSpPr/>
            <p:nvPr/>
          </p:nvGrpSpPr>
          <p:grpSpPr>
            <a:xfrm>
              <a:off x="315477" y="2209002"/>
              <a:ext cx="3315746" cy="2278155"/>
              <a:chOff x="315477" y="2209002"/>
              <a:chExt cx="3315746" cy="2278155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15477" y="2209002"/>
                <a:ext cx="3236616" cy="2278155"/>
                <a:chOff x="242725" y="1828387"/>
                <a:chExt cx="3962673" cy="3619500"/>
              </a:xfrm>
            </p:grpSpPr>
            <p:pic>
              <p:nvPicPr>
                <p:cNvPr id="2050" name="Picture 2" descr="https://mblogthumb-phinf.pstatic.net/20130529_221/fribot_1369835436626QCH0o_JPEG/meas-err1.jpg?type=w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0532"/>
                <a:stretch/>
              </p:blipFill>
              <p:spPr bwMode="auto">
                <a:xfrm>
                  <a:off x="242725" y="1828387"/>
                  <a:ext cx="3962673" cy="36195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직사각형 14"/>
                <p:cNvSpPr/>
                <p:nvPr/>
              </p:nvSpPr>
              <p:spPr>
                <a:xfrm>
                  <a:off x="2373923" y="4413738"/>
                  <a:ext cx="840653" cy="3956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  <a:latin typeface="제주고딕" panose="02000300000000000000" pitchFamily="2" charset="-127"/>
                      <a:ea typeface="제주고딕" panose="02000300000000000000" pitchFamily="2" charset="-127"/>
                    </a:rPr>
                    <a:t>4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  <a:latin typeface="제주고딕" panose="02000300000000000000" pitchFamily="2" charset="-127"/>
                      <a:ea typeface="제주고딕" panose="02000300000000000000" pitchFamily="2" charset="-127"/>
                    </a:rPr>
                    <a:t>m</a:t>
                  </a:r>
                  <a:endParaRPr lang="ko-KR" altLang="en-US" sz="2400" b="1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endParaRPr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037492" y="3774408"/>
                <a:ext cx="2593731" cy="3692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sp>
          <p:nvSpPr>
            <p:cNvPr id="21" name="포인트가 16개인 별 20"/>
            <p:cNvSpPr/>
            <p:nvPr/>
          </p:nvSpPr>
          <p:spPr>
            <a:xfrm>
              <a:off x="3631223" y="2209002"/>
              <a:ext cx="554854" cy="1952166"/>
            </a:xfrm>
            <a:prstGeom prst="star16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541737" y="1619484"/>
            <a:ext cx="4322323" cy="2628582"/>
            <a:chOff x="5179418" y="1570687"/>
            <a:chExt cx="4168372" cy="2772395"/>
          </a:xfrm>
        </p:grpSpPr>
        <p:pic>
          <p:nvPicPr>
            <p:cNvPr id="2054" name="Picture 6" descr="https://mblogthumb-phinf.pstatic.net/20130529_174/fribot_1369835437427yUNPc_JPEG/meas-err3.jpg?type=w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01" t="471" r="33719" b="-471"/>
            <a:stretch/>
          </p:blipFill>
          <p:spPr bwMode="auto">
            <a:xfrm>
              <a:off x="5179418" y="2478010"/>
              <a:ext cx="3636336" cy="186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6362700" y="1570687"/>
              <a:ext cx="2985090" cy="2414347"/>
              <a:chOff x="6362700" y="1570687"/>
              <a:chExt cx="2985090" cy="2414347"/>
            </a:xfrm>
          </p:grpSpPr>
          <p:cxnSp>
            <p:nvCxnSpPr>
              <p:cNvPr id="31" name="직선 연결선 30"/>
              <p:cNvCxnSpPr/>
              <p:nvPr/>
            </p:nvCxnSpPr>
            <p:spPr>
              <a:xfrm flipH="1">
                <a:off x="8578394" y="2314496"/>
                <a:ext cx="769396" cy="16705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7760522" y="1570687"/>
                <a:ext cx="1564442" cy="7551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>
                <a:off x="8418231" y="1877054"/>
                <a:ext cx="397523" cy="14934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V="1">
                <a:off x="6362700" y="1935382"/>
                <a:ext cx="2031806" cy="14751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28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626" t="11133" r="48826" b="62718"/>
          <a:stretch/>
        </p:blipFill>
        <p:spPr>
          <a:xfrm>
            <a:off x="2843121" y="2243260"/>
            <a:ext cx="3417559" cy="37731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316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632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78948" y="-5838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1264" y="-5838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1264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1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8948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2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6632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3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4316" y="201781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Subtitle 4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24" y="824627"/>
            <a:ext cx="59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Setup()</a:t>
            </a:r>
            <a:endParaRPr lang="ko-KR" altLang="en-US" sz="5400" spc="-150" dirty="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928" y="1747957"/>
            <a:ext cx="3621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-1"/>
            <a:ext cx="12192000" cy="717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54316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16632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8948" y="-5839"/>
            <a:ext cx="1137684" cy="7230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778948" y="-20382"/>
            <a:ext cx="1137684" cy="723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2C55"/>
              </a:gs>
            </a:gsLst>
            <a:lin ang="2400000" scaled="0"/>
          </a:gradFill>
          <a:ln w="6350">
            <a:solidFill>
              <a:schemeClr val="bg1">
                <a:lumMod val="85000"/>
              </a:schemeClr>
            </a:solidFill>
            <a:prstDash val="sysDash"/>
          </a:ln>
          <a:effectLst>
            <a:innerShdw blurRad="127000" dist="50800" dir="162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264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초음파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2899" y="201780"/>
            <a:ext cx="12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6632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316" y="201780"/>
            <a:ext cx="113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고찰</a:t>
            </a:r>
            <a:endParaRPr lang="ko-KR" altLang="en-US" sz="16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75" y="94058"/>
            <a:ext cx="24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코드 설명</a:t>
            </a:r>
            <a:endParaRPr lang="ko-KR" altLang="en-US" sz="280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959396" y="2123941"/>
            <a:ext cx="4033286" cy="1145982"/>
            <a:chOff x="4538650" y="1430715"/>
            <a:chExt cx="3883418" cy="1000828"/>
          </a:xfrm>
        </p:grpSpPr>
        <p:sp>
          <p:nvSpPr>
            <p:cNvPr id="41" name="TextBox 40"/>
            <p:cNvSpPr txBox="1"/>
            <p:nvPr/>
          </p:nvSpPr>
          <p:spPr>
            <a:xfrm>
              <a:off x="4538650" y="1430715"/>
              <a:ext cx="285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PWM</a:t>
              </a:r>
              <a:r>
                <a:rPr lang="ko-KR" altLang="en-US" sz="2800" spc="-150" dirty="0" smtClean="0">
                  <a:solidFill>
                    <a:srgbClr val="FF2C55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핀</a:t>
              </a:r>
              <a:endParaRPr lang="ko-KR" altLang="en-US" sz="2800" spc="-150" dirty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2733" y="1846768"/>
              <a:ext cx="3169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펄스 신호는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PWM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신호 이므로 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pwm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 가능한 핀으로 설정한다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657508" y="2248811"/>
            <a:ext cx="843025" cy="59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]</a:t>
            </a:r>
            <a:endParaRPr lang="ko-KR" altLang="en-US" sz="2800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522308" y="2548364"/>
            <a:ext cx="2178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261565" y="4422531"/>
            <a:ext cx="1439471" cy="7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34052" y="4217736"/>
            <a:ext cx="297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</a:t>
            </a:r>
            <a:r>
              <a:rPr lang="ko-KR" altLang="en-US" sz="2000" spc="-150" dirty="0" err="1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발생부</a:t>
            </a:r>
            <a:endParaRPr lang="ko-KR" altLang="en-US" sz="2000" spc="-15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5264496" y="4733193"/>
            <a:ext cx="1439471" cy="7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19397" y="4537190"/>
            <a:ext cx="297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초음파 </a:t>
            </a:r>
            <a:r>
              <a:rPr lang="ko-KR" altLang="en-US" sz="2000" spc="-150" dirty="0" err="1" smtClean="0">
                <a:solidFill>
                  <a:srgbClr val="FF2C55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수신부</a:t>
            </a:r>
            <a:endParaRPr lang="ko-KR" altLang="en-US" sz="2000" spc="-150" dirty="0">
              <a:solidFill>
                <a:srgbClr val="FF2C55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0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400" dirty="0">
            <a:solidFill>
              <a:schemeClr val="bg1">
                <a:lumMod val="50000"/>
              </a:schemeClr>
            </a:solidFill>
            <a:latin typeface="제주고딕" panose="02000300000000000000" pitchFamily="2" charset="-127"/>
            <a:ea typeface="제주고딕" panose="020003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1160</Words>
  <Application>Microsoft Office PowerPoint</Application>
  <PresentationFormat>와이드스크린</PresentationFormat>
  <Paragraphs>408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Raleway Thin</vt:lpstr>
      <vt:lpstr>맑은 고딕 Semilight</vt:lpstr>
      <vt:lpstr>Arial</vt:lpstr>
      <vt:lpstr>제주고딕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하태윤</dc:creator>
  <cp:lastModifiedBy>Windows 사용자</cp:lastModifiedBy>
  <cp:revision>115</cp:revision>
  <dcterms:created xsi:type="dcterms:W3CDTF">2017-07-28T10:37:27Z</dcterms:created>
  <dcterms:modified xsi:type="dcterms:W3CDTF">2018-12-07T06:43:14Z</dcterms:modified>
</cp:coreProperties>
</file>