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40" r:id="rId3"/>
    <p:sldId id="428" r:id="rId4"/>
    <p:sldId id="430" r:id="rId5"/>
    <p:sldId id="431" r:id="rId6"/>
    <p:sldId id="432" r:id="rId7"/>
    <p:sldId id="429" r:id="rId8"/>
    <p:sldId id="435" r:id="rId9"/>
    <p:sldId id="434" r:id="rId10"/>
    <p:sldId id="260" r:id="rId11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70C0"/>
    <a:srgbClr val="17375E"/>
    <a:srgbClr val="00B0F0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710" autoAdjust="0"/>
  </p:normalViewPr>
  <p:slideViewPr>
    <p:cSldViewPr>
      <p:cViewPr varScale="1">
        <p:scale>
          <a:sx n="115" d="100"/>
          <a:sy n="115" d="100"/>
        </p:scale>
        <p:origin x="372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D18E5-7103-4718-9BB7-C624E3E9854C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1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43F7E-930C-4392-9881-D6153231D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06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1EA2D-0F45-4B2B-863A-B1BF03D93A3E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93B09-A21B-4150-8BBB-119B3CE988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37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407368" y="6021288"/>
            <a:ext cx="10513168" cy="764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32512" y="2708921"/>
            <a:ext cx="12094368" cy="578495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35004" y="3320416"/>
            <a:ext cx="12081811" cy="360040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tint val="7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" y="0"/>
            <a:ext cx="12192003" cy="6870192"/>
            <a:chOff x="1" y="0"/>
            <a:chExt cx="9144002" cy="6870192"/>
          </a:xfrm>
        </p:grpSpPr>
        <p:pic>
          <p:nvPicPr>
            <p:cNvPr id="1026" name="Picture 2" descr="C:\Users\msk\Desktop\1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b="20949"/>
            <a:stretch>
              <a:fillRect/>
            </a:stretch>
          </p:blipFill>
          <p:spPr bwMode="auto">
            <a:xfrm>
              <a:off x="1" y="0"/>
              <a:ext cx="9144000" cy="1700808"/>
            </a:xfrm>
            <a:prstGeom prst="rect">
              <a:avLst/>
            </a:prstGeom>
            <a:noFill/>
          </p:spPr>
        </p:pic>
        <p:pic>
          <p:nvPicPr>
            <p:cNvPr id="5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40479" b="13209"/>
            <a:stretch>
              <a:fillRect/>
            </a:stretch>
          </p:blipFill>
          <p:spPr bwMode="auto">
            <a:xfrm rot="16200000">
              <a:off x="7641344" y="5367533"/>
              <a:ext cx="1619672" cy="1385646"/>
            </a:xfrm>
            <a:prstGeom prst="rect">
              <a:avLst/>
            </a:prstGeom>
            <a:noFill/>
          </p:spPr>
        </p:pic>
      </p:grp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337" y="-99392"/>
            <a:ext cx="1662510" cy="99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407368" y="6021288"/>
            <a:ext cx="10729192" cy="764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32432"/>
            <a:ext cx="12192000" cy="6825568"/>
            <a:chOff x="0" y="32432"/>
            <a:chExt cx="9144000" cy="6825568"/>
          </a:xfrm>
        </p:grpSpPr>
        <p:pic>
          <p:nvPicPr>
            <p:cNvPr id="2050" name="Picture 2" descr="C:\Users\msk\Desktop\그림1.pn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l="40479" b="13209"/>
            <a:stretch>
              <a:fillRect/>
            </a:stretch>
          </p:blipFill>
          <p:spPr bwMode="auto">
            <a:xfrm>
              <a:off x="1" y="1556792"/>
              <a:ext cx="4139951" cy="5301208"/>
            </a:xfrm>
            <a:prstGeom prst="rect">
              <a:avLst/>
            </a:prstGeom>
            <a:noFill/>
          </p:spPr>
        </p:pic>
        <p:sp>
          <p:nvSpPr>
            <p:cNvPr id="3" name="TextBox 2"/>
            <p:cNvSpPr txBox="1"/>
            <p:nvPr userDrawn="1"/>
          </p:nvSpPr>
          <p:spPr>
            <a:xfrm>
              <a:off x="2438180" y="2293140"/>
              <a:ext cx="1215718" cy="52322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rgbClr val="0070C0"/>
                  </a:solidFill>
                  <a:latin typeface="HY견고딕" pitchFamily="18" charset="-127"/>
                  <a:ea typeface="HY견고딕" pitchFamily="18" charset="-127"/>
                </a:rPr>
                <a:t>발표내용</a:t>
              </a:r>
              <a:endParaRPr lang="ko-KR" altLang="en-US" sz="2800" dirty="0">
                <a:solidFill>
                  <a:srgbClr val="0070C0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  <p:cxnSp>
          <p:nvCxnSpPr>
            <p:cNvPr id="6" name="직선 연결선 5"/>
            <p:cNvCxnSpPr/>
            <p:nvPr userDrawn="1"/>
          </p:nvCxnSpPr>
          <p:spPr>
            <a:xfrm>
              <a:off x="0" y="32432"/>
              <a:ext cx="9144000" cy="0"/>
            </a:xfrm>
            <a:prstGeom prst="line">
              <a:avLst/>
            </a:prstGeom>
            <a:ln w="127000">
              <a:solidFill>
                <a:srgbClr val="0070C0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텍스트 개체 틀 4"/>
          <p:cNvSpPr>
            <a:spLocks noGrp="1"/>
          </p:cNvSpPr>
          <p:nvPr>
            <p:ph type="body" sz="quarter" idx="10" hasCustomPrompt="1"/>
          </p:nvPr>
        </p:nvSpPr>
        <p:spPr>
          <a:xfrm>
            <a:off x="5663952" y="2276872"/>
            <a:ext cx="6408712" cy="4581128"/>
          </a:xfrm>
        </p:spPr>
        <p:txBody>
          <a:bodyPr>
            <a:normAutofit/>
          </a:bodyPr>
          <a:lstStyle>
            <a:lvl1pPr marL="514350" indent="-514350">
              <a:lnSpc>
                <a:spcPct val="150000"/>
              </a:lnSpc>
              <a:buFont typeface="Wingdings" panose="05000000000000000000" pitchFamily="2" charset="2"/>
              <a:buChar char="v"/>
              <a:defRPr sz="1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 smtClean="0"/>
              <a:t> Content 1</a:t>
            </a:r>
          </a:p>
          <a:p>
            <a:pPr lvl="0"/>
            <a:r>
              <a:rPr lang="en-US" altLang="ko-KR" dirty="0" smtClean="0"/>
              <a:t> Content 2</a:t>
            </a:r>
          </a:p>
          <a:p>
            <a:pPr lvl="0"/>
            <a:r>
              <a:rPr lang="en-US" altLang="ko-KR" dirty="0" smtClean="0"/>
              <a:t> Content 3</a:t>
            </a:r>
          </a:p>
          <a:p>
            <a:pPr lvl="0"/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 userDrawn="1"/>
        </p:nvCxnSpPr>
        <p:spPr>
          <a:xfrm flipV="1">
            <a:off x="2567608" y="692696"/>
            <a:ext cx="9624392" cy="365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/>
          <a:srcRect l="40479" b="13209"/>
          <a:stretch>
            <a:fillRect/>
          </a:stretch>
        </p:blipFill>
        <p:spPr bwMode="auto">
          <a:xfrm rot="16200000">
            <a:off x="10422398" y="5100589"/>
            <a:ext cx="1619672" cy="1919535"/>
          </a:xfrm>
          <a:prstGeom prst="rect">
            <a:avLst/>
          </a:prstGeom>
          <a:noFill/>
        </p:spPr>
      </p:pic>
      <p:sp>
        <p:nvSpPr>
          <p:cNvPr id="17" name="제목 4"/>
          <p:cNvSpPr>
            <a:spLocks noGrp="1"/>
          </p:cNvSpPr>
          <p:nvPr>
            <p:ph type="title" hasCustomPrompt="1"/>
          </p:nvPr>
        </p:nvSpPr>
        <p:spPr>
          <a:xfrm>
            <a:off x="2855639" y="836712"/>
            <a:ext cx="9144677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간지 스타일 편집</a:t>
            </a: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72487" y="6381328"/>
            <a:ext cx="2447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 userDrawn="1"/>
        </p:nvCxnSpPr>
        <p:spPr>
          <a:xfrm>
            <a:off x="0" y="872144"/>
            <a:ext cx="12192000" cy="0"/>
          </a:xfrm>
          <a:prstGeom prst="line">
            <a:avLst/>
          </a:prstGeom>
          <a:ln>
            <a:solidFill>
              <a:srgbClr val="95B3D7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4"/>
          <p:cNvSpPr>
            <a:spLocks noGrp="1"/>
          </p:cNvSpPr>
          <p:nvPr>
            <p:ph type="title"/>
          </p:nvPr>
        </p:nvSpPr>
        <p:spPr>
          <a:xfrm>
            <a:off x="2639616" y="346646"/>
            <a:ext cx="7920880" cy="490066"/>
          </a:xfrm>
        </p:spPr>
        <p:txBody>
          <a:bodyPr>
            <a:normAutofit/>
          </a:bodyPr>
          <a:lstStyle>
            <a:lvl1pPr algn="r"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72487" y="6381328"/>
            <a:ext cx="2447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2" cstate="print"/>
          <a:srcRect l="40479" b="13209"/>
          <a:stretch>
            <a:fillRect/>
          </a:stretch>
        </p:blipFill>
        <p:spPr bwMode="auto">
          <a:xfrm rot="5400000">
            <a:off x="321825" y="-350273"/>
            <a:ext cx="4355975" cy="503213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 userDrawn="1"/>
        </p:nvSpPr>
        <p:spPr>
          <a:xfrm>
            <a:off x="5423925" y="3068960"/>
            <a:ext cx="6768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  <a:cs typeface="+mj-cs"/>
              </a:rPr>
              <a:t>THANK YOU</a:t>
            </a:r>
            <a:endParaRPr lang="ko-KR" altLang="en-US" sz="40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407368" y="6021288"/>
            <a:ext cx="10729192" cy="7647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994719"/>
            <a:ext cx="10972800" cy="513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pic>
        <p:nvPicPr>
          <p:cNvPr id="9" name="Picture 2" descr="C:\Users\msk\Desktop\그림1.png"/>
          <p:cNvPicPr>
            <a:picLocks noChangeAspect="1" noChangeArrowheads="1"/>
          </p:cNvPicPr>
          <p:nvPr userDrawn="1"/>
        </p:nvPicPr>
        <p:blipFill>
          <a:blip r:embed="rId7" cstate="print"/>
          <a:srcRect l="40479" b="13209"/>
          <a:stretch>
            <a:fillRect/>
          </a:stretch>
        </p:blipFill>
        <p:spPr bwMode="auto">
          <a:xfrm flipH="1">
            <a:off x="11184625" y="5955926"/>
            <a:ext cx="1008112" cy="878278"/>
          </a:xfrm>
          <a:prstGeom prst="rect">
            <a:avLst/>
          </a:prstGeom>
          <a:noFill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872487" y="6381328"/>
            <a:ext cx="2447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DE47-44CF-4DFC-9196-53D95094927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406911" y="6284172"/>
            <a:ext cx="10441617" cy="25148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337" y="-99392"/>
            <a:ext cx="1662510" cy="9958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0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48476" y="2293373"/>
            <a:ext cx="12094368" cy="578495"/>
          </a:xfrm>
        </p:spPr>
        <p:txBody>
          <a:bodyPr/>
          <a:lstStyle/>
          <a:p>
            <a:r>
              <a:rPr lang="en-US" altLang="ko-KR" sz="2800" dirty="0" err="1" smtClean="0"/>
              <a:t>Github</a:t>
            </a:r>
            <a:endParaRPr lang="ko-KR" altLang="en-US" sz="2800" dirty="0"/>
          </a:p>
        </p:txBody>
      </p:sp>
      <p:sp>
        <p:nvSpPr>
          <p:cNvPr id="14" name="직사각형 13"/>
          <p:cNvSpPr/>
          <p:nvPr/>
        </p:nvSpPr>
        <p:spPr>
          <a:xfrm>
            <a:off x="2279576" y="4221088"/>
            <a:ext cx="1512168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di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  속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</a:p>
          <a:p>
            <a:pPr marL="342900" indent="-342900" algn="di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 표 자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</a:p>
          <a:p>
            <a:pPr marL="342900" indent="-342900" algn="di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발표일자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</a:p>
          <a:p>
            <a:pPr marL="342900" indent="-342900" algn="di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이메일 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47728" y="4221088"/>
            <a:ext cx="3744416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한국기술교육대학교 컴퓨터공학과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 한 진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2018.10. ?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gks359@koreatech.ac.kr</a:t>
            </a:r>
          </a:p>
        </p:txBody>
      </p:sp>
      <p:sp>
        <p:nvSpPr>
          <p:cNvPr id="5" name="부제목 10"/>
          <p:cNvSpPr>
            <a:spLocks noGrp="1"/>
          </p:cNvSpPr>
          <p:nvPr>
            <p:ph type="subTitle" idx="1"/>
          </p:nvPr>
        </p:nvSpPr>
        <p:spPr>
          <a:xfrm>
            <a:off x="35004" y="3140968"/>
            <a:ext cx="12081811" cy="360040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endParaRPr lang="en-US" altLang="ko-KR" dirty="0"/>
          </a:p>
          <a:p>
            <a:r>
              <a:rPr lang="ko-KR" altLang="en-US" dirty="0" smtClean="0"/>
              <a:t>명령어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719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55440" y="1340768"/>
            <a:ext cx="9793088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– version control system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– code sharing and collaboration platform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분산 버전 관리 툴인 깃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사용하는 프로젝트를 지원하는 웹 호스팅 서비스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1275945" y="972333"/>
            <a:ext cx="2952328" cy="4647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pic>
        <p:nvPicPr>
          <p:cNvPr id="1026" name="Picture 2" descr="Git-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560226"/>
            <a:ext cx="4104456" cy="171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3437395"/>
            <a:ext cx="4968552" cy="183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639616" y="346646"/>
            <a:ext cx="7920880" cy="490066"/>
          </a:xfrm>
        </p:spPr>
        <p:txBody>
          <a:bodyPr/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43472" y="1196751"/>
            <a:ext cx="8928992" cy="14101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버전 관리 시스템은 파일 변화를 시간에 따라 기록했다가 나중에 특정 시점의 버전을 다시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할 </a:t>
            </a:r>
            <a:r>
              <a:rPr lang="ko-KR" altLang="en-US" dirty="0"/>
              <a:t>수 있는 </a:t>
            </a: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VCS</a:t>
            </a:r>
            <a:r>
              <a:rPr lang="ko-KR" altLang="en-US" dirty="0"/>
              <a:t>를 사용하면 파일을 잃어버리거나 잘못 고쳤을 때도 쉽게 복구할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559496" y="977168"/>
            <a:ext cx="2952328" cy="288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Version </a:t>
            </a:r>
            <a:r>
              <a:rPr lang="ko-KR" altLang="en-US" dirty="0" smtClean="0"/>
              <a:t>관리 시스템</a:t>
            </a:r>
            <a:endParaRPr lang="ko-KR" altLang="en-US" dirty="0"/>
          </a:p>
        </p:txBody>
      </p:sp>
      <p:pic>
        <p:nvPicPr>
          <p:cNvPr id="4098" name="Picture 2" descr="ë¡ì»¬ ë²ì  ê´ë¦¬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3" y="3068960"/>
            <a:ext cx="2896708" cy="24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ì¤ìì§ì¤ì ë²ì  ê´ë¦¬(CVC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182" y="3068960"/>
            <a:ext cx="3558367" cy="24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ë¶ì° ë²ì  ê´ë¦¬ ìì¤í(DVCS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30" y="2606941"/>
            <a:ext cx="2777922" cy="332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286630" y="5865341"/>
            <a:ext cx="3207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E443C"/>
                </a:solidFill>
                <a:latin typeface="Georgia" panose="02040502050405020303" pitchFamily="18" charset="0"/>
              </a:rPr>
              <a:t>분산 버전 관리 시스템</a:t>
            </a:r>
            <a:r>
              <a:rPr lang="en-US" altLang="ko-KR" dirty="0">
                <a:solidFill>
                  <a:srgbClr val="4E443C"/>
                </a:solidFill>
                <a:latin typeface="Georgia" panose="02040502050405020303" pitchFamily="18" charset="0"/>
              </a:rPr>
              <a:t>(DVCS)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40276" y="5865341"/>
            <a:ext cx="3126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E443C"/>
                </a:solidFill>
                <a:latin typeface="Georgia" panose="02040502050405020303" pitchFamily="18" charset="0"/>
              </a:rPr>
              <a:t>중앙집중식 버전 관리</a:t>
            </a:r>
            <a:r>
              <a:rPr lang="en-US" altLang="ko-KR" dirty="0">
                <a:solidFill>
                  <a:srgbClr val="4E443C"/>
                </a:solidFill>
                <a:latin typeface="Georgia" panose="02040502050405020303" pitchFamily="18" charset="0"/>
              </a:rPr>
              <a:t>(CVCS)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230811" y="5883423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E443C"/>
                </a:solidFill>
                <a:latin typeface="Georgia" panose="02040502050405020303" pitchFamily="18" charset="0"/>
              </a:rPr>
              <a:t>로컬 버전 관리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0704512" y="2365253"/>
            <a:ext cx="288032" cy="487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884532" y="1995921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4E443C"/>
                </a:solidFill>
                <a:latin typeface="Georgia" panose="02040502050405020303" pitchFamily="18" charset="0"/>
              </a:rPr>
              <a:t>Git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05848" y="6386128"/>
            <a:ext cx="3518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https</a:t>
            </a:r>
            <a:r>
              <a:rPr lang="ko-KR" altLang="en-US" dirty="0"/>
              <a:t>://</a:t>
            </a:r>
            <a:r>
              <a:rPr lang="ko-KR" altLang="en-US" dirty="0" smtClean="0"/>
              <a:t>git-scm.com/book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20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639616" y="346646"/>
            <a:ext cx="7920880" cy="490066"/>
          </a:xfrm>
        </p:spPr>
        <p:txBody>
          <a:bodyPr/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  <p:pic>
        <p:nvPicPr>
          <p:cNvPr id="3074" name="Picture 2" descr="Storing data as changes to a base version of each fi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3" y="3573016"/>
            <a:ext cx="4536504" cy="185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ìê°ìì¼ë¡ íë¡ì í¸ì ì¤ëì·ì ì ì¥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3574259"/>
            <a:ext cx="5099584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960096" y="5805264"/>
            <a:ext cx="410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4E443C"/>
                </a:solidFill>
                <a:latin typeface="Georgia" panose="02040502050405020303" pitchFamily="18" charset="0"/>
              </a:rPr>
              <a:t>시간 순으로 </a:t>
            </a:r>
            <a:r>
              <a:rPr lang="ko-KR" altLang="en-US" dirty="0">
                <a:solidFill>
                  <a:srgbClr val="4E443C"/>
                </a:solidFill>
                <a:latin typeface="Georgia" panose="02040502050405020303" pitchFamily="18" charset="0"/>
              </a:rPr>
              <a:t>프로젝트의 스냅샷을 저장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65494" y="5805264"/>
            <a:ext cx="2948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4E443C"/>
                </a:solidFill>
                <a:latin typeface="Georgia" panose="02040502050405020303" pitchFamily="18" charset="0"/>
              </a:rPr>
              <a:t>각 파일에 대한 </a:t>
            </a:r>
            <a:r>
              <a:rPr lang="ko-KR" altLang="en-US">
                <a:solidFill>
                  <a:srgbClr val="4E443C"/>
                </a:solidFill>
                <a:latin typeface="Georgia" panose="02040502050405020303" pitchFamily="18" charset="0"/>
              </a:rPr>
              <a:t>변화를 </a:t>
            </a:r>
            <a:r>
              <a:rPr lang="ko-KR" altLang="en-US" smtClean="0">
                <a:solidFill>
                  <a:srgbClr val="4E443C"/>
                </a:solidFill>
                <a:latin typeface="Georgia" panose="02040502050405020303" pitchFamily="18" charset="0"/>
              </a:rPr>
              <a:t>저장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67408" y="1196751"/>
            <a:ext cx="10644200" cy="1728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 </a:t>
            </a:r>
            <a:r>
              <a:rPr lang="en-US" altLang="ko-KR" dirty="0"/>
              <a:t>CVS, Subversion, Perforce, Bazaar </a:t>
            </a:r>
            <a:r>
              <a:rPr lang="ko-KR" altLang="en-US" dirty="0"/>
              <a:t>등의 시스템은 각 파일의 변화를 </a:t>
            </a:r>
            <a:r>
              <a:rPr lang="ko-KR" altLang="en-US" dirty="0" err="1"/>
              <a:t>시간순으로</a:t>
            </a:r>
            <a:r>
              <a:rPr lang="ko-KR" altLang="en-US" dirty="0"/>
              <a:t> 관리하면서 파일들의 집합을 관리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err="1" smtClean="0"/>
              <a:t>Git</a:t>
            </a:r>
            <a:r>
              <a:rPr lang="ko-KR" altLang="en-US" dirty="0"/>
              <a:t>은 데이터를 파일 시스템 스냅샷의 연속으로 취급하고 크기가 아주 </a:t>
            </a:r>
            <a:r>
              <a:rPr lang="ko-KR" altLang="en-US" dirty="0" smtClean="0"/>
              <a:t>작음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err="1"/>
              <a:t>Git</a:t>
            </a:r>
            <a:r>
              <a:rPr lang="ko-KR" altLang="en-US" dirty="0"/>
              <a:t>은 커밋하거나 프로젝트의 상태를 저장할 때마다 파일이 존재하는 그 순간을 중요하게 </a:t>
            </a:r>
            <a:r>
              <a:rPr lang="ko-KR" altLang="en-US" dirty="0" smtClean="0"/>
              <a:t>여김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err="1"/>
              <a:t>Git</a:t>
            </a:r>
            <a:r>
              <a:rPr lang="ko-KR" altLang="en-US" dirty="0"/>
              <a:t>은 데이터를 </a:t>
            </a:r>
            <a:r>
              <a:rPr lang="ko-KR" altLang="en-US" b="1" dirty="0"/>
              <a:t>스냅샷의 스트림</a:t>
            </a:r>
            <a:r>
              <a:rPr lang="ko-KR" altLang="en-US" dirty="0"/>
              <a:t>처럼 취급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1091445" y="1036374"/>
            <a:ext cx="1800200" cy="320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</a:t>
            </a:r>
            <a:r>
              <a:rPr lang="ko-KR" altLang="en-US" dirty="0" smtClean="0"/>
              <a:t>의 핵심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2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639616" y="346646"/>
            <a:ext cx="7920880" cy="490066"/>
          </a:xfrm>
        </p:spPr>
        <p:txBody>
          <a:bodyPr/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67408" y="1196751"/>
            <a:ext cx="10644200" cy="14401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개발을 </a:t>
            </a:r>
            <a:r>
              <a:rPr lang="ko-KR" altLang="en-US" dirty="0"/>
              <a:t>하다 보면 코드를 여러 개로 복사해야 하는 일이 자주 </a:t>
            </a:r>
            <a:r>
              <a:rPr lang="ko-KR" altLang="en-US" dirty="0" smtClean="0"/>
              <a:t>생김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코드를 </a:t>
            </a:r>
            <a:r>
              <a:rPr lang="ko-KR" altLang="en-US" dirty="0"/>
              <a:t>통째로 복사하고 나서 원래 코드와는 상관없이 독립적으로 개발을 진행할 수 있는데</a:t>
            </a:r>
            <a:r>
              <a:rPr lang="en-US" altLang="ko-KR" dirty="0"/>
              <a:t>, </a:t>
            </a:r>
            <a:r>
              <a:rPr lang="ko-KR" altLang="en-US" dirty="0"/>
              <a:t>이렇게 독립적으로 개발하는 것이 </a:t>
            </a:r>
            <a:r>
              <a:rPr lang="ko-KR" altLang="en-US" dirty="0" err="1" smtClean="0"/>
              <a:t>브랜치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091445" y="1036374"/>
            <a:ext cx="1800200" cy="320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Branch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799856" y="6381328"/>
            <a:ext cx="7584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https://nvie.com/posts/a-successful-git-branching-model/</a:t>
            </a:r>
          </a:p>
        </p:txBody>
      </p:sp>
      <p:pic>
        <p:nvPicPr>
          <p:cNvPr id="1030" name="Picture 6" descr="https://t1.daumcdn.net/cfile/tistory/251BA84951F3ED96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3140968"/>
            <a:ext cx="5887673" cy="249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 flipH="1" flipV="1">
            <a:off x="2351583" y="5085184"/>
            <a:ext cx="540062" cy="30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322758" y="4869160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4E443C"/>
                </a:solidFill>
                <a:latin typeface="Georgia" panose="02040502050405020303" pitchFamily="18" charset="0"/>
              </a:rPr>
              <a:t>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549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71464" y="1340768"/>
            <a:ext cx="9433048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Committed</a:t>
            </a:r>
            <a:r>
              <a:rPr lang="ko-KR" altLang="en-US" dirty="0"/>
              <a:t>란 데이터가 로컬 데이터베이스에 안전하게 저장됐다는 것을 의미한다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Modified</a:t>
            </a:r>
            <a:r>
              <a:rPr lang="ko-KR" altLang="en-US" dirty="0"/>
              <a:t>는 수정한 파일을 아직 로컬 데이터베이스에 커밋하지 않은 것을 말한다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Staged</a:t>
            </a:r>
            <a:r>
              <a:rPr lang="ko-KR" altLang="en-US" dirty="0"/>
              <a:t>란 현재 수정한 파일을 곧 커밋할 것이라고 표시한 상태를 의미한다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068960"/>
            <a:ext cx="647610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67408" y="1052737"/>
            <a:ext cx="10644200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smtClean="0"/>
              <a:t>보통 외부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를 위한 저장소로 사용됨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err="1" smtClean="0"/>
              <a:t>Git</a:t>
            </a:r>
            <a:r>
              <a:rPr lang="en-US" altLang="ko-KR" dirty="0" err="1" smtClean="0"/>
              <a:t>hub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email </a:t>
            </a:r>
            <a:r>
              <a:rPr lang="ko-KR" altLang="en-US" dirty="0" smtClean="0"/>
              <a:t>주소로서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</a:t>
            </a:r>
            <a:r>
              <a:rPr lang="ko-KR" altLang="en-US" dirty="0" smtClean="0"/>
              <a:t>을 할 수 있음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055440" y="875998"/>
            <a:ext cx="1800200" cy="320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pic>
        <p:nvPicPr>
          <p:cNvPr id="4098" name="Picture 2" descr="http://1.bp.blogspot.com/-n8gwrM5Bf04/UfosDLuuDUI/AAAAAAAAKwg/2aE3V0NDk-g/s1600/git-and-github-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2124095"/>
            <a:ext cx="5976664" cy="422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85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51384" y="1196752"/>
            <a:ext cx="5651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https://rogerdudler.github.io/git-guide/index.ko.html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13225" y="278092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user.name "your name"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user.email</a:t>
            </a:r>
            <a:r>
              <a:rPr lang="en-US" altLang="ko-KR" dirty="0"/>
              <a:t> "your email"</a:t>
            </a:r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fetch origin master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pull origin master</a:t>
            </a:r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commit -m "message"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add *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push origin master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6737" y="2204864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24292E"/>
                </a:solidFill>
                <a:latin typeface="-apple-system"/>
              </a:rPr>
              <a:t>기본 명령어</a:t>
            </a:r>
            <a:endParaRPr lang="en-US" altLang="ko-KR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0169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17322</TotalTime>
  <Words>265</Words>
  <Application>Microsoft Office PowerPoint</Application>
  <PresentationFormat>와이드스크린</PresentationFormat>
  <Paragraphs>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-apple-system</vt:lpstr>
      <vt:lpstr>HY견고딕</vt:lpstr>
      <vt:lpstr>맑은 고딕</vt:lpstr>
      <vt:lpstr>Arial</vt:lpstr>
      <vt:lpstr>Georgia</vt:lpstr>
      <vt:lpstr>Wingdings</vt:lpstr>
      <vt:lpstr>Office 테마</vt:lpstr>
      <vt:lpstr>Github</vt:lpstr>
      <vt:lpstr>PowerPoint 프레젠테이션</vt:lpstr>
      <vt:lpstr>Git &amp; Github</vt:lpstr>
      <vt:lpstr>Git</vt:lpstr>
      <vt:lpstr>Git</vt:lpstr>
      <vt:lpstr>Git</vt:lpstr>
      <vt:lpstr>git</vt:lpstr>
      <vt:lpstr>github</vt:lpstr>
      <vt:lpstr>Github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Windows 사용자</cp:lastModifiedBy>
  <cp:revision>889</cp:revision>
  <cp:lastPrinted>2016-08-17T05:03:29Z</cp:lastPrinted>
  <dcterms:created xsi:type="dcterms:W3CDTF">2012-05-30T12:36:11Z</dcterms:created>
  <dcterms:modified xsi:type="dcterms:W3CDTF">2018-10-18T03:26:55Z</dcterms:modified>
</cp:coreProperties>
</file>