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312" r:id="rId5"/>
    <p:sldId id="282" r:id="rId6"/>
    <p:sldId id="323" r:id="rId7"/>
    <p:sldId id="324" r:id="rId8"/>
    <p:sldId id="325" r:id="rId9"/>
    <p:sldId id="326" r:id="rId10"/>
    <p:sldId id="327" r:id="rId11"/>
    <p:sldId id="404" r:id="rId12"/>
    <p:sldId id="328" r:id="rId13"/>
    <p:sldId id="329" r:id="rId14"/>
    <p:sldId id="330" r:id="rId15"/>
    <p:sldId id="488" r:id="rId16"/>
    <p:sldId id="489" r:id="rId17"/>
    <p:sldId id="331" r:id="rId18"/>
    <p:sldId id="541" r:id="rId19"/>
    <p:sldId id="540" r:id="rId20"/>
    <p:sldId id="539" r:id="rId21"/>
    <p:sldId id="492" r:id="rId22"/>
    <p:sldId id="333" r:id="rId23"/>
    <p:sldId id="543" r:id="rId24"/>
    <p:sldId id="544" r:id="rId25"/>
    <p:sldId id="545" r:id="rId26"/>
    <p:sldId id="546" r:id="rId27"/>
    <p:sldId id="493" r:id="rId28"/>
    <p:sldId id="542" r:id="rId29"/>
    <p:sldId id="494" r:id="rId30"/>
    <p:sldId id="495" r:id="rId31"/>
    <p:sldId id="496" r:id="rId32"/>
    <p:sldId id="497" r:id="rId33"/>
    <p:sldId id="560" r:id="rId34"/>
    <p:sldId id="559" r:id="rId35"/>
    <p:sldId id="558" r:id="rId36"/>
    <p:sldId id="557" r:id="rId37"/>
    <p:sldId id="556" r:id="rId38"/>
    <p:sldId id="555" r:id="rId39"/>
    <p:sldId id="553" r:id="rId40"/>
    <p:sldId id="552" r:id="rId41"/>
    <p:sldId id="551" r:id="rId42"/>
    <p:sldId id="549" r:id="rId43"/>
    <p:sldId id="548" r:id="rId44"/>
    <p:sldId id="547" r:id="rId4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3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 showGuides="1">
      <p:cViewPr>
        <p:scale>
          <a:sx n="91" d="100"/>
          <a:sy n="91" d="100"/>
        </p:scale>
        <p:origin x="370" y="211"/>
      </p:cViewPr>
      <p:guideLst>
        <p:guide orient="horz" pos="2616"/>
        <p:guide orient="horz" pos="3264"/>
        <p:guide pos="6912"/>
        <p:guide orient="horz"/>
        <p:guide orient="horz" pos="4032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/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/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3" name="Graphic 4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>
            <a:fillRect/>
          </a:stretch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/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/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/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/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/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/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3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/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/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210" indent="-283210">
              <a:spcBef>
                <a:spcPts val="1000"/>
              </a:spcBef>
              <a:defRPr sz="1800"/>
            </a:lvl2pPr>
            <a:lvl3pPr marL="283210" indent="-283210">
              <a:spcBef>
                <a:spcPts val="1000"/>
              </a:spcBef>
              <a:defRPr sz="1800"/>
            </a:lvl3pPr>
            <a:lvl4pPr marL="283210" indent="-283210">
              <a:spcBef>
                <a:spcPts val="1000"/>
              </a:spcBef>
              <a:defRPr sz="1800"/>
            </a:lvl4pPr>
            <a:lvl5pPr marL="283210"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210" indent="-283210">
              <a:spcBef>
                <a:spcPts val="1000"/>
              </a:spcBef>
              <a:defRPr sz="1800"/>
            </a:lvl2pPr>
            <a:lvl3pPr marL="283210" indent="-283210">
              <a:spcBef>
                <a:spcPts val="1000"/>
              </a:spcBef>
              <a:defRPr sz="1800"/>
            </a:lvl3pPr>
            <a:lvl4pPr marL="283210" indent="-283210">
              <a:spcBef>
                <a:spcPts val="1000"/>
              </a:spcBef>
              <a:defRPr sz="1800"/>
            </a:lvl4pPr>
            <a:lvl5pPr marL="283210"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490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690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890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210">
              <a:spcBef>
                <a:spcPts val="1000"/>
              </a:spcBef>
              <a:defRPr sz="1800"/>
            </a:lvl2pPr>
            <a:lvl3pPr indent="-283210">
              <a:spcBef>
                <a:spcPts val="1000"/>
              </a:spcBef>
              <a:defRPr sz="1800"/>
            </a:lvl3pPr>
            <a:lvl4pPr indent="-283210">
              <a:spcBef>
                <a:spcPts val="1000"/>
              </a:spcBef>
              <a:defRPr sz="1800"/>
            </a:lvl4pPr>
            <a:lvl5pPr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/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/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/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/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 mini capstone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s7421</a:t>
            </a:r>
            <a:br>
              <a:rPr lang="en-US" dirty="0"/>
            </a:br>
            <a:r>
              <a:rPr lang="en-US" dirty="0"/>
              <a:t>SAI SUJITH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82" y="0"/>
            <a:ext cx="9672918" cy="6858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In which city was the highest revenue recorded?</a:t>
            </a:r>
          </a:p>
          <a:p>
            <a:r>
              <a:rPr lang="en-US" sz="2000" dirty="0">
                <a:solidFill>
                  <a:srgbClr val="7030A0"/>
                </a:solidFill>
              </a:rPr>
              <a:t>select </a:t>
            </a:r>
            <a:r>
              <a:rPr lang="en-US" sz="2000" dirty="0" err="1">
                <a:solidFill>
                  <a:srgbClr val="7030A0"/>
                </a:solidFill>
              </a:rPr>
              <a:t>city,round</a:t>
            </a:r>
            <a:r>
              <a:rPr lang="en-US" sz="2000" dirty="0">
                <a:solidFill>
                  <a:srgbClr val="7030A0"/>
                </a:solidFill>
              </a:rPr>
              <a:t>(sum(total),2) as </a:t>
            </a:r>
            <a:r>
              <a:rPr lang="en-US" sz="2000" dirty="0" err="1">
                <a:solidFill>
                  <a:srgbClr val="7030A0"/>
                </a:solidFill>
              </a:rPr>
              <a:t>highest_revenue</a:t>
            </a:r>
            <a:r>
              <a:rPr lang="en-US" sz="2000" dirty="0">
                <a:solidFill>
                  <a:srgbClr val="7030A0"/>
                </a:solidFill>
              </a:rPr>
              <a:t> from amazon group by city order by </a:t>
            </a:r>
            <a:r>
              <a:rPr lang="en-US" sz="2000" dirty="0" err="1">
                <a:solidFill>
                  <a:srgbClr val="7030A0"/>
                </a:solidFill>
              </a:rPr>
              <a:t>highest_revenue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city,round</a:t>
            </a:r>
            <a:r>
              <a:rPr lang="en-US" dirty="0">
                <a:solidFill>
                  <a:srgbClr val="7030A0"/>
                </a:solidFill>
              </a:rPr>
              <a:t>(sum(total),2) as </a:t>
            </a:r>
            <a:r>
              <a:rPr lang="en-US" dirty="0" err="1">
                <a:solidFill>
                  <a:srgbClr val="7030A0"/>
                </a:solidFill>
              </a:rPr>
              <a:t>highest_revenue</a:t>
            </a:r>
            <a:r>
              <a:rPr lang="en-US" dirty="0">
                <a:solidFill>
                  <a:srgbClr val="7030A0"/>
                </a:solidFill>
              </a:rPr>
              <a:t> from amazon group by city order by </a:t>
            </a:r>
            <a:r>
              <a:rPr lang="en-US" dirty="0" err="1">
                <a:solidFill>
                  <a:srgbClr val="7030A0"/>
                </a:solidFill>
              </a:rPr>
              <a:t>highest_revenue</a:t>
            </a:r>
            <a:r>
              <a:rPr lang="en-US" dirty="0">
                <a:solidFill>
                  <a:srgbClr val="7030A0"/>
                </a:solidFill>
              </a:rPr>
              <a:t>   limit 1;</a:t>
            </a:r>
          </a:p>
          <a:p>
            <a:endParaRPr lang="en-US" sz="4000" dirty="0">
              <a:solidFill>
                <a:srgbClr val="92D050"/>
              </a:solidFill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000" b="0" i="0" u="none" strike="noStrike" kern="1200" dirty="0">
                <a:solidFill>
                  <a:srgbClr val="92D050"/>
                </a:solidFill>
                <a:effectLst/>
                <a:latin typeface="Sabon Next LT" panose="02000500000000000000" pitchFamily="2" charset="0"/>
              </a:rPr>
              <a:t>Mandalay</a:t>
            </a:r>
            <a:r>
              <a:rPr lang="en-IN" sz="4000" dirty="0">
                <a:solidFill>
                  <a:srgbClr val="92D050"/>
                </a:solidFill>
                <a:latin typeface="Arial" panose="020B0604020202020204" pitchFamily="34" charset="0"/>
              </a:rPr>
              <a:t>                </a:t>
            </a:r>
            <a:r>
              <a:rPr lang="en-IN" sz="4000" b="0" i="0" u="none" strike="noStrike" kern="1200" dirty="0">
                <a:solidFill>
                  <a:srgbClr val="92D050"/>
                </a:solidFill>
                <a:effectLst/>
                <a:latin typeface="Sabon Next LT" panose="02000500000000000000" pitchFamily="2" charset="0"/>
              </a:rPr>
              <a:t>106197.67</a:t>
            </a:r>
            <a:endParaRPr lang="en-IN" sz="4000" b="0" i="0" u="none" strike="noStrike" dirty="0"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0105" y="2247424"/>
          <a:ext cx="3218332" cy="1097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0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Mandalay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106197.67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Yangon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106200.37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Naypyitaw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110568.71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45976" y="0"/>
            <a:ext cx="9646024" cy="6858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Which product line incurred the highest Value Added Tax?</a:t>
            </a:r>
          </a:p>
          <a:p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,sum(tax5) as </a:t>
            </a:r>
            <a:r>
              <a:rPr lang="en-US" dirty="0" err="1">
                <a:solidFill>
                  <a:srgbClr val="7030A0"/>
                </a:solidFill>
              </a:rPr>
              <a:t>value_added_tax</a:t>
            </a:r>
            <a:r>
              <a:rPr lang="en-US" dirty="0">
                <a:solidFill>
                  <a:srgbClr val="7030A0"/>
                </a:solidFill>
              </a:rPr>
              <a:t> from amazon group by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order by sum(tax5) desc;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,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sum(tax5) as </a:t>
            </a:r>
            <a:r>
              <a:rPr lang="en-US" dirty="0" err="1">
                <a:solidFill>
                  <a:srgbClr val="7030A0"/>
                </a:solidFill>
              </a:rPr>
              <a:t>value_added_tax</a:t>
            </a:r>
            <a:endParaRPr lang="en-US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 from amazon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group by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order by sum(tax5) desc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limit 1;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16588" y="1702649"/>
          <a:ext cx="4697506" cy="2194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4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Sports and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2621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2590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Fashion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2590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Home and lifestyle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30071" y="4972471"/>
          <a:ext cx="6131858" cy="365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4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45976" y="0"/>
            <a:ext cx="9646024" cy="6858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Which product line incurred the highest Value Added Tax?</a:t>
            </a:r>
          </a:p>
          <a:p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,sum(tax5) as </a:t>
            </a:r>
            <a:r>
              <a:rPr lang="en-US" dirty="0" err="1">
                <a:solidFill>
                  <a:srgbClr val="7030A0"/>
                </a:solidFill>
              </a:rPr>
              <a:t>value_added_tax</a:t>
            </a:r>
            <a:r>
              <a:rPr lang="en-US" dirty="0">
                <a:solidFill>
                  <a:srgbClr val="7030A0"/>
                </a:solidFill>
              </a:rPr>
              <a:t> from amazon group by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order by sum(tax5) desc;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,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sum(tax5) as </a:t>
            </a:r>
            <a:r>
              <a:rPr lang="en-US" dirty="0" err="1">
                <a:solidFill>
                  <a:srgbClr val="7030A0"/>
                </a:solidFill>
              </a:rPr>
              <a:t>value_added_tax</a:t>
            </a:r>
            <a:endParaRPr lang="en-US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 from amazon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group by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order by sum(tax5) desc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limit 1;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16588" y="1702649"/>
          <a:ext cx="4697506" cy="2194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4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Sports and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2621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2590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Fashion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2590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Home and lifestyle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30071" y="4972471"/>
          <a:ext cx="6131858" cy="365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4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45976" y="0"/>
            <a:ext cx="9646024" cy="6858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Which product line incurred the highest Value Added Tax?</a:t>
            </a:r>
          </a:p>
          <a:p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,sum(tax5) as </a:t>
            </a:r>
            <a:r>
              <a:rPr lang="en-US" dirty="0" err="1">
                <a:solidFill>
                  <a:srgbClr val="7030A0"/>
                </a:solidFill>
              </a:rPr>
              <a:t>value_added_tax</a:t>
            </a:r>
            <a:r>
              <a:rPr lang="en-US" dirty="0">
                <a:solidFill>
                  <a:srgbClr val="7030A0"/>
                </a:solidFill>
              </a:rPr>
              <a:t> from amazon group by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order by sum(tax5) desc;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,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sum(tax5) as </a:t>
            </a:r>
            <a:r>
              <a:rPr lang="en-US" dirty="0" err="1">
                <a:solidFill>
                  <a:srgbClr val="7030A0"/>
                </a:solidFill>
              </a:rPr>
              <a:t>value_added_tax</a:t>
            </a:r>
            <a:endParaRPr lang="en-US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 from amazon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group by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order by sum(tax5) desc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</a:rPr>
              <a:t>limit 1;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16588" y="1702649"/>
          <a:ext cx="4697506" cy="2194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4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Sports and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2621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2590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Fashion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2590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Home and lifestyle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30071" y="4972471"/>
          <a:ext cx="6131858" cy="365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4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IN" sz="2800">
                <a:solidFill>
                  <a:srgbClr val="FF0000"/>
                </a:solidFill>
              </a:rPr>
              <a:t> 11. For each product line, add a column indicating "Good" if its sales are above average, otherwise "Bad."</a:t>
            </a:r>
          </a:p>
          <a:p>
            <a:endParaRPr lang="en-IN"/>
          </a:p>
          <a:p>
            <a:r>
              <a:rPr lang="en-IN"/>
              <a:t>select avg(total) from amazon;</a:t>
            </a:r>
            <a:r>
              <a:rPr lang="en-US" altLang="en-IN"/>
              <a:t>  </a:t>
            </a:r>
            <a:r>
              <a:rPr lang="en-US" altLang="en-IN">
                <a:ln>
                  <a:solidFill>
                    <a:srgbClr val="202C8F"/>
                  </a:solidFill>
                </a:ln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highlight>
                  <a:srgbClr val="00FF00"/>
                </a:highlight>
              </a:rPr>
              <a:t>322.96674900000005</a:t>
            </a:r>
            <a:endParaRPr lang="en-US" altLang="en-IN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highlight>
                <a:srgbClr val="00FF00"/>
              </a:highlight>
            </a:endParaRPr>
          </a:p>
          <a:p>
            <a:endParaRPr lang="en-IN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  <a:p>
            <a:r>
              <a:rPr lang="en-IN"/>
              <a:t>select product_line,</a:t>
            </a:r>
          </a:p>
          <a:p>
            <a:r>
              <a:rPr lang="en-IN"/>
              <a:t>case when total&gt; (select avg(total) from amazon) then 'good'</a:t>
            </a:r>
          </a:p>
          <a:p>
            <a:r>
              <a:rPr lang="en-IN"/>
              <a:t>else 'bad'</a:t>
            </a:r>
          </a:p>
          <a:p>
            <a:r>
              <a:rPr lang="en-IN"/>
              <a:t>end as good_or_bad</a:t>
            </a:r>
          </a:p>
          <a:p>
            <a:r>
              <a:rPr lang="en-IN"/>
              <a:t>from amazon</a:t>
            </a:r>
          </a:p>
          <a:p>
            <a:r>
              <a:rPr lang="en-IN"/>
              <a:t>order by total desc;</a:t>
            </a:r>
          </a:p>
          <a:p>
            <a:endParaRPr lang="en-IN"/>
          </a:p>
          <a:p>
            <a:r>
              <a:rPr lang="en-IN"/>
              <a:t>select avg(cogs) from amazon;</a:t>
            </a:r>
          </a:p>
          <a:p>
            <a:r>
              <a:rPr lang="en-IN"/>
              <a:t>alter table amazon </a:t>
            </a:r>
          </a:p>
          <a:p>
            <a:r>
              <a:rPr lang="en-IN"/>
              <a:t>drop column sales_status ;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IN" sz="3600">
                <a:solidFill>
                  <a:srgbClr val="FF0000"/>
                </a:solidFill>
              </a:rPr>
              <a:t>-- 12.Identify the branch that exceeded the average number of products sold';</a:t>
            </a:r>
          </a:p>
          <a:p>
            <a:endParaRPr lang="en-IN"/>
          </a:p>
          <a:p>
            <a:r>
              <a:rPr lang="en-IN"/>
              <a:t>select branch,count(quantity)  from amazon </a:t>
            </a:r>
            <a:r>
              <a:rPr lang="en-US" altLang="en-IN"/>
              <a:t> </a:t>
            </a:r>
            <a:endParaRPr lang="en-IN"/>
          </a:p>
          <a:p>
            <a:r>
              <a:rPr lang="en-IN"/>
              <a:t>group by branch;</a:t>
            </a:r>
          </a:p>
          <a:p>
            <a:endParaRPr lang="en-IN"/>
          </a:p>
          <a:p>
            <a:r>
              <a:rPr lang="en-IN"/>
              <a:t>select avg(product_count) from (select branch, count(quantity) as product_count from amazon</a:t>
            </a:r>
          </a:p>
          <a:p>
            <a:r>
              <a:rPr lang="en-IN"/>
              <a:t>group by branch ) as branch_count;</a:t>
            </a:r>
            <a:r>
              <a:rPr lang="en-US" altLang="en-IN"/>
              <a:t>           </a:t>
            </a:r>
            <a:r>
              <a:rPr lang="en-US" altLang="en-IN">
                <a:highlight>
                  <a:srgbClr val="00FF00"/>
                </a:highlight>
              </a:rPr>
              <a:t> 333.3333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select branch,count(quantity) as product_sold  from amazon </a:t>
            </a:r>
          </a:p>
          <a:p>
            <a:r>
              <a:rPr lang="en-IN"/>
              <a:t>group by branch</a:t>
            </a:r>
            <a:r>
              <a:rPr lang="en-US" altLang="en-IN"/>
              <a:t>  </a:t>
            </a:r>
            <a:endParaRPr lang="en-IN"/>
          </a:p>
          <a:p>
            <a:r>
              <a:rPr lang="en-IN"/>
              <a:t>having count(quantity)&gt;(select avg(product_count) from (select branch, count(quantity) as product_count from amazon group by branch ) as branch_count  );</a:t>
            </a:r>
          </a:p>
          <a:p>
            <a:r>
              <a:rPr lang="en-US" altLang="en-IN"/>
              <a:t>                                                                                          </a:t>
            </a:r>
            <a:r>
              <a:rPr lang="en-US" altLang="en-IN">
                <a:highlight>
                  <a:srgbClr val="00FF00"/>
                </a:highlight>
              </a:rPr>
              <a:t> </a:t>
            </a:r>
            <a:r>
              <a:rPr lang="en-US" altLang="en-IN">
                <a:solidFill>
                  <a:srgbClr val="C00000"/>
                </a:solidFill>
                <a:highlight>
                  <a:srgbClr val="00FF00"/>
                </a:highlight>
              </a:rPr>
              <a:t>A	340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7772400" y="1224915"/>
          <a:ext cx="3299460" cy="14306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340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328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332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 13.Which product line is most frequently associated with each gender?</a:t>
            </a:r>
          </a:p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product_line,gender</a:t>
            </a:r>
            <a:r>
              <a:rPr lang="en-IN" dirty="0"/>
              <a:t>,</a:t>
            </a:r>
          </a:p>
          <a:p>
            <a:r>
              <a:rPr lang="en-IN" dirty="0"/>
              <a:t>count(</a:t>
            </a:r>
            <a:r>
              <a:rPr lang="en-IN" dirty="0" err="1"/>
              <a:t>product_line</a:t>
            </a:r>
            <a:r>
              <a:rPr lang="en-IN" dirty="0"/>
              <a:t>) as count from amazon </a:t>
            </a:r>
          </a:p>
          <a:p>
            <a:r>
              <a:rPr lang="en-IN" dirty="0"/>
              <a:t>group by </a:t>
            </a:r>
            <a:r>
              <a:rPr lang="en-IN" dirty="0" err="1"/>
              <a:t>product_line,gender</a:t>
            </a:r>
            <a:r>
              <a:rPr lang="en-US" altLang="en-IN" dirty="0"/>
              <a:t> 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product_line</a:t>
            </a:r>
            <a:r>
              <a:rPr lang="en-IN" dirty="0"/>
              <a:t>;</a:t>
            </a:r>
            <a:r>
              <a:rPr lang="en-US" altLang="en-IN" dirty="0"/>
              <a:t>                                                   </a:t>
            </a:r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              Electronic accessories	Female	84</a:t>
            </a:r>
          </a:p>
          <a:p>
            <a:pPr algn="r"/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Electronic accessories	Male	86</a:t>
            </a:r>
          </a:p>
          <a:p>
            <a:pPr algn="r"/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Fashion accessories	Female	96</a:t>
            </a:r>
          </a:p>
          <a:p>
            <a:pPr algn="r"/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Fashion accessories	Male	82</a:t>
            </a:r>
          </a:p>
          <a:p>
            <a:pPr algn="r"/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Food and beverages	Female	90</a:t>
            </a:r>
          </a:p>
          <a:p>
            <a:pPr algn="r"/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Food and beverages	Male	84</a:t>
            </a:r>
          </a:p>
          <a:p>
            <a:pPr algn="r"/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Health and beauty	Female	64</a:t>
            </a:r>
          </a:p>
          <a:p>
            <a:pPr algn="r"/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Health and beauty	Male	88</a:t>
            </a:r>
          </a:p>
          <a:p>
            <a:pPr algn="r"/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Home and lifestyle	Female	79</a:t>
            </a:r>
          </a:p>
          <a:p>
            <a:pPr algn="r"/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Home and lifestyle	Male	81</a:t>
            </a:r>
          </a:p>
          <a:p>
            <a:pPr algn="r"/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Sports and travel	Female	88</a:t>
            </a:r>
          </a:p>
          <a:p>
            <a:pPr algn="r"/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Sports and travel	Male	78 </a:t>
            </a:r>
            <a:r>
              <a:rPr lang="en-US" altLang="en-IN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-- 14.Calculate the average rating for each product line</a:t>
            </a:r>
          </a:p>
          <a:p>
            <a:r>
              <a:rPr lang="en-US" dirty="0"/>
              <a:t>.;select </a:t>
            </a:r>
            <a:r>
              <a:rPr lang="en-US" dirty="0" err="1"/>
              <a:t>product_line,round</a:t>
            </a:r>
            <a:r>
              <a:rPr lang="en-US" dirty="0"/>
              <a:t>(avg(rating),2) as </a:t>
            </a:r>
            <a:r>
              <a:rPr lang="en-US" dirty="0" err="1"/>
              <a:t>avg_rating</a:t>
            </a:r>
            <a:r>
              <a:rPr lang="en-US" dirty="0"/>
              <a:t> from amazon</a:t>
            </a:r>
          </a:p>
          <a:p>
            <a:r>
              <a:rPr lang="en-US" dirty="0"/>
              <a:t>group by </a:t>
            </a:r>
            <a:r>
              <a:rPr lang="en-US" dirty="0" err="1"/>
              <a:t>Product_Line</a:t>
            </a:r>
            <a:endParaRPr lang="en-US" dirty="0"/>
          </a:p>
          <a:p>
            <a:r>
              <a:rPr lang="en-US" dirty="0"/>
              <a:t>order by avg(rating) desc;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F16ACE-5FA9-CAA2-68ED-4FAE58215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13670"/>
              </p:ext>
            </p:extLst>
          </p:nvPr>
        </p:nvGraphicFramePr>
        <p:xfrm>
          <a:off x="4320987" y="4096226"/>
          <a:ext cx="4769226" cy="365760"/>
        </p:xfrm>
        <a:graphic>
          <a:graphicData uri="http://schemas.openxmlformats.org/drawingml/2006/table">
            <a:tbl>
              <a:tblPr/>
              <a:tblGrid>
                <a:gridCol w="2384613">
                  <a:extLst>
                    <a:ext uri="{9D8B030D-6E8A-4147-A177-3AD203B41FA5}">
                      <a16:colId xmlns:a16="http://schemas.microsoft.com/office/drawing/2014/main" val="1724619524"/>
                    </a:ext>
                  </a:extLst>
                </a:gridCol>
                <a:gridCol w="2384613">
                  <a:extLst>
                    <a:ext uri="{9D8B030D-6E8A-4147-A177-3AD203B41FA5}">
                      <a16:colId xmlns:a16="http://schemas.microsoft.com/office/drawing/2014/main" val="277082196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56144.844000000005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2485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-- 15.Count the sales occurrences for each time of day on every weekday.;</a:t>
            </a:r>
          </a:p>
          <a:p>
            <a:r>
              <a:rPr lang="en-US" dirty="0"/>
              <a:t>select </a:t>
            </a:r>
            <a:r>
              <a:rPr lang="en-US" dirty="0" err="1"/>
              <a:t>dayname</a:t>
            </a:r>
            <a:r>
              <a:rPr lang="en-US" dirty="0"/>
              <a:t>(date) as </a:t>
            </a:r>
            <a:r>
              <a:rPr lang="en-US" dirty="0" err="1"/>
              <a:t>week_day,hour</a:t>
            </a:r>
            <a:r>
              <a:rPr lang="en-US" dirty="0"/>
              <a:t>(time) as </a:t>
            </a:r>
            <a:r>
              <a:rPr lang="en-US" dirty="0" err="1"/>
              <a:t>hourly_time,count</a:t>
            </a:r>
            <a:r>
              <a:rPr lang="en-US" dirty="0"/>
              <a:t>(quantity) as </a:t>
            </a:r>
            <a:r>
              <a:rPr lang="en-US" dirty="0" err="1"/>
              <a:t>sales_occurences</a:t>
            </a:r>
            <a:r>
              <a:rPr lang="en-US" dirty="0"/>
              <a:t> from amazon where </a:t>
            </a:r>
          </a:p>
          <a:p>
            <a:r>
              <a:rPr lang="en-US" dirty="0" err="1"/>
              <a:t>dayofweek</a:t>
            </a:r>
            <a:r>
              <a:rPr lang="en-US" dirty="0"/>
              <a:t>(date) between 2 and 6</a:t>
            </a:r>
          </a:p>
          <a:p>
            <a:r>
              <a:rPr lang="en-US" dirty="0"/>
              <a:t> group by </a:t>
            </a:r>
            <a:r>
              <a:rPr lang="en-US" dirty="0" err="1"/>
              <a:t>week_day,hourly_time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week_day,hourly_time</a:t>
            </a:r>
            <a:r>
              <a:rPr lang="en-US" dirty="0"/>
              <a:t> ;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613736B-24E9-8D38-78E9-5D3DFEA182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6686046"/>
              </p:ext>
            </p:extLst>
          </p:nvPr>
        </p:nvGraphicFramePr>
        <p:xfrm>
          <a:off x="3041300" y="919280"/>
          <a:ext cx="7964487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54829">
                  <a:extLst>
                    <a:ext uri="{9D8B030D-6E8A-4147-A177-3AD203B41FA5}">
                      <a16:colId xmlns:a16="http://schemas.microsoft.com/office/drawing/2014/main" val="3236724837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1415245655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4088258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HOURLY_TIME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SALES_OCURRENCE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9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41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08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9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15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13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5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18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65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460565" y="753035"/>
            <a:ext cx="7965460" cy="5047692"/>
          </a:xfrm>
        </p:spPr>
        <p:txBody>
          <a:bodyPr>
            <a:normAutofit/>
          </a:bodyPr>
          <a:lstStyle/>
          <a:p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Roboto" panose="020F0502020204030204" pitchFamily="2" charset="0"/>
              </a:rPr>
              <a:t>What is the count of distinct cities in the dataset?</a:t>
            </a:r>
          </a:p>
          <a:p>
            <a:r>
              <a:rPr lang="en-US" dirty="0"/>
              <a:t>select city from amazon;</a:t>
            </a:r>
          </a:p>
          <a:p>
            <a:r>
              <a:rPr lang="en-US" dirty="0"/>
              <a:t>select distinct city from amazon;</a:t>
            </a:r>
          </a:p>
          <a:p>
            <a:r>
              <a:rPr lang="en-US" dirty="0"/>
              <a:t>select count(distinct city ) as city_count from amazon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OUTPUT: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            city_count=3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0" y="3730466"/>
          <a:ext cx="1792941" cy="1097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9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Yangon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Naypyitaw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Mandalay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613736B-24E9-8D38-78E9-5D3DFEA182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0704488"/>
              </p:ext>
            </p:extLst>
          </p:nvPr>
        </p:nvGraphicFramePr>
        <p:xfrm>
          <a:off x="3041300" y="919280"/>
          <a:ext cx="7964487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54829">
                  <a:extLst>
                    <a:ext uri="{9D8B030D-6E8A-4147-A177-3AD203B41FA5}">
                      <a16:colId xmlns:a16="http://schemas.microsoft.com/office/drawing/2014/main" val="3236724837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1415245655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4088258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HOURLY_TIME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SALES_OCURRENCE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9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41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08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9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15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13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5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18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6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10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613736B-24E9-8D38-78E9-5D3DFEA182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0721844"/>
              </p:ext>
            </p:extLst>
          </p:nvPr>
        </p:nvGraphicFramePr>
        <p:xfrm>
          <a:off x="3041300" y="919280"/>
          <a:ext cx="7964487" cy="46196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54829">
                  <a:extLst>
                    <a:ext uri="{9D8B030D-6E8A-4147-A177-3AD203B41FA5}">
                      <a16:colId xmlns:a16="http://schemas.microsoft.com/office/drawing/2014/main" val="3236724837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1415245655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4088258543"/>
                    </a:ext>
                  </a:extLst>
                </a:gridCol>
              </a:tblGrid>
              <a:tr h="5404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HOURLY_TIME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SALES_OCURRENCE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9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41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08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9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15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13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5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18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6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613736B-24E9-8D38-78E9-5D3DFEA182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39226"/>
              </p:ext>
            </p:extLst>
          </p:nvPr>
        </p:nvGraphicFramePr>
        <p:xfrm>
          <a:off x="3041300" y="919280"/>
          <a:ext cx="7964487" cy="46196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54829">
                  <a:extLst>
                    <a:ext uri="{9D8B030D-6E8A-4147-A177-3AD203B41FA5}">
                      <a16:colId xmlns:a16="http://schemas.microsoft.com/office/drawing/2014/main" val="3236724837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1415245655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4088258543"/>
                    </a:ext>
                  </a:extLst>
                </a:gridCol>
              </a:tblGrid>
              <a:tr h="5404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HOURLY_TIME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SALES_OCURRENCE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9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41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08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9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15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13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5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18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6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76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613736B-24E9-8D38-78E9-5D3DFEA182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4687711"/>
              </p:ext>
            </p:extLst>
          </p:nvPr>
        </p:nvGraphicFramePr>
        <p:xfrm>
          <a:off x="3041300" y="919280"/>
          <a:ext cx="7964487" cy="46196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54829">
                  <a:extLst>
                    <a:ext uri="{9D8B030D-6E8A-4147-A177-3AD203B41FA5}">
                      <a16:colId xmlns:a16="http://schemas.microsoft.com/office/drawing/2014/main" val="3236724837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1415245655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4088258543"/>
                    </a:ext>
                  </a:extLst>
                </a:gridCol>
              </a:tblGrid>
              <a:tr h="5404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HOURLY_TIME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SALES_OCURRENCE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9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41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08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9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15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13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5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18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6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28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16.Identify the customer type contributing the highest revenue.;</a:t>
            </a:r>
          </a:p>
          <a:p>
            <a:r>
              <a:rPr lang="en-US" dirty="0"/>
              <a:t>`select `Customer </a:t>
            </a:r>
            <a:r>
              <a:rPr lang="en-US" dirty="0" err="1"/>
              <a:t>type`,round</a:t>
            </a:r>
            <a:r>
              <a:rPr lang="en-US" dirty="0"/>
              <a:t>(sum(total),2) as </a:t>
            </a:r>
            <a:r>
              <a:rPr lang="en-US" dirty="0" err="1"/>
              <a:t>highest_revenue</a:t>
            </a:r>
            <a:r>
              <a:rPr lang="en-US" dirty="0"/>
              <a:t> from amazon</a:t>
            </a:r>
          </a:p>
          <a:p>
            <a:r>
              <a:rPr lang="en-US" dirty="0"/>
              <a:t>group by `Customer type`;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A04EAF-719F-5CFB-E21F-E45BD273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70046"/>
              </p:ext>
            </p:extLst>
          </p:nvPr>
        </p:nvGraphicFramePr>
        <p:xfrm>
          <a:off x="3447874" y="2659310"/>
          <a:ext cx="6712126" cy="15771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6063">
                  <a:extLst>
                    <a:ext uri="{9D8B030D-6E8A-4147-A177-3AD203B41FA5}">
                      <a16:colId xmlns:a16="http://schemas.microsoft.com/office/drawing/2014/main" val="1038988277"/>
                    </a:ext>
                  </a:extLst>
                </a:gridCol>
                <a:gridCol w="3356063">
                  <a:extLst>
                    <a:ext uri="{9D8B030D-6E8A-4147-A177-3AD203B41FA5}">
                      <a16:colId xmlns:a16="http://schemas.microsoft.com/office/drawing/2014/main" val="1298153031"/>
                    </a:ext>
                  </a:extLst>
                </a:gridCol>
              </a:tblGrid>
              <a:tr h="788565">
                <a:tc>
                  <a:txBody>
                    <a:bodyPr/>
                    <a:lstStyle/>
                    <a:p>
                      <a:r>
                        <a:rPr lang="en-IN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164223.44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006872"/>
                  </a:ext>
                </a:extLst>
              </a:tr>
              <a:tr h="788565">
                <a:tc>
                  <a:txBody>
                    <a:bodyPr/>
                    <a:lstStyle/>
                    <a:p>
                      <a:r>
                        <a:rPr lang="en-IN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158743.31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6950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C24AB6-75F2-D97E-9615-321D81623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85807"/>
              </p:ext>
            </p:extLst>
          </p:nvPr>
        </p:nvGraphicFramePr>
        <p:xfrm>
          <a:off x="3447874" y="2265028"/>
          <a:ext cx="6712126" cy="3942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6063">
                  <a:extLst>
                    <a:ext uri="{9D8B030D-6E8A-4147-A177-3AD203B41FA5}">
                      <a16:colId xmlns:a16="http://schemas.microsoft.com/office/drawing/2014/main" val="2298083341"/>
                    </a:ext>
                  </a:extLst>
                </a:gridCol>
                <a:gridCol w="3356063">
                  <a:extLst>
                    <a:ext uri="{9D8B030D-6E8A-4147-A177-3AD203B41FA5}">
                      <a16:colId xmlns:a16="http://schemas.microsoft.com/office/drawing/2014/main" val="824093016"/>
                    </a:ext>
                  </a:extLst>
                </a:gridCol>
              </a:tblGrid>
              <a:tr h="3942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CUSTOMER TYPE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HIGHEST_REVENUE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343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17.Determine the city with the highest VAT percentage.</a:t>
            </a:r>
          </a:p>
          <a:p>
            <a:r>
              <a:rPr lang="en-US" dirty="0"/>
              <a:t>select </a:t>
            </a:r>
            <a:r>
              <a:rPr lang="en-US" dirty="0" err="1"/>
              <a:t>city,max</a:t>
            </a:r>
            <a:r>
              <a:rPr lang="en-US" dirty="0"/>
              <a:t>(tax5) as </a:t>
            </a:r>
            <a:r>
              <a:rPr lang="en-US" dirty="0" err="1"/>
              <a:t>vat_percentage</a:t>
            </a:r>
            <a:r>
              <a:rPr lang="en-US" dirty="0"/>
              <a:t> from amazon </a:t>
            </a:r>
          </a:p>
          <a:p>
            <a:r>
              <a:rPr lang="en-US" dirty="0"/>
              <a:t>group by city </a:t>
            </a:r>
          </a:p>
          <a:p>
            <a:r>
              <a:rPr lang="en-US" dirty="0"/>
              <a:t>order by </a:t>
            </a:r>
            <a:r>
              <a:rPr lang="en-US" dirty="0" err="1"/>
              <a:t>vat_percentage</a:t>
            </a:r>
            <a:r>
              <a:rPr lang="en-US" dirty="0"/>
              <a:t> desc;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9F8C98-B964-9F3D-47D7-370C5F23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97179"/>
              </p:ext>
            </p:extLst>
          </p:nvPr>
        </p:nvGraphicFramePr>
        <p:xfrm>
          <a:off x="5729680" y="2687002"/>
          <a:ext cx="4647502" cy="1483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23751">
                  <a:extLst>
                    <a:ext uri="{9D8B030D-6E8A-4147-A177-3AD203B41FA5}">
                      <a16:colId xmlns:a16="http://schemas.microsoft.com/office/drawing/2014/main" val="820620938"/>
                    </a:ext>
                  </a:extLst>
                </a:gridCol>
                <a:gridCol w="2323751">
                  <a:extLst>
                    <a:ext uri="{9D8B030D-6E8A-4147-A177-3AD203B41FA5}">
                      <a16:colId xmlns:a16="http://schemas.microsoft.com/office/drawing/2014/main" val="38590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CITY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VAT PERCENTAGE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3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Naypyitaw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6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Yangon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96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Mandalay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12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1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17.Determine the city with the highest VAT percentage</a:t>
            </a:r>
          </a:p>
          <a:p>
            <a:r>
              <a:rPr lang="en-US" dirty="0"/>
              <a:t>.select </a:t>
            </a:r>
            <a:r>
              <a:rPr lang="en-US" dirty="0" err="1"/>
              <a:t>city,avg</a:t>
            </a:r>
            <a:r>
              <a:rPr lang="en-US" dirty="0"/>
              <a:t>(tax5) as </a:t>
            </a:r>
            <a:r>
              <a:rPr lang="en-US" dirty="0" err="1"/>
              <a:t>avg_tax_pct</a:t>
            </a:r>
            <a:r>
              <a:rPr lang="en-US" dirty="0"/>
              <a:t>  from amazon</a:t>
            </a:r>
          </a:p>
          <a:p>
            <a:r>
              <a:rPr lang="en-US" dirty="0"/>
              <a:t>group by city </a:t>
            </a:r>
          </a:p>
          <a:p>
            <a:r>
              <a:rPr lang="en-US" dirty="0"/>
              <a:t>order by </a:t>
            </a:r>
            <a:r>
              <a:rPr lang="en-US" dirty="0" err="1"/>
              <a:t>avg_tax_pct</a:t>
            </a:r>
            <a:r>
              <a:rPr lang="en-US" dirty="0"/>
              <a:t> desc;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4CE3EA-273F-DADD-166C-FDED6B623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92966"/>
              </p:ext>
            </p:extLst>
          </p:nvPr>
        </p:nvGraphicFramePr>
        <p:xfrm>
          <a:off x="5961776" y="3291809"/>
          <a:ext cx="4866548" cy="14833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433274">
                  <a:extLst>
                    <a:ext uri="{9D8B030D-6E8A-4147-A177-3AD203B41FA5}">
                      <a16:colId xmlns:a16="http://schemas.microsoft.com/office/drawing/2014/main" val="2272857917"/>
                    </a:ext>
                  </a:extLst>
                </a:gridCol>
                <a:gridCol w="2433274">
                  <a:extLst>
                    <a:ext uri="{9D8B030D-6E8A-4147-A177-3AD203B41FA5}">
                      <a16:colId xmlns:a16="http://schemas.microsoft.com/office/drawing/2014/main" val="3845782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CITY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VAT PERCENTAGE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3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Naypyitaw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16.0366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20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Yangon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15.2560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1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Mandalay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14.8735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0000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 18. Identify the customer type with the highest VAT payments.</a:t>
            </a:r>
          </a:p>
          <a:p>
            <a:r>
              <a:rPr lang="en-US" dirty="0"/>
              <a:t>select `Customer </a:t>
            </a:r>
            <a:r>
              <a:rPr lang="en-US" dirty="0" err="1"/>
              <a:t>type`,count</a:t>
            </a:r>
            <a:r>
              <a:rPr lang="en-US" dirty="0"/>
              <a:t>(tax5) as </a:t>
            </a:r>
            <a:r>
              <a:rPr lang="en-US" dirty="0" err="1"/>
              <a:t>highest_vat_payments</a:t>
            </a:r>
            <a:r>
              <a:rPr lang="en-US" dirty="0"/>
              <a:t> from amazon</a:t>
            </a:r>
          </a:p>
          <a:p>
            <a:r>
              <a:rPr lang="en-US" dirty="0"/>
              <a:t>group by `Customer type`;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3E813C-47BA-E1B9-74DB-154FDC82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52321"/>
              </p:ext>
            </p:extLst>
          </p:nvPr>
        </p:nvGraphicFramePr>
        <p:xfrm>
          <a:off x="5259897" y="2573633"/>
          <a:ext cx="6224631" cy="110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91342">
                  <a:extLst>
                    <a:ext uri="{9D8B030D-6E8A-4147-A177-3AD203B41FA5}">
                      <a16:colId xmlns:a16="http://schemas.microsoft.com/office/drawing/2014/main" val="2156517170"/>
                    </a:ext>
                  </a:extLst>
                </a:gridCol>
                <a:gridCol w="3133289">
                  <a:extLst>
                    <a:ext uri="{9D8B030D-6E8A-4147-A177-3AD203B41FA5}">
                      <a16:colId xmlns:a16="http://schemas.microsoft.com/office/drawing/2014/main" val="259773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CUSTOMER_TYPE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HIGHEST_VAT_PAYMENTS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56056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r>
                        <a:rPr lang="en-IN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30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52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19.What is the count of distinct customer types in the dataset?; </a:t>
            </a:r>
          </a:p>
          <a:p>
            <a:r>
              <a:rPr lang="en-US" dirty="0"/>
              <a:t>select count(distinct `Customer type` ) as </a:t>
            </a:r>
            <a:r>
              <a:rPr lang="en-US" dirty="0" err="1"/>
              <a:t>no_of_types_of_customers</a:t>
            </a:r>
            <a:r>
              <a:rPr lang="en-US" dirty="0"/>
              <a:t> from amazon;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19D66B-C69F-BE28-DDB6-64956233A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15590"/>
              </p:ext>
            </p:extLst>
          </p:nvPr>
        </p:nvGraphicFramePr>
        <p:xfrm>
          <a:off x="2904455" y="2290179"/>
          <a:ext cx="4461079" cy="731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61079">
                  <a:extLst>
                    <a:ext uri="{9D8B030D-6E8A-4147-A177-3AD203B41FA5}">
                      <a16:colId xmlns:a16="http://schemas.microsoft.com/office/drawing/2014/main" val="1538682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DISTINCT CUSTOMERS NUMBERS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68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9719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select distinct payment as </a:t>
            </a:r>
            <a:r>
              <a:rPr lang="en-US" sz="3200" dirty="0" err="1">
                <a:solidFill>
                  <a:srgbClr val="FF0000"/>
                </a:solidFill>
              </a:rPr>
              <a:t>types_of_payment</a:t>
            </a:r>
            <a:r>
              <a:rPr lang="en-US" sz="3200" dirty="0">
                <a:solidFill>
                  <a:srgbClr val="FF0000"/>
                </a:solidFill>
              </a:rPr>
              <a:t> from amazon ;</a:t>
            </a:r>
          </a:p>
          <a:p>
            <a:r>
              <a:rPr lang="en-US" dirty="0"/>
              <a:t>select count(distinct payment) as </a:t>
            </a:r>
            <a:r>
              <a:rPr lang="en-US" dirty="0" err="1"/>
              <a:t>types_of_payment</a:t>
            </a:r>
            <a:r>
              <a:rPr lang="en-US" dirty="0"/>
              <a:t> from amazon ;</a:t>
            </a:r>
          </a:p>
          <a:p>
            <a:r>
              <a:rPr lang="en-US" dirty="0">
                <a:solidFill>
                  <a:srgbClr val="92D050"/>
                </a:solidFill>
              </a:rPr>
              <a:t> 3 different payment methods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 _OF _PAYMENTS=3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BCE4DB-F20E-7767-E80B-49D2A4E1F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16679"/>
              </p:ext>
            </p:extLst>
          </p:nvPr>
        </p:nvGraphicFramePr>
        <p:xfrm>
          <a:off x="2801922" y="2298583"/>
          <a:ext cx="7576191" cy="211402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7576191">
                  <a:extLst>
                    <a:ext uri="{9D8B030D-6E8A-4147-A177-3AD203B41FA5}">
                      <a16:colId xmlns:a16="http://schemas.microsoft.com/office/drawing/2014/main" val="4133725227"/>
                    </a:ext>
                  </a:extLst>
                </a:gridCol>
              </a:tblGrid>
              <a:tr h="704674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Ewallet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686302"/>
                  </a:ext>
                </a:extLst>
              </a:tr>
              <a:tr h="70467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646213"/>
                  </a:ext>
                </a:extLst>
              </a:tr>
              <a:tr h="70467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Credit card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8968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671482" y="457198"/>
            <a:ext cx="8754543" cy="6302189"/>
          </a:xfrm>
        </p:spPr>
        <p:txBody>
          <a:bodyPr/>
          <a:lstStyle/>
          <a:p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Roboto" panose="020F0502020204030204" pitchFamily="2" charset="0"/>
              </a:rPr>
              <a:t>For each branch, what is the corresponding city?</a:t>
            </a:r>
          </a:p>
          <a:p>
            <a:endParaRPr lang="en-US" sz="4000" b="0" i="0" u="none" strike="noStrike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  <a:p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Roboto" panose="020F0502020204030204" pitchFamily="2" charset="0"/>
              </a:rPr>
              <a:t>SELECT branch,city from amazon group by branch,city;</a:t>
            </a:r>
          </a:p>
          <a:p>
            <a:r>
              <a:rPr lang="en-US" dirty="0">
                <a:solidFill>
                  <a:srgbClr val="92D050"/>
                </a:solidFill>
              </a:rPr>
              <a:t>OUTPUT: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63435" y="3730466"/>
          <a:ext cx="2241177" cy="1097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4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Yangon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Naypyitaw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Mandalay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21. Which customer type occurs most frequently?</a:t>
            </a:r>
          </a:p>
          <a:p>
            <a:r>
              <a:rPr lang="en-US" dirty="0"/>
              <a:t>select `Customer </a:t>
            </a:r>
            <a:r>
              <a:rPr lang="en-US" dirty="0" err="1"/>
              <a:t>type`,count</a:t>
            </a:r>
            <a:r>
              <a:rPr lang="en-US" dirty="0"/>
              <a:t>(`customer type`) as </a:t>
            </a:r>
            <a:r>
              <a:rPr lang="en-US" dirty="0" err="1"/>
              <a:t>customer_count</a:t>
            </a:r>
            <a:r>
              <a:rPr lang="en-US" dirty="0"/>
              <a:t> from amazon</a:t>
            </a:r>
          </a:p>
          <a:p>
            <a:r>
              <a:rPr lang="en-US" dirty="0"/>
              <a:t>group by `customer type` with rollup;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`Customer </a:t>
            </a:r>
            <a:r>
              <a:rPr lang="en-US" dirty="0" err="1"/>
              <a:t>type`,count</a:t>
            </a:r>
            <a:r>
              <a:rPr lang="en-US" dirty="0"/>
              <a:t>(`customer type`) as </a:t>
            </a:r>
            <a:r>
              <a:rPr lang="en-US" dirty="0" err="1"/>
              <a:t>customer_count</a:t>
            </a:r>
            <a:r>
              <a:rPr lang="en-US" dirty="0"/>
              <a:t> from amazon</a:t>
            </a:r>
          </a:p>
          <a:p>
            <a:r>
              <a:rPr lang="en-US" dirty="0"/>
              <a:t>group by `customer type` </a:t>
            </a:r>
          </a:p>
          <a:p>
            <a:r>
              <a:rPr lang="en-US" dirty="0"/>
              <a:t>order by </a:t>
            </a:r>
            <a:r>
              <a:rPr lang="en-US" dirty="0" err="1"/>
              <a:t>customer_count</a:t>
            </a:r>
            <a:r>
              <a:rPr lang="en-US" dirty="0"/>
              <a:t> desc limit 1 ;          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D1F0F8-ECCD-D4D1-9C3D-A9409D33F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6646"/>
              </p:ext>
            </p:extLst>
          </p:nvPr>
        </p:nvGraphicFramePr>
        <p:xfrm>
          <a:off x="8011486" y="1112381"/>
          <a:ext cx="3683404" cy="173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5482">
                  <a:extLst>
                    <a:ext uri="{9D8B030D-6E8A-4147-A177-3AD203B41FA5}">
                      <a16:colId xmlns:a16="http://schemas.microsoft.com/office/drawing/2014/main" val="2341070290"/>
                    </a:ext>
                  </a:extLst>
                </a:gridCol>
                <a:gridCol w="2027922">
                  <a:extLst>
                    <a:ext uri="{9D8B030D-6E8A-4147-A177-3AD203B41FA5}">
                      <a16:colId xmlns:a16="http://schemas.microsoft.com/office/drawing/2014/main" val="371439097"/>
                    </a:ext>
                  </a:extLst>
                </a:gridCol>
              </a:tblGrid>
              <a:tr h="3376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Customer type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Customer count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21992"/>
                  </a:ext>
                </a:extLst>
              </a:tr>
              <a:tr h="3376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0F0"/>
                          </a:solidFill>
                        </a:rPr>
                        <a:t>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684508"/>
                  </a:ext>
                </a:extLst>
              </a:tr>
              <a:tr h="337657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0F0"/>
                          </a:solidFill>
                        </a:rPr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0F0"/>
                          </a:solidFill>
                        </a:rPr>
                        <a:t>499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09521"/>
                  </a:ext>
                </a:extLst>
              </a:tr>
              <a:tr h="337657">
                <a:tc>
                  <a:txBody>
                    <a:bodyPr/>
                    <a:lstStyle/>
                    <a:p>
                      <a:endParaRPr lang="en-IN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974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D25EB5-39CA-2321-C681-47D3D764E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53411"/>
              </p:ext>
            </p:extLst>
          </p:nvPr>
        </p:nvGraphicFramePr>
        <p:xfrm>
          <a:off x="7659149" y="4133986"/>
          <a:ext cx="40024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1240">
                  <a:extLst>
                    <a:ext uri="{9D8B030D-6E8A-4147-A177-3AD203B41FA5}">
                      <a16:colId xmlns:a16="http://schemas.microsoft.com/office/drawing/2014/main" val="1937945116"/>
                    </a:ext>
                  </a:extLst>
                </a:gridCol>
                <a:gridCol w="2001240">
                  <a:extLst>
                    <a:ext uri="{9D8B030D-6E8A-4147-A177-3AD203B41FA5}">
                      <a16:colId xmlns:a16="http://schemas.microsoft.com/office/drawing/2014/main" val="18066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Customer type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Customerc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count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7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87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22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22.Identify the customer type with the highest purchase frequency</a:t>
            </a:r>
            <a:r>
              <a:rPr lang="en-US" dirty="0"/>
              <a:t>.;</a:t>
            </a:r>
          </a:p>
          <a:p>
            <a:r>
              <a:rPr lang="en-US" dirty="0"/>
              <a:t>select `customer </a:t>
            </a:r>
            <a:r>
              <a:rPr lang="en-US" dirty="0" err="1"/>
              <a:t>type`,count</a:t>
            </a:r>
            <a:r>
              <a:rPr lang="en-US" dirty="0"/>
              <a:t>(quantity) from amazon</a:t>
            </a:r>
          </a:p>
          <a:p>
            <a:r>
              <a:rPr lang="en-US" dirty="0"/>
              <a:t>group by `customer type`</a:t>
            </a:r>
          </a:p>
          <a:p>
            <a:r>
              <a:rPr lang="en-US" dirty="0"/>
              <a:t>order by count(quantity);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`customer </a:t>
            </a:r>
            <a:r>
              <a:rPr lang="en-US" dirty="0" err="1"/>
              <a:t>type`,count</a:t>
            </a:r>
            <a:r>
              <a:rPr lang="en-US" dirty="0"/>
              <a:t>(quantity) as </a:t>
            </a:r>
            <a:r>
              <a:rPr lang="en-US" dirty="0" err="1"/>
              <a:t>highest_frequency</a:t>
            </a:r>
            <a:r>
              <a:rPr lang="en-US" dirty="0"/>
              <a:t> from amazon</a:t>
            </a:r>
          </a:p>
          <a:p>
            <a:r>
              <a:rPr lang="en-US" dirty="0"/>
              <a:t>group by `customer type`</a:t>
            </a:r>
          </a:p>
          <a:p>
            <a:r>
              <a:rPr lang="en-US" dirty="0"/>
              <a:t>order by count(quantity)limit 1;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05356F-F617-7688-684D-4469BF5C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20867"/>
              </p:ext>
            </p:extLst>
          </p:nvPr>
        </p:nvGraphicFramePr>
        <p:xfrm>
          <a:off x="6576968" y="4620547"/>
          <a:ext cx="4842554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1277">
                  <a:extLst>
                    <a:ext uri="{9D8B030D-6E8A-4147-A177-3AD203B41FA5}">
                      <a16:colId xmlns:a16="http://schemas.microsoft.com/office/drawing/2014/main" val="2553588895"/>
                    </a:ext>
                  </a:extLst>
                </a:gridCol>
                <a:gridCol w="2421277">
                  <a:extLst>
                    <a:ext uri="{9D8B030D-6E8A-4147-A177-3AD203B41FA5}">
                      <a16:colId xmlns:a16="http://schemas.microsoft.com/office/drawing/2014/main" val="284195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Customer-type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Highest_frequency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16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4048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709631-9DC8-D025-B293-C2CA98160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8701"/>
              </p:ext>
            </p:extLst>
          </p:nvPr>
        </p:nvGraphicFramePr>
        <p:xfrm>
          <a:off x="7164198" y="1502375"/>
          <a:ext cx="465589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7945">
                  <a:extLst>
                    <a:ext uri="{9D8B030D-6E8A-4147-A177-3AD203B41FA5}">
                      <a16:colId xmlns:a16="http://schemas.microsoft.com/office/drawing/2014/main" val="1950140973"/>
                    </a:ext>
                  </a:extLst>
                </a:gridCol>
                <a:gridCol w="2327945">
                  <a:extLst>
                    <a:ext uri="{9D8B030D-6E8A-4147-A177-3AD203B41FA5}">
                      <a16:colId xmlns:a16="http://schemas.microsoft.com/office/drawing/2014/main" val="3163721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Customer-type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Highest_frequency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9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0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38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217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23.Determine the predominant gender among customers.;</a:t>
            </a:r>
          </a:p>
          <a:p>
            <a:r>
              <a:rPr lang="en-US" dirty="0"/>
              <a:t>select </a:t>
            </a:r>
            <a:r>
              <a:rPr lang="en-US" dirty="0" err="1"/>
              <a:t>gender,count</a:t>
            </a:r>
            <a:r>
              <a:rPr lang="en-US" dirty="0"/>
              <a:t>(gender) as </a:t>
            </a:r>
            <a:r>
              <a:rPr lang="en-US" dirty="0" err="1"/>
              <a:t>gender_count</a:t>
            </a:r>
            <a:r>
              <a:rPr lang="en-US" dirty="0"/>
              <a:t> from amazon </a:t>
            </a:r>
          </a:p>
          <a:p>
            <a:r>
              <a:rPr lang="en-US" dirty="0"/>
              <a:t>group by gender 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gender,count</a:t>
            </a:r>
            <a:r>
              <a:rPr lang="en-US" dirty="0"/>
              <a:t>(gender) as </a:t>
            </a:r>
            <a:r>
              <a:rPr lang="en-US" dirty="0" err="1"/>
              <a:t>gender_count</a:t>
            </a:r>
            <a:r>
              <a:rPr lang="en-US" dirty="0"/>
              <a:t> from amazon </a:t>
            </a:r>
          </a:p>
          <a:p>
            <a:r>
              <a:rPr lang="en-US" dirty="0"/>
              <a:t>group by gender</a:t>
            </a:r>
          </a:p>
          <a:p>
            <a:r>
              <a:rPr lang="en-US" dirty="0"/>
              <a:t> order by </a:t>
            </a:r>
            <a:r>
              <a:rPr lang="en-US" dirty="0" err="1"/>
              <a:t>gender_count</a:t>
            </a:r>
            <a:r>
              <a:rPr lang="en-US" dirty="0"/>
              <a:t> desc  limit 1;    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74533D-70B9-9E56-8915-B04599E0E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02631"/>
              </p:ext>
            </p:extLst>
          </p:nvPr>
        </p:nvGraphicFramePr>
        <p:xfrm>
          <a:off x="6736360" y="1642455"/>
          <a:ext cx="434549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72749">
                  <a:extLst>
                    <a:ext uri="{9D8B030D-6E8A-4147-A177-3AD203B41FA5}">
                      <a16:colId xmlns:a16="http://schemas.microsoft.com/office/drawing/2014/main" val="2155355787"/>
                    </a:ext>
                  </a:extLst>
                </a:gridCol>
                <a:gridCol w="2172749">
                  <a:extLst>
                    <a:ext uri="{9D8B030D-6E8A-4147-A177-3AD203B41FA5}">
                      <a16:colId xmlns:a16="http://schemas.microsoft.com/office/drawing/2014/main" val="187684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Gender 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count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1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48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5110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03F6A1-BDC7-E39C-24FC-E00FA74C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53937"/>
              </p:ext>
            </p:extLst>
          </p:nvPr>
        </p:nvGraphicFramePr>
        <p:xfrm>
          <a:off x="7348756" y="4620547"/>
          <a:ext cx="3120706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0353">
                  <a:extLst>
                    <a:ext uri="{9D8B030D-6E8A-4147-A177-3AD203B41FA5}">
                      <a16:colId xmlns:a16="http://schemas.microsoft.com/office/drawing/2014/main" val="1858097563"/>
                    </a:ext>
                  </a:extLst>
                </a:gridCol>
                <a:gridCol w="1560353">
                  <a:extLst>
                    <a:ext uri="{9D8B030D-6E8A-4147-A177-3AD203B41FA5}">
                      <a16:colId xmlns:a16="http://schemas.microsoft.com/office/drawing/2014/main" val="781033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Gender 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count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5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5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641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Examine the distribution of genders within each branch.</a:t>
            </a:r>
          </a:p>
          <a:p>
            <a:r>
              <a:rPr lang="en-US" dirty="0"/>
              <a:t>select </a:t>
            </a:r>
            <a:r>
              <a:rPr lang="en-US" dirty="0" err="1"/>
              <a:t>gender,branch,count</a:t>
            </a:r>
            <a:r>
              <a:rPr lang="en-US" dirty="0"/>
              <a:t>(gender) as </a:t>
            </a:r>
            <a:r>
              <a:rPr lang="en-US" dirty="0" err="1"/>
              <a:t>gender_count</a:t>
            </a:r>
            <a:r>
              <a:rPr lang="en-US" dirty="0"/>
              <a:t> from amazon</a:t>
            </a:r>
          </a:p>
          <a:p>
            <a:r>
              <a:rPr lang="en-US" dirty="0"/>
              <a:t>group  by </a:t>
            </a:r>
            <a:r>
              <a:rPr lang="en-US" dirty="0" err="1"/>
              <a:t>gender,branch</a:t>
            </a:r>
            <a:endParaRPr lang="en-US" dirty="0"/>
          </a:p>
          <a:p>
            <a:r>
              <a:rPr lang="en-US" dirty="0"/>
              <a:t>order by branch;</a:t>
            </a: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DE90F9-1F94-D5F4-78E5-848591233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41548"/>
              </p:ext>
            </p:extLst>
          </p:nvPr>
        </p:nvGraphicFramePr>
        <p:xfrm>
          <a:off x="3214848" y="2716246"/>
          <a:ext cx="8127999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645624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32059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7933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3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3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28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14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52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95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18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225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Identify the time of day when customers provide the most ratings</a:t>
            </a:r>
          </a:p>
          <a:p>
            <a:r>
              <a:rPr lang="en-US" dirty="0"/>
              <a:t>select hour(time) as </a:t>
            </a:r>
            <a:r>
              <a:rPr lang="en-US" dirty="0" err="1"/>
              <a:t>hour_of_day,count</a:t>
            </a:r>
            <a:r>
              <a:rPr lang="en-US" dirty="0"/>
              <a:t>(rating) as </a:t>
            </a:r>
            <a:r>
              <a:rPr lang="en-US" dirty="0" err="1"/>
              <a:t>rating_count</a:t>
            </a:r>
            <a:endParaRPr lang="en-US" dirty="0"/>
          </a:p>
          <a:p>
            <a:r>
              <a:rPr lang="en-US" dirty="0"/>
              <a:t>from amazon </a:t>
            </a:r>
          </a:p>
          <a:p>
            <a:r>
              <a:rPr lang="en-US" dirty="0"/>
              <a:t>group by </a:t>
            </a:r>
            <a:r>
              <a:rPr lang="en-US" dirty="0" err="1"/>
              <a:t>hour_of_day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rating_count</a:t>
            </a:r>
            <a:r>
              <a:rPr lang="en-US" dirty="0"/>
              <a:t> desc;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query helps us to find which hour of </a:t>
            </a:r>
          </a:p>
          <a:p>
            <a:r>
              <a:rPr lang="en-US" dirty="0"/>
              <a:t>The day we are getting more rating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2F5466-CC96-E978-1B8B-64D0F012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02697"/>
              </p:ext>
            </p:extLst>
          </p:nvPr>
        </p:nvGraphicFramePr>
        <p:xfrm>
          <a:off x="7038363" y="1479823"/>
          <a:ext cx="4899170" cy="51029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449585">
                  <a:extLst>
                    <a:ext uri="{9D8B030D-6E8A-4147-A177-3AD203B41FA5}">
                      <a16:colId xmlns:a16="http://schemas.microsoft.com/office/drawing/2014/main" val="374799364"/>
                    </a:ext>
                  </a:extLst>
                </a:gridCol>
                <a:gridCol w="2449585">
                  <a:extLst>
                    <a:ext uri="{9D8B030D-6E8A-4147-A177-3AD203B41FA5}">
                      <a16:colId xmlns:a16="http://schemas.microsoft.com/office/drawing/2014/main" val="1179729962"/>
                    </a:ext>
                  </a:extLst>
                </a:gridCol>
              </a:tblGrid>
              <a:tr h="425245"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  <a:r>
                        <a:rPr lang="en-IN" sz="1800" dirty="0"/>
                        <a:t>OUR_OF_DAY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RATING_COUNT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96381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IN" sz="18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86888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IN" sz="18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138594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IN" sz="18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009903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IN" sz="18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440033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IN" sz="180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57088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IN" sz="18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739599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IN" sz="18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45544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IN" sz="18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68587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IN" sz="180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89475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IN" sz="18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56368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IN" sz="180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60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608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time_of_day</a:t>
            </a:r>
            <a:r>
              <a:rPr lang="en-US" dirty="0"/>
              <a:t> ,</a:t>
            </a:r>
          </a:p>
          <a:p>
            <a:r>
              <a:rPr lang="en-US" dirty="0"/>
              <a:t>count(rating) as </a:t>
            </a:r>
            <a:r>
              <a:rPr lang="en-US" dirty="0" err="1"/>
              <a:t>rating_count</a:t>
            </a:r>
            <a:r>
              <a:rPr lang="en-US" dirty="0"/>
              <a:t> from amazon </a:t>
            </a:r>
          </a:p>
          <a:p>
            <a:r>
              <a:rPr lang="en-US" dirty="0"/>
              <a:t>group by </a:t>
            </a:r>
            <a:r>
              <a:rPr lang="en-US" dirty="0" err="1"/>
              <a:t>time_of_day</a:t>
            </a:r>
            <a:r>
              <a:rPr lang="en-US" dirty="0"/>
              <a:t> </a:t>
            </a:r>
          </a:p>
          <a:p>
            <a:r>
              <a:rPr lang="en-US" dirty="0"/>
              <a:t>order by count(rating) desc;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query helps us to identify which part of the day we are getting more ratings .</a:t>
            </a:r>
            <a:r>
              <a:rPr lang="en-US" dirty="0" err="1"/>
              <a:t>i</a:t>
            </a:r>
            <a:r>
              <a:rPr lang="en-US" dirty="0"/>
              <a:t> have create a new column  time of day by </a:t>
            </a:r>
            <a:r>
              <a:rPr lang="en-US" dirty="0" err="1"/>
              <a:t>sepearting</a:t>
            </a:r>
            <a:r>
              <a:rPr lang="en-US" dirty="0"/>
              <a:t> hour to </a:t>
            </a:r>
            <a:r>
              <a:rPr lang="en-US" dirty="0" err="1"/>
              <a:t>yhree</a:t>
            </a:r>
            <a:r>
              <a:rPr lang="en-US" dirty="0"/>
              <a:t> intervals from 0 to 12 and 12 to 18 and 18 to 24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EA6DB4-AAA1-2F9F-033C-9CA1DB920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5347"/>
              </p:ext>
            </p:extLst>
          </p:nvPr>
        </p:nvGraphicFramePr>
        <p:xfrm>
          <a:off x="6912529" y="1228978"/>
          <a:ext cx="3907926" cy="21997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0040">
                  <a:extLst>
                    <a:ext uri="{9D8B030D-6E8A-4147-A177-3AD203B41FA5}">
                      <a16:colId xmlns:a16="http://schemas.microsoft.com/office/drawing/2014/main" val="188703197"/>
                    </a:ext>
                  </a:extLst>
                </a:gridCol>
                <a:gridCol w="2067886">
                  <a:extLst>
                    <a:ext uri="{9D8B030D-6E8A-4147-A177-3AD203B41FA5}">
                      <a16:colId xmlns:a16="http://schemas.microsoft.com/office/drawing/2014/main" val="4088495966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r>
                        <a:rPr lang="en-US" dirty="0"/>
                        <a:t>TIME_OF_DAY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RATING_COUNT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96581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en-IN" dirty="0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793467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en-IN"/>
                        <a:t>evening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28803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en-IN"/>
                        <a:t>Morning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24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156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 27.Identify the day of the week with the highest average ratings.; </a:t>
            </a:r>
          </a:p>
          <a:p>
            <a:r>
              <a:rPr lang="en-US" dirty="0"/>
              <a:t>select </a:t>
            </a:r>
            <a:r>
              <a:rPr lang="en-US" dirty="0" err="1"/>
              <a:t>dayname</a:t>
            </a:r>
            <a:r>
              <a:rPr lang="en-US" dirty="0"/>
              <a:t>(date) as </a:t>
            </a:r>
            <a:r>
              <a:rPr lang="en-US" dirty="0" err="1"/>
              <a:t>week_day</a:t>
            </a:r>
            <a:r>
              <a:rPr lang="en-US" dirty="0"/>
              <a:t>,</a:t>
            </a:r>
          </a:p>
          <a:p>
            <a:r>
              <a:rPr lang="en-US" dirty="0"/>
              <a:t>avg(rating) as </a:t>
            </a:r>
            <a:r>
              <a:rPr lang="en-US" dirty="0" err="1"/>
              <a:t>avg_rating</a:t>
            </a:r>
            <a:r>
              <a:rPr lang="en-US" dirty="0"/>
              <a:t>  from amazon </a:t>
            </a:r>
          </a:p>
          <a:p>
            <a:r>
              <a:rPr lang="en-US" dirty="0"/>
              <a:t>group by </a:t>
            </a:r>
            <a:r>
              <a:rPr lang="en-US" dirty="0" err="1"/>
              <a:t>dayname</a:t>
            </a:r>
            <a:r>
              <a:rPr lang="en-US" dirty="0"/>
              <a:t>(date)</a:t>
            </a:r>
          </a:p>
          <a:p>
            <a:r>
              <a:rPr lang="en-US" dirty="0"/>
              <a:t> order by </a:t>
            </a:r>
            <a:r>
              <a:rPr lang="en-US" dirty="0" err="1"/>
              <a:t>avg_rating</a:t>
            </a:r>
            <a:r>
              <a:rPr lang="en-US" dirty="0"/>
              <a:t> desc;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select </a:t>
            </a:r>
            <a:r>
              <a:rPr lang="en-US" dirty="0" err="1"/>
              <a:t>dayname</a:t>
            </a:r>
            <a:r>
              <a:rPr lang="en-US" dirty="0"/>
              <a:t>(date) as </a:t>
            </a:r>
          </a:p>
          <a:p>
            <a:r>
              <a:rPr lang="en-US" dirty="0" err="1"/>
              <a:t>week_day,round</a:t>
            </a:r>
            <a:r>
              <a:rPr lang="en-US" dirty="0"/>
              <a:t>(avg(rating),2)</a:t>
            </a:r>
          </a:p>
          <a:p>
            <a:r>
              <a:rPr lang="en-US" dirty="0"/>
              <a:t> as </a:t>
            </a:r>
            <a:r>
              <a:rPr lang="en-US" dirty="0" err="1"/>
              <a:t>avg_rating</a:t>
            </a:r>
            <a:r>
              <a:rPr lang="en-US" dirty="0"/>
              <a:t>  from amazon group</a:t>
            </a:r>
          </a:p>
          <a:p>
            <a:r>
              <a:rPr lang="en-US" dirty="0"/>
              <a:t> by </a:t>
            </a:r>
            <a:r>
              <a:rPr lang="en-US" dirty="0" err="1"/>
              <a:t>dayname</a:t>
            </a:r>
            <a:r>
              <a:rPr lang="en-US" dirty="0"/>
              <a:t>(date) </a:t>
            </a:r>
          </a:p>
          <a:p>
            <a:r>
              <a:rPr lang="en-US" dirty="0"/>
              <a:t>order by </a:t>
            </a:r>
            <a:r>
              <a:rPr lang="en-US" dirty="0" err="1"/>
              <a:t>avg_rating</a:t>
            </a:r>
            <a:r>
              <a:rPr lang="en-US" dirty="0"/>
              <a:t> desc  limit 1;</a:t>
            </a: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81FBC2-A735-8471-A122-F70C72B8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29116"/>
              </p:ext>
            </p:extLst>
          </p:nvPr>
        </p:nvGraphicFramePr>
        <p:xfrm>
          <a:off x="7399090" y="1224793"/>
          <a:ext cx="4639112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19556">
                  <a:extLst>
                    <a:ext uri="{9D8B030D-6E8A-4147-A177-3AD203B41FA5}">
                      <a16:colId xmlns:a16="http://schemas.microsoft.com/office/drawing/2014/main" val="1487044620"/>
                    </a:ext>
                  </a:extLst>
                </a:gridCol>
                <a:gridCol w="2319556">
                  <a:extLst>
                    <a:ext uri="{9D8B030D-6E8A-4147-A177-3AD203B41FA5}">
                      <a16:colId xmlns:a16="http://schemas.microsoft.com/office/drawing/2014/main" val="2055224216"/>
                    </a:ext>
                  </a:extLst>
                </a:gridCol>
              </a:tblGrid>
              <a:tr h="219542">
                <a:tc>
                  <a:txBody>
                    <a:bodyPr/>
                    <a:lstStyle/>
                    <a:p>
                      <a:r>
                        <a:rPr lang="en-US" dirty="0" err="1"/>
                        <a:t>Week_day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Avg_rating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08749"/>
                  </a:ext>
                </a:extLst>
              </a:tr>
              <a:tr h="356056">
                <a:tc>
                  <a:txBody>
                    <a:bodyPr/>
                    <a:lstStyle/>
                    <a:p>
                      <a:r>
                        <a:rPr lang="en-IN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7.153599999999999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234957"/>
                  </a:ext>
                </a:extLst>
              </a:tr>
              <a:tr h="356056"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7.076258992805756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557009"/>
                  </a:ext>
                </a:extLst>
              </a:tr>
              <a:tr h="356056">
                <a:tc>
                  <a:txBody>
                    <a:bodyPr/>
                    <a:lstStyle/>
                    <a:p>
                      <a:r>
                        <a:rPr lang="en-IN"/>
                        <a:t>Sunday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7.011278195488723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9692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r>
                        <a:rPr lang="en-IN" dirty="0"/>
                        <a:t>Tuesday</a:t>
                      </a:r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7.003164556962025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834718"/>
                  </a:ext>
                </a:extLst>
              </a:tr>
              <a:tr h="356056">
                <a:tc>
                  <a:txBody>
                    <a:bodyPr/>
                    <a:lstStyle/>
                    <a:p>
                      <a:r>
                        <a:rPr lang="en-IN"/>
                        <a:t>Saturday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6.901829268292688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522499"/>
                  </a:ext>
                </a:extLst>
              </a:tr>
              <a:tr h="356056">
                <a:tc>
                  <a:txBody>
                    <a:bodyPr/>
                    <a:lstStyle/>
                    <a:p>
                      <a:r>
                        <a:rPr lang="en-IN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6.88985507246377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358265"/>
                  </a:ext>
                </a:extLst>
              </a:tr>
              <a:tr h="356056">
                <a:tc>
                  <a:txBody>
                    <a:bodyPr/>
                    <a:lstStyle/>
                    <a:p>
                      <a:r>
                        <a:rPr lang="en-IN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6.805594405594405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8657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6CDABB-AA9D-C22F-C446-81D8451A0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34609"/>
              </p:ext>
            </p:extLst>
          </p:nvPr>
        </p:nvGraphicFramePr>
        <p:xfrm>
          <a:off x="7633982" y="5023219"/>
          <a:ext cx="3952146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6073">
                  <a:extLst>
                    <a:ext uri="{9D8B030D-6E8A-4147-A177-3AD203B41FA5}">
                      <a16:colId xmlns:a16="http://schemas.microsoft.com/office/drawing/2014/main" val="3616430250"/>
                    </a:ext>
                  </a:extLst>
                </a:gridCol>
                <a:gridCol w="1976073">
                  <a:extLst>
                    <a:ext uri="{9D8B030D-6E8A-4147-A177-3AD203B41FA5}">
                      <a16:colId xmlns:a16="http://schemas.microsoft.com/office/drawing/2014/main" val="4051530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Week_day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Avg_rating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25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2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6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26.Determine the time of day with the highest customer ratings for each branch;</a:t>
            </a:r>
          </a:p>
          <a:p>
            <a:r>
              <a:rPr lang="en-US" dirty="0"/>
              <a:t>select </a:t>
            </a:r>
            <a:r>
              <a:rPr lang="en-US" dirty="0" err="1"/>
              <a:t>branch,hour</a:t>
            </a:r>
            <a:r>
              <a:rPr lang="en-US" dirty="0"/>
              <a:t>(time) as </a:t>
            </a:r>
            <a:r>
              <a:rPr lang="en-US" dirty="0" err="1"/>
              <a:t>time_day,max</a:t>
            </a:r>
            <a:r>
              <a:rPr lang="en-US" dirty="0"/>
              <a:t>(rating) as </a:t>
            </a:r>
            <a:r>
              <a:rPr lang="en-US" dirty="0" err="1"/>
              <a:t>max_rating</a:t>
            </a:r>
            <a:r>
              <a:rPr lang="en-US" dirty="0"/>
              <a:t>  from amazon .</a:t>
            </a:r>
          </a:p>
          <a:p>
            <a:r>
              <a:rPr lang="en-US" dirty="0"/>
              <a:t>group by </a:t>
            </a:r>
            <a:r>
              <a:rPr lang="en-US" dirty="0" err="1"/>
              <a:t>branch,hour</a:t>
            </a:r>
            <a:r>
              <a:rPr lang="en-US" dirty="0"/>
              <a:t>(time) ;</a:t>
            </a:r>
          </a:p>
          <a:p>
            <a:r>
              <a:rPr lang="en-US" dirty="0"/>
              <a:t>select </a:t>
            </a:r>
            <a:r>
              <a:rPr lang="en-US" dirty="0" err="1"/>
              <a:t>A.branch,hour</a:t>
            </a:r>
            <a:r>
              <a:rPr lang="en-US" dirty="0"/>
              <a:t>(time) as </a:t>
            </a:r>
            <a:r>
              <a:rPr lang="en-US" dirty="0" err="1"/>
              <a:t>hourly_time,time_of_day</a:t>
            </a:r>
            <a:r>
              <a:rPr lang="en-US" dirty="0"/>
              <a:t>  as </a:t>
            </a:r>
            <a:r>
              <a:rPr lang="en-US" dirty="0" err="1"/>
              <a:t>hour_of_day</a:t>
            </a:r>
            <a:r>
              <a:rPr lang="en-US" dirty="0"/>
              <a:t>,</a:t>
            </a:r>
          </a:p>
          <a:p>
            <a:r>
              <a:rPr lang="en-US" dirty="0" err="1"/>
              <a:t>A.rating</a:t>
            </a:r>
            <a:r>
              <a:rPr lang="en-US" dirty="0"/>
              <a:t> as </a:t>
            </a:r>
            <a:r>
              <a:rPr lang="en-US" dirty="0" err="1"/>
              <a:t>max_rating</a:t>
            </a:r>
            <a:r>
              <a:rPr lang="en-US" dirty="0"/>
              <a:t> from  amazon </a:t>
            </a:r>
            <a:r>
              <a:rPr lang="en-US" dirty="0" err="1"/>
              <a:t>Ainner</a:t>
            </a:r>
            <a:r>
              <a:rPr lang="en-US" dirty="0"/>
              <a:t> join  (select </a:t>
            </a:r>
            <a:r>
              <a:rPr lang="en-US" dirty="0" err="1"/>
              <a:t>branch,MAX</a:t>
            </a:r>
            <a:r>
              <a:rPr lang="en-US" dirty="0"/>
              <a:t>(rating) as </a:t>
            </a:r>
            <a:r>
              <a:rPr lang="en-US" dirty="0" err="1"/>
              <a:t>max_rating</a:t>
            </a:r>
            <a:r>
              <a:rPr lang="en-US" dirty="0"/>
              <a:t> from  amazon group by  branch) B on  </a:t>
            </a:r>
            <a:r>
              <a:rPr lang="en-US" dirty="0" err="1"/>
              <a:t>A.branch</a:t>
            </a:r>
            <a:r>
              <a:rPr lang="en-US" dirty="0"/>
              <a:t> = </a:t>
            </a:r>
            <a:r>
              <a:rPr lang="en-US" dirty="0" err="1"/>
              <a:t>B.branch</a:t>
            </a:r>
            <a:r>
              <a:rPr lang="en-US" dirty="0"/>
              <a:t> and </a:t>
            </a:r>
            <a:r>
              <a:rPr lang="en-US" dirty="0" err="1"/>
              <a:t>A.rating</a:t>
            </a:r>
            <a:r>
              <a:rPr lang="en-US" dirty="0"/>
              <a:t> = </a:t>
            </a:r>
            <a:r>
              <a:rPr lang="en-US" dirty="0" err="1"/>
              <a:t>B.max_rating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B996FD-21CE-7DBD-9472-F5F14B6F6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98280"/>
              </p:ext>
            </p:extLst>
          </p:nvPr>
        </p:nvGraphicFramePr>
        <p:xfrm>
          <a:off x="4681057" y="2944706"/>
          <a:ext cx="6452064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3016">
                  <a:extLst>
                    <a:ext uri="{9D8B030D-6E8A-4147-A177-3AD203B41FA5}">
                      <a16:colId xmlns:a16="http://schemas.microsoft.com/office/drawing/2014/main" val="747698070"/>
                    </a:ext>
                  </a:extLst>
                </a:gridCol>
                <a:gridCol w="1613016">
                  <a:extLst>
                    <a:ext uri="{9D8B030D-6E8A-4147-A177-3AD203B41FA5}">
                      <a16:colId xmlns:a16="http://schemas.microsoft.com/office/drawing/2014/main" val="1593591246"/>
                    </a:ext>
                  </a:extLst>
                </a:gridCol>
                <a:gridCol w="1613016">
                  <a:extLst>
                    <a:ext uri="{9D8B030D-6E8A-4147-A177-3AD203B41FA5}">
                      <a16:colId xmlns:a16="http://schemas.microsoft.com/office/drawing/2014/main" val="3829997044"/>
                    </a:ext>
                  </a:extLst>
                </a:gridCol>
                <a:gridCol w="1613016">
                  <a:extLst>
                    <a:ext uri="{9D8B030D-6E8A-4147-A177-3AD203B41FA5}">
                      <a16:colId xmlns:a16="http://schemas.microsoft.com/office/drawing/2014/main" val="4267292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Hourly_time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Hour_of_day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Max_rating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7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3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70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evening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18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24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97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22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11.For each product line, add a column indicating "Good" if its sales are above average, otherwise "Bad.“</a:t>
            </a:r>
          </a:p>
          <a:p>
            <a:r>
              <a:rPr lang="en-US" dirty="0"/>
              <a:t>select avg(total) from amazon;        </a:t>
            </a:r>
          </a:p>
          <a:p>
            <a:r>
              <a:rPr lang="en-US" dirty="0"/>
              <a:t>select total,</a:t>
            </a:r>
          </a:p>
          <a:p>
            <a:r>
              <a:rPr lang="en-US" dirty="0"/>
              <a:t>case when total&gt; (select avg(total) from amazon) then 'good’</a:t>
            </a:r>
          </a:p>
          <a:p>
            <a:r>
              <a:rPr lang="en-US" dirty="0"/>
              <a:t>else 'bad’</a:t>
            </a:r>
          </a:p>
          <a:p>
            <a:r>
              <a:rPr lang="en-US" dirty="0"/>
              <a:t>end as </a:t>
            </a:r>
            <a:r>
              <a:rPr lang="en-US" dirty="0" err="1"/>
              <a:t>good_or_bad</a:t>
            </a:r>
            <a:endParaRPr lang="en-US" dirty="0"/>
          </a:p>
          <a:p>
            <a:r>
              <a:rPr lang="en-US" dirty="0"/>
              <a:t>from amazon</a:t>
            </a:r>
          </a:p>
          <a:p>
            <a:r>
              <a:rPr lang="en-US" dirty="0"/>
              <a:t>order by total desc;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716196-2109-D8E1-C509-9269E2DED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42154"/>
              </p:ext>
            </p:extLst>
          </p:nvPr>
        </p:nvGraphicFramePr>
        <p:xfrm>
          <a:off x="6820247" y="1281729"/>
          <a:ext cx="5008230" cy="370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504115">
                  <a:extLst>
                    <a:ext uri="{9D8B030D-6E8A-4147-A177-3AD203B41FA5}">
                      <a16:colId xmlns:a16="http://schemas.microsoft.com/office/drawing/2014/main" val="2935476821"/>
                    </a:ext>
                  </a:extLst>
                </a:gridCol>
                <a:gridCol w="2504115">
                  <a:extLst>
                    <a:ext uri="{9D8B030D-6E8A-4147-A177-3AD203B41FA5}">
                      <a16:colId xmlns:a16="http://schemas.microsoft.com/office/drawing/2014/main" val="361637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Avg(total)</a:t>
                      </a:r>
                      <a:endParaRPr lang="en-IN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322.96674900000005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99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545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 28.Determine the day of the week with the highest average ratings for each branch.</a:t>
            </a:r>
          </a:p>
          <a:p>
            <a:r>
              <a:rPr lang="en-US" dirty="0"/>
              <a:t>select </a:t>
            </a:r>
            <a:r>
              <a:rPr lang="en-US" dirty="0" err="1"/>
              <a:t>day_name</a:t>
            </a:r>
            <a:r>
              <a:rPr lang="en-US" dirty="0"/>
              <a:t> ,</a:t>
            </a:r>
            <a:r>
              <a:rPr lang="en-US" dirty="0" err="1"/>
              <a:t>branch,round</a:t>
            </a:r>
            <a:r>
              <a:rPr lang="en-US" dirty="0"/>
              <a:t>(avg(rating),2) as </a:t>
            </a:r>
            <a:r>
              <a:rPr lang="en-US" dirty="0" err="1"/>
              <a:t>highest_avg_rating</a:t>
            </a:r>
            <a:r>
              <a:rPr lang="en-US" dirty="0"/>
              <a:t> from amazon</a:t>
            </a:r>
          </a:p>
          <a:p>
            <a:r>
              <a:rPr lang="en-US" dirty="0"/>
              <a:t> group by </a:t>
            </a:r>
            <a:r>
              <a:rPr lang="en-US" dirty="0" err="1"/>
              <a:t>day_name,branch</a:t>
            </a:r>
            <a:r>
              <a:rPr lang="en-US" dirty="0"/>
              <a:t> </a:t>
            </a:r>
          </a:p>
          <a:p>
            <a:r>
              <a:rPr lang="en-US" dirty="0"/>
              <a:t>order by </a:t>
            </a:r>
            <a:r>
              <a:rPr lang="en-US" dirty="0" err="1"/>
              <a:t>highest_avg_rating</a:t>
            </a:r>
            <a:r>
              <a:rPr lang="en-US" dirty="0"/>
              <a:t> ;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9BBC2F-DA96-27E4-17FD-B4C7A59E0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00432"/>
              </p:ext>
            </p:extLst>
          </p:nvPr>
        </p:nvGraphicFramePr>
        <p:xfrm>
          <a:off x="6384024" y="1518408"/>
          <a:ext cx="4521665" cy="514245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66546">
                  <a:extLst>
                    <a:ext uri="{9D8B030D-6E8A-4147-A177-3AD203B41FA5}">
                      <a16:colId xmlns:a16="http://schemas.microsoft.com/office/drawing/2014/main" val="2496600528"/>
                    </a:ext>
                  </a:extLst>
                </a:gridCol>
                <a:gridCol w="791042">
                  <a:extLst>
                    <a:ext uri="{9D8B030D-6E8A-4147-A177-3AD203B41FA5}">
                      <a16:colId xmlns:a16="http://schemas.microsoft.com/office/drawing/2014/main" val="2118596282"/>
                    </a:ext>
                  </a:extLst>
                </a:gridCol>
                <a:gridCol w="3264077">
                  <a:extLst>
                    <a:ext uri="{9D8B030D-6E8A-4147-A177-3AD203B41FA5}">
                      <a16:colId xmlns:a16="http://schemas.microsoft.com/office/drawing/2014/main" val="2260575544"/>
                    </a:ext>
                  </a:extLst>
                </a:gridCol>
              </a:tblGrid>
              <a:tr h="233748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  <a:endParaRPr lang="en-IN" sz="1000" dirty="0"/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BRANCH</a:t>
                      </a:r>
                      <a:endParaRPr lang="en-IN" sz="1000" dirty="0"/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AVG_ RATING</a:t>
                      </a:r>
                      <a:endParaRPr lang="en-IN" sz="1000" dirty="0"/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078856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WED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B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6.45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9521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FRI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6.69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48819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SAT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6.74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80705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SAT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6.75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1272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THU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6.75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6571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SUN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6.89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60642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WED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6.92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098241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TUE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6.95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4721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THU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6.95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54245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THU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6.96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25412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TUE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86534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SUN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7.03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9245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MON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7.04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39037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TUE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7.06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8878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WED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7.06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13355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SUN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7.08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210546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MON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7.1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7311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SAT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7.23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52308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FRI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7.28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03565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FRI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7.31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53652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r>
                        <a:rPr lang="en-IN" sz="1000"/>
                        <a:t>MON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7.34</a:t>
                      </a:r>
                    </a:p>
                  </a:txBody>
                  <a:tcPr marL="51802" marR="51802" marT="25901" marB="2590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5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88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608729" y="313764"/>
            <a:ext cx="8817296" cy="6284259"/>
          </a:xfrm>
        </p:spPr>
        <p:txBody>
          <a:bodyPr/>
          <a:lstStyle/>
          <a:p>
            <a:pPr marL="0" indent="0" algn="l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Roboto" panose="020F0502020204030204" pitchFamily="2" charset="0"/>
              </a:rPr>
              <a:t>What is the count of distinct product lines in the dataset?</a:t>
            </a:r>
          </a:p>
          <a:p>
            <a:r>
              <a:rPr lang="en-US" dirty="0"/>
              <a:t>select </a:t>
            </a:r>
            <a:r>
              <a:rPr lang="en-US" dirty="0" err="1"/>
              <a:t>Product_Line</a:t>
            </a:r>
            <a:r>
              <a:rPr lang="en-US" dirty="0"/>
              <a:t> from amazon;</a:t>
            </a:r>
          </a:p>
          <a:p>
            <a:r>
              <a:rPr lang="en-US" dirty="0"/>
              <a:t>select distinct </a:t>
            </a:r>
            <a:r>
              <a:rPr lang="en-US" dirty="0" err="1"/>
              <a:t>Product_Line</a:t>
            </a:r>
            <a:r>
              <a:rPr lang="en-US" dirty="0"/>
              <a:t> from amazon;</a:t>
            </a:r>
          </a:p>
          <a:p>
            <a:r>
              <a:rPr lang="en-US" dirty="0"/>
              <a:t>select count(distinct </a:t>
            </a:r>
            <a:r>
              <a:rPr lang="en-US" dirty="0" err="1"/>
              <a:t>Product_Line</a:t>
            </a:r>
            <a:r>
              <a:rPr lang="en-US" dirty="0"/>
              <a:t>) as </a:t>
            </a:r>
            <a:r>
              <a:rPr lang="en-US" dirty="0" err="1"/>
              <a:t>product_line_count</a:t>
            </a:r>
            <a:r>
              <a:rPr lang="en-US" dirty="0"/>
              <a:t> from amazon;</a:t>
            </a:r>
            <a:br>
              <a:rPr lang="en-US" dirty="0"/>
            </a:br>
            <a:endParaRPr lang="en-US" dirty="0"/>
          </a:p>
          <a:p>
            <a:r>
              <a:rPr lang="en-IN" dirty="0">
                <a:solidFill>
                  <a:srgbClr val="92D050"/>
                </a:solidFill>
              </a:rPr>
              <a:t>=6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02942" y="3181826"/>
          <a:ext cx="2411506" cy="2194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1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Health and 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Electronic accessories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Home and lifestyle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Sports and travel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Food and beverages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Fashion accessories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483C958-13E3-6BD5-66A0-B1FEDB3EE5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3712976"/>
              </p:ext>
            </p:extLst>
          </p:nvPr>
        </p:nvGraphicFramePr>
        <p:xfrm>
          <a:off x="3460750" y="2407640"/>
          <a:ext cx="7964487" cy="137918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54829">
                  <a:extLst>
                    <a:ext uri="{9D8B030D-6E8A-4147-A177-3AD203B41FA5}">
                      <a16:colId xmlns:a16="http://schemas.microsoft.com/office/drawing/2014/main" val="3669040862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3939474533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32889866"/>
                    </a:ext>
                  </a:extLst>
                </a:gridCol>
              </a:tblGrid>
              <a:tr h="266663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  <a:endParaRPr lang="en-IN" sz="1000" dirty="0"/>
                    </a:p>
                  </a:txBody>
                  <a:tcPr marL="51802" marR="51802" marT="25901" marB="2590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BRANCH</a:t>
                      </a:r>
                      <a:endParaRPr lang="en-IN" sz="1000" dirty="0"/>
                    </a:p>
                  </a:txBody>
                  <a:tcPr marL="51802" marR="51802" marT="25901" marB="2590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AVG_ RATING</a:t>
                      </a:r>
                      <a:endParaRPr lang="en-IN" sz="1000" dirty="0"/>
                    </a:p>
                  </a:txBody>
                  <a:tcPr marL="51802" marR="51802" marT="25901" marB="2590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8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16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7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81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290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19045" y="-635"/>
            <a:ext cx="9672955" cy="685863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3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565" y="322729"/>
            <a:ext cx="7965461" cy="605959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Which payment method occurs most frequently?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460565" y="928688"/>
            <a:ext cx="7965460" cy="4872039"/>
          </a:xfrm>
        </p:spPr>
        <p:txBody>
          <a:bodyPr/>
          <a:lstStyle/>
          <a:p>
            <a:r>
              <a:rPr lang="en-IN" dirty="0"/>
              <a:t>select payment from amazon;</a:t>
            </a:r>
          </a:p>
          <a:p>
            <a:r>
              <a:rPr lang="en-US" dirty="0"/>
              <a:t>select count(payment) from amazon;</a:t>
            </a:r>
          </a:p>
          <a:p>
            <a:r>
              <a:rPr lang="en-US" dirty="0"/>
              <a:t>SELECT payment, COUNT(payment) AS </a:t>
            </a:r>
            <a:r>
              <a:rPr lang="en-US" dirty="0" err="1"/>
              <a:t>payment_countFROM</a:t>
            </a:r>
            <a:r>
              <a:rPr lang="en-US" dirty="0"/>
              <a:t> </a:t>
            </a:r>
            <a:r>
              <a:rPr lang="en-US" dirty="0" err="1"/>
              <a:t>amazonGROUP</a:t>
            </a:r>
            <a:r>
              <a:rPr lang="en-US" dirty="0"/>
              <a:t> BY payment;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74024" y="3547586"/>
          <a:ext cx="5423649" cy="1463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0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payment_count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Ewallet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Credit card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72870" y="206188"/>
            <a:ext cx="9547411" cy="66518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-- </a:t>
            </a:r>
            <a:r>
              <a:rPr lang="en-US" sz="3600" dirty="0">
                <a:solidFill>
                  <a:srgbClr val="FF0000"/>
                </a:solidFill>
              </a:rPr>
              <a:t>Which product line has the highest sales?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Product_Line</a:t>
            </a:r>
            <a:r>
              <a:rPr lang="en-US" dirty="0">
                <a:solidFill>
                  <a:srgbClr val="0070C0"/>
                </a:solidFill>
              </a:rPr>
              <a:t> ,sum(total) AS </a:t>
            </a:r>
            <a:r>
              <a:rPr lang="en-US" dirty="0" err="1">
                <a:solidFill>
                  <a:srgbClr val="0070C0"/>
                </a:solidFill>
              </a:rPr>
              <a:t>total_sales</a:t>
            </a:r>
            <a:r>
              <a:rPr lang="en-US" dirty="0">
                <a:solidFill>
                  <a:srgbClr val="0070C0"/>
                </a:solidFill>
              </a:rPr>
              <a:t> from amazon group by </a:t>
            </a:r>
            <a:r>
              <a:rPr lang="en-US" dirty="0" err="1">
                <a:solidFill>
                  <a:srgbClr val="0070C0"/>
                </a:solidFill>
              </a:rPr>
              <a:t>Product_Lineorder</a:t>
            </a:r>
            <a:r>
              <a:rPr lang="en-US" dirty="0">
                <a:solidFill>
                  <a:srgbClr val="0070C0"/>
                </a:solidFill>
              </a:rPr>
              <a:t> by sum(total) desc;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Product_Line</a:t>
            </a:r>
            <a:r>
              <a:rPr lang="en-US" dirty="0">
                <a:solidFill>
                  <a:srgbClr val="0070C0"/>
                </a:solidFill>
              </a:rPr>
              <a:t> ,sum(total) AS </a:t>
            </a:r>
            <a:r>
              <a:rPr lang="en-US" dirty="0" err="1">
                <a:solidFill>
                  <a:srgbClr val="0070C0"/>
                </a:solidFill>
              </a:rPr>
              <a:t>total_sales</a:t>
            </a:r>
            <a:r>
              <a:rPr lang="en-US" dirty="0">
                <a:solidFill>
                  <a:srgbClr val="0070C0"/>
                </a:solidFill>
              </a:rPr>
              <a:t> from amazon group by </a:t>
            </a:r>
            <a:r>
              <a:rPr lang="en-US" dirty="0" err="1">
                <a:solidFill>
                  <a:srgbClr val="0070C0"/>
                </a:solidFill>
              </a:rPr>
              <a:t>Product_Lineorder</a:t>
            </a:r>
            <a:r>
              <a:rPr lang="en-US" dirty="0">
                <a:solidFill>
                  <a:srgbClr val="0070C0"/>
                </a:solidFill>
              </a:rPr>
              <a:t> by sum(total) desc  limit 1; 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endParaRPr lang="en-IN" dirty="0">
              <a:solidFill>
                <a:srgbClr val="92D050"/>
              </a:solidFill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92D050"/>
                </a:solidFill>
                <a:effectLst/>
                <a:latin typeface="Sabon Next LT" panose="02000500000000000000" pitchFamily="2" charset="0"/>
              </a:rPr>
              <a:t>Food and beverages</a:t>
            </a:r>
            <a:endParaRPr lang="en-IN" sz="1800" b="0" i="0" u="none" strike="noStrike" dirty="0"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92D050"/>
                </a:solidFill>
                <a:effectLst/>
                <a:latin typeface="Sabon Next LT" panose="02000500000000000000" pitchFamily="2" charset="0"/>
              </a:rPr>
              <a:t>56144.844000000005</a:t>
            </a:r>
            <a:endParaRPr lang="en-IN" sz="1800" b="0" i="0" u="none" strike="noStrike" dirty="0"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84375" y="2115671"/>
          <a:ext cx="5818096" cy="236191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0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598">
                <a:tc>
                  <a:txBody>
                    <a:bodyPr/>
                    <a:lstStyle/>
                    <a:p>
                      <a:r>
                        <a:rPr lang="en-IN" sz="1800"/>
                        <a:t>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56144.844000000005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98">
                <a:tc>
                  <a:txBody>
                    <a:bodyPr/>
                    <a:lstStyle/>
                    <a:p>
                      <a:r>
                        <a:rPr lang="en-IN" sz="1800" dirty="0"/>
                        <a:t>Sports and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55122.826499999996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98">
                <a:tc>
                  <a:txBody>
                    <a:bodyPr/>
                    <a:lstStyle/>
                    <a:p>
                      <a:r>
                        <a:rPr lang="en-IN" sz="1800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54337.531500000005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r>
                        <a:rPr lang="en-IN" sz="1800" dirty="0"/>
                        <a:t>Fashion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54305.895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r>
                        <a:rPr lang="en-IN" sz="1800"/>
                        <a:t>Home and lifestyle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53861.91300000001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598">
                <a:tc>
                  <a:txBody>
                    <a:bodyPr/>
                    <a:lstStyle/>
                    <a:p>
                      <a:r>
                        <a:rPr lang="en-IN" sz="1800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49193.739000000016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28046" y="0"/>
            <a:ext cx="9583271" cy="6858000"/>
          </a:xfrm>
        </p:spPr>
        <p:txBody>
          <a:bodyPr/>
          <a:lstStyle/>
          <a:p>
            <a:r>
              <a:rPr lang="en-US" dirty="0"/>
              <a:t>-- </a:t>
            </a:r>
            <a:r>
              <a:rPr lang="en-US" sz="3600" dirty="0">
                <a:solidFill>
                  <a:srgbClr val="FF0000"/>
                </a:solidFill>
              </a:rPr>
              <a:t>How much revenue is generated each month?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monthname</a:t>
            </a:r>
            <a:r>
              <a:rPr lang="en-US" dirty="0">
                <a:solidFill>
                  <a:srgbClr val="0070C0"/>
                </a:solidFill>
              </a:rPr>
              <a:t>(date),sum(total) as </a:t>
            </a:r>
            <a:r>
              <a:rPr lang="en-US" dirty="0" err="1">
                <a:solidFill>
                  <a:srgbClr val="0070C0"/>
                </a:solidFill>
              </a:rPr>
              <a:t>each_month_revenue</a:t>
            </a:r>
            <a:r>
              <a:rPr lang="en-US" dirty="0">
                <a:solidFill>
                  <a:srgbClr val="0070C0"/>
                </a:solidFill>
              </a:rPr>
              <a:t> from </a:t>
            </a:r>
            <a:r>
              <a:rPr lang="en-US" dirty="0" err="1">
                <a:solidFill>
                  <a:srgbClr val="0070C0"/>
                </a:solidFill>
              </a:rPr>
              <a:t>amazongroup</a:t>
            </a:r>
            <a:r>
              <a:rPr lang="en-US" dirty="0">
                <a:solidFill>
                  <a:srgbClr val="0070C0"/>
                </a:solidFill>
              </a:rPr>
              <a:t> by </a:t>
            </a:r>
            <a:r>
              <a:rPr lang="en-US" dirty="0" err="1">
                <a:solidFill>
                  <a:srgbClr val="0070C0"/>
                </a:solidFill>
              </a:rPr>
              <a:t>monthname</a:t>
            </a:r>
            <a:r>
              <a:rPr lang="en-US" dirty="0">
                <a:solidFill>
                  <a:srgbClr val="0070C0"/>
                </a:solidFill>
              </a:rPr>
              <a:t>(date);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</a:t>
            </a:r>
            <a:r>
              <a:rPr lang="en-IN" dirty="0">
                <a:solidFill>
                  <a:srgbClr val="0070C0"/>
                </a:solidFill>
              </a:rPr>
              <a:t>             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60259" y="2330824"/>
          <a:ext cx="5136776" cy="12281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6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388">
                <a:tc>
                  <a:txBody>
                    <a:bodyPr/>
                    <a:lstStyle/>
                    <a:p>
                      <a:r>
                        <a:rPr lang="en-IN" sz="1800" dirty="0"/>
                        <a:t>January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116291.86800000005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88">
                <a:tc>
                  <a:txBody>
                    <a:bodyPr/>
                    <a:lstStyle/>
                    <a:p>
                      <a:r>
                        <a:rPr lang="en-IN" sz="1800" dirty="0"/>
                        <a:t>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109455.50700000004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88">
                <a:tc>
                  <a:txBody>
                    <a:bodyPr/>
                    <a:lstStyle/>
                    <a:p>
                      <a:r>
                        <a:rPr lang="en-IN" sz="1800"/>
                        <a:t>February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97219.37399999997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28046" y="0"/>
            <a:ext cx="9583271" cy="6858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-- In which month did the cost of goods sold reach its peak?;</a:t>
            </a:r>
          </a:p>
          <a:p>
            <a:endParaRPr lang="en-US" sz="4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monthname</a:t>
            </a:r>
            <a:r>
              <a:rPr lang="en-US" dirty="0">
                <a:solidFill>
                  <a:srgbClr val="0070C0"/>
                </a:solidFill>
              </a:rPr>
              <a:t>(date) as  </a:t>
            </a:r>
            <a:r>
              <a:rPr lang="en-US" dirty="0" err="1">
                <a:solidFill>
                  <a:srgbClr val="0070C0"/>
                </a:solidFill>
              </a:rPr>
              <a:t>month_name,round</a:t>
            </a:r>
            <a:r>
              <a:rPr lang="en-US" dirty="0">
                <a:solidFill>
                  <a:srgbClr val="0070C0"/>
                </a:solidFill>
              </a:rPr>
              <a:t>(sum(cogs),2) as </a:t>
            </a:r>
            <a:r>
              <a:rPr lang="en-US" dirty="0" err="1">
                <a:solidFill>
                  <a:srgbClr val="0070C0"/>
                </a:solidFill>
              </a:rPr>
              <a:t>cost_of_goods_sold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from amazon</a:t>
            </a:r>
          </a:p>
          <a:p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month_nameorder</a:t>
            </a:r>
            <a:r>
              <a:rPr lang="en-US" dirty="0">
                <a:solidFill>
                  <a:srgbClr val="0070C0"/>
                </a:solidFill>
              </a:rPr>
              <a:t> by sum(cogs) desc ;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89929" y="3730466"/>
          <a:ext cx="3209366" cy="10972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January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110754.16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104243.34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February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92589.88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37012" y="0"/>
            <a:ext cx="9654988" cy="6858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Which product line generated the highest revenue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, sum(total) as </a:t>
            </a:r>
            <a:r>
              <a:rPr lang="en-US" dirty="0" err="1">
                <a:solidFill>
                  <a:srgbClr val="7030A0"/>
                </a:solidFill>
              </a:rPr>
              <a:t>highest_revenue</a:t>
            </a:r>
            <a:r>
              <a:rPr lang="en-US" dirty="0">
                <a:solidFill>
                  <a:srgbClr val="7030A0"/>
                </a:solidFill>
              </a:rPr>
              <a:t> from </a:t>
            </a:r>
            <a:r>
              <a:rPr lang="en-US" dirty="0" err="1">
                <a:solidFill>
                  <a:srgbClr val="7030A0"/>
                </a:solidFill>
              </a:rPr>
              <a:t>amazongroup</a:t>
            </a:r>
            <a:r>
              <a:rPr lang="en-US" dirty="0">
                <a:solidFill>
                  <a:srgbClr val="7030A0"/>
                </a:solidFill>
              </a:rPr>
              <a:t> by </a:t>
            </a:r>
            <a:r>
              <a:rPr lang="en-US" dirty="0" err="1">
                <a:solidFill>
                  <a:srgbClr val="7030A0"/>
                </a:solidFill>
              </a:rPr>
              <a:t>product_lineorder</a:t>
            </a:r>
            <a:r>
              <a:rPr lang="en-US" dirty="0">
                <a:solidFill>
                  <a:srgbClr val="7030A0"/>
                </a:solidFill>
              </a:rPr>
              <a:t> by sum(total) desc;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product_line</a:t>
            </a:r>
            <a:r>
              <a:rPr lang="en-US" dirty="0">
                <a:solidFill>
                  <a:srgbClr val="7030A0"/>
                </a:solidFill>
              </a:rPr>
              <a:t>, sum(total) as </a:t>
            </a:r>
            <a:r>
              <a:rPr lang="en-US" dirty="0" err="1">
                <a:solidFill>
                  <a:srgbClr val="7030A0"/>
                </a:solidFill>
              </a:rPr>
              <a:t>highest_revenue</a:t>
            </a:r>
            <a:r>
              <a:rPr lang="en-US" dirty="0">
                <a:solidFill>
                  <a:srgbClr val="7030A0"/>
                </a:solidFill>
              </a:rPr>
              <a:t> from </a:t>
            </a:r>
            <a:r>
              <a:rPr lang="en-US" dirty="0" err="1">
                <a:solidFill>
                  <a:srgbClr val="7030A0"/>
                </a:solidFill>
              </a:rPr>
              <a:t>amazongroup</a:t>
            </a:r>
            <a:r>
              <a:rPr lang="en-US" dirty="0">
                <a:solidFill>
                  <a:srgbClr val="7030A0"/>
                </a:solidFill>
              </a:rPr>
              <a:t> by </a:t>
            </a:r>
            <a:r>
              <a:rPr lang="en-US" dirty="0" err="1">
                <a:solidFill>
                  <a:srgbClr val="7030A0"/>
                </a:solidFill>
              </a:rPr>
              <a:t>product_lineorder</a:t>
            </a:r>
            <a:r>
              <a:rPr lang="en-US" dirty="0">
                <a:solidFill>
                  <a:srgbClr val="7030A0"/>
                </a:solidFill>
              </a:rPr>
              <a:t> by sum(total) desc    limit 1;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3200" b="0" i="0" u="none" strike="noStrike" kern="1200" dirty="0">
                <a:solidFill>
                  <a:srgbClr val="92D050"/>
                </a:solidFill>
                <a:effectLst/>
                <a:latin typeface="Sabon Next LT" panose="02000500000000000000" pitchFamily="2" charset="0"/>
              </a:rPr>
              <a:t>Food and beverages</a:t>
            </a:r>
            <a:r>
              <a:rPr lang="en-IN" sz="3200" dirty="0">
                <a:solidFill>
                  <a:srgbClr val="92D050"/>
                </a:solidFill>
                <a:latin typeface="Arial" panose="020B0604020202020204" pitchFamily="34" charset="0"/>
              </a:rPr>
              <a:t>           </a:t>
            </a:r>
            <a:r>
              <a:rPr lang="en-IN" sz="3200" b="0" i="0" u="none" strike="noStrike" kern="1200" dirty="0">
                <a:solidFill>
                  <a:srgbClr val="92D050"/>
                </a:solidFill>
                <a:effectLst/>
                <a:latin typeface="Sabon Next LT" panose="02000500000000000000" pitchFamily="2" charset="0"/>
              </a:rPr>
              <a:t>56144.844000000005</a:t>
            </a:r>
            <a:endParaRPr lang="en-IN" sz="3200" b="0" i="0" u="none" strike="noStrike" dirty="0"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872979"/>
          <a:ext cx="5576048" cy="2194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8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56144.844000000005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Sports and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55122.826499999996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54337.531500000005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Fashion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54305.895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Home and lifestyle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53861.91300000001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49193.739000000016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/>
</ds:datastoreItem>
</file>

<file path=customXml/itemProps2.xml><?xml version="1.0" encoding="utf-8"?>
<ds:datastoreItem xmlns:ds="http://schemas.openxmlformats.org/officeDocument/2006/customXml" ds:itemID="{04948363-B267-4BAC-8655-100FBEC280C1}">
  <ds:schemaRefs/>
</ds:datastoreItem>
</file>

<file path=customXml/itemProps3.xml><?xml version="1.0" encoding="utf-8"?>
<ds:datastoreItem xmlns:ds="http://schemas.openxmlformats.org/officeDocument/2006/customXml" ds:itemID="{16DBB56F-4362-4386-A1A1-3DF89889661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{3CC65189-6C89-46F3-BBA2-C500A155E6FB}tf78438558_win32</Template>
  <TotalTime>82</TotalTime>
  <Words>2720</Words>
  <Application>Microsoft Office PowerPoint</Application>
  <PresentationFormat>Widescreen</PresentationFormat>
  <Paragraphs>832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Black</vt:lpstr>
      <vt:lpstr>Calibri</vt:lpstr>
      <vt:lpstr>Roboto</vt:lpstr>
      <vt:lpstr>Sabon Next LT</vt:lpstr>
      <vt:lpstr>Custom</vt:lpstr>
      <vt:lpstr>Sql mini capstone    s7421 SAI SUJITH </vt:lpstr>
      <vt:lpstr>PowerPoint Presentation</vt:lpstr>
      <vt:lpstr>PowerPoint Presentation</vt:lpstr>
      <vt:lpstr>PowerPoint Presentation</vt:lpstr>
      <vt:lpstr>Which payment method occurs most frequently?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mini capstone    s7421 SAI SUJITH</dc:title>
  <dc:creator>Kuturu Ramana</dc:creator>
  <cp:lastModifiedBy>Kuturu Ramana</cp:lastModifiedBy>
  <cp:revision>7</cp:revision>
  <dcterms:created xsi:type="dcterms:W3CDTF">2024-04-01T05:49:00Z</dcterms:created>
  <dcterms:modified xsi:type="dcterms:W3CDTF">2024-04-12T07:11:50Z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52BAABB1B53C45CBAC98E0E523E52171_12</vt:lpwstr>
  </property>
  <property fmtid="{D5CDD505-2E9C-101B-9397-08002B2CF9AE}" pid="4" name="KSOProductBuildVer">
    <vt:lpwstr>1033-12.2.0.13489</vt:lpwstr>
  </property>
</Properties>
</file>