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61" r:id="rId3"/>
    <p:sldId id="260" r:id="rId4"/>
    <p:sldId id="266" r:id="rId5"/>
    <p:sldId id="271" r:id="rId6"/>
    <p:sldId id="262" r:id="rId7"/>
    <p:sldId id="267" r:id="rId8"/>
    <p:sldId id="263" r:id="rId9"/>
    <p:sldId id="268" r:id="rId10"/>
    <p:sldId id="269" r:id="rId11"/>
    <p:sldId id="265" r:id="rId12"/>
    <p:sldId id="264" r:id="rId13"/>
    <p:sldId id="270" r:id="rId14"/>
    <p:sldId id="272" r:id="rId15"/>
    <p:sldId id="273" r:id="rId16"/>
    <p:sldId id="275" r:id="rId17"/>
    <p:sldId id="27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867BF-E0A6-4309-A5E6-A51818E9E840}" v="3" dt="2025-02-27T09:50:15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švindr" userId="a31ab96f3e212ca3" providerId="LiveId" clId="{557CD0FF-40E4-4393-B028-39955C1DBB93}"/>
    <pc:docChg chg="custSel modSld">
      <pc:chgData name="David Gešvindr" userId="a31ab96f3e212ca3" providerId="LiveId" clId="{557CD0FF-40E4-4393-B028-39955C1DBB93}" dt="2020-09-29T14:09:54.147" v="5" actId="22"/>
      <pc:docMkLst>
        <pc:docMk/>
      </pc:docMkLst>
      <pc:sldChg chg="addSp delSp mod">
        <pc:chgData name="David Gešvindr" userId="a31ab96f3e212ca3" providerId="LiveId" clId="{557CD0FF-40E4-4393-B028-39955C1DBB93}" dt="2020-09-29T14:09:54.147" v="5" actId="22"/>
        <pc:sldMkLst>
          <pc:docMk/>
          <pc:sldMk cId="2016128957" sldId="258"/>
        </pc:sldMkLst>
      </pc:sldChg>
      <pc:sldChg chg="addSp delSp mod">
        <pc:chgData name="David Gešvindr" userId="a31ab96f3e212ca3" providerId="LiveId" clId="{557CD0FF-40E4-4393-B028-39955C1DBB93}" dt="2020-09-29T14:02:15.014" v="3" actId="22"/>
        <pc:sldMkLst>
          <pc:docMk/>
          <pc:sldMk cId="2135703728" sldId="259"/>
        </pc:sldMkLst>
      </pc:sldChg>
    </pc:docChg>
  </pc:docChgLst>
  <pc:docChgLst>
    <pc:chgData name="David Gešvindr" userId="a31ab96f3e212ca3" providerId="LiveId" clId="{9C4867BF-E0A6-4309-A5E6-A51818E9E840}"/>
    <pc:docChg chg="undo custSel modSld">
      <pc:chgData name="David Gešvindr" userId="a31ab96f3e212ca3" providerId="LiveId" clId="{9C4867BF-E0A6-4309-A5E6-A51818E9E840}" dt="2025-02-27T09:50:35.247" v="51"/>
      <pc:docMkLst>
        <pc:docMk/>
      </pc:docMkLst>
      <pc:sldChg chg="addSp delSp modSp mod">
        <pc:chgData name="David Gešvindr" userId="a31ab96f3e212ca3" providerId="LiveId" clId="{9C4867BF-E0A6-4309-A5E6-A51818E9E840}" dt="2025-02-27T09:50:35.247" v="51"/>
        <pc:sldMkLst>
          <pc:docMk/>
          <pc:sldMk cId="2016128957" sldId="258"/>
        </pc:sldMkLst>
        <pc:spChg chg="add del mod">
          <ac:chgData name="David Gešvindr" userId="a31ab96f3e212ca3" providerId="LiveId" clId="{9C4867BF-E0A6-4309-A5E6-A51818E9E840}" dt="2025-02-27T09:50:15.938" v="45" actId="478"/>
          <ac:spMkLst>
            <pc:docMk/>
            <pc:sldMk cId="2016128957" sldId="258"/>
            <ac:spMk id="4" creationId="{6C8C1447-9813-DE97-9D43-8D60843DE272}"/>
          </ac:spMkLst>
        </pc:spChg>
        <pc:spChg chg="add mod">
          <ac:chgData name="David Gešvindr" userId="a31ab96f3e212ca3" providerId="LiveId" clId="{9C4867BF-E0A6-4309-A5E6-A51818E9E840}" dt="2025-02-27T09:50:15.561" v="44"/>
          <ac:spMkLst>
            <pc:docMk/>
            <pc:sldMk cId="2016128957" sldId="258"/>
            <ac:spMk id="5" creationId="{140BC83E-5F2A-23A0-6BED-7E58B784019F}"/>
          </ac:spMkLst>
        </pc:spChg>
        <pc:spChg chg="add del mod">
          <ac:chgData name="David Gešvindr" userId="a31ab96f3e212ca3" providerId="LiveId" clId="{9C4867BF-E0A6-4309-A5E6-A51818E9E840}" dt="2025-02-27T09:50:35.247" v="51"/>
          <ac:spMkLst>
            <pc:docMk/>
            <pc:sldMk cId="2016128957" sldId="258"/>
            <ac:spMk id="7" creationId="{00000000-0000-0000-0000-000000000000}"/>
          </ac:spMkLst>
        </pc:spChg>
        <pc:picChg chg="add del">
          <ac:chgData name="David Gešvindr" userId="a31ab96f3e212ca3" providerId="LiveId" clId="{9C4867BF-E0A6-4309-A5E6-A51818E9E840}" dt="2025-02-27T09:50:32.467" v="50" actId="478"/>
          <ac:picMkLst>
            <pc:docMk/>
            <pc:sldMk cId="2016128957" sldId="258"/>
            <ac:picMk id="2" creationId="{9AE7FD53-3A6A-44C7-AAA1-82CBCBA09F28}"/>
          </ac:picMkLst>
        </pc:picChg>
      </pc:sldChg>
      <pc:sldChg chg="delSp modSp mod">
        <pc:chgData name="David Gešvindr" userId="a31ab96f3e212ca3" providerId="LiveId" clId="{9C4867BF-E0A6-4309-A5E6-A51818E9E840}" dt="2025-02-27T09:50:28.287" v="49"/>
        <pc:sldMkLst>
          <pc:docMk/>
          <pc:sldMk cId="2135703728" sldId="259"/>
        </pc:sldMkLst>
        <pc:spChg chg="mod">
          <ac:chgData name="David Gešvindr" userId="a31ab96f3e212ca3" providerId="LiveId" clId="{9C4867BF-E0A6-4309-A5E6-A51818E9E840}" dt="2025-02-27T09:50:28.287" v="49"/>
          <ac:spMkLst>
            <pc:docMk/>
            <pc:sldMk cId="2135703728" sldId="259"/>
            <ac:spMk id="2" creationId="{00000000-0000-0000-0000-000000000000}"/>
          </ac:spMkLst>
        </pc:spChg>
        <pc:picChg chg="del">
          <ac:chgData name="David Gešvindr" userId="a31ab96f3e212ca3" providerId="LiveId" clId="{9C4867BF-E0A6-4309-A5E6-A51818E9E840}" dt="2025-02-27T09:48:12.497" v="0" actId="478"/>
          <ac:picMkLst>
            <pc:docMk/>
            <pc:sldMk cId="2135703728" sldId="259"/>
            <ac:picMk id="8" creationId="{6E49B891-5960-438C-A785-D4337BA85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18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ekzahradnik.c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dependency-resolution#floating-vers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dependency-resolution#floating-version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ekzahradnik.c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reference/errors-and-warning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Tlime/SorbinaV2/settings/security_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cs-CZ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Centrální správa </a:t>
            </a:r>
            <a:r>
              <a:rPr lang="cs-CZ" b="0" i="0" dirty="0" err="1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NuGetů</a:t>
            </a:r>
            <a:r>
              <a:rPr lang="cs-CZ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 jednoduše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Ing. Radek Zahradník, Ph.D.</a:t>
            </a:r>
          </a:p>
          <a:p>
            <a:r>
              <a:rPr lang="cs-CZ" dirty="0"/>
              <a:t>Nadšený .NET vývojář z Hradce</a:t>
            </a:r>
          </a:p>
          <a:p>
            <a:r>
              <a:rPr lang="cs-CZ" dirty="0">
                <a:hlinkClick r:id="rId3"/>
              </a:rPr>
              <a:t>radekzahradnik.cz</a:t>
            </a:r>
            <a:r>
              <a:rPr lang="cs-CZ" dirty="0"/>
              <a:t>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2F9E79C-1249-DFD9-021B-74B2B261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4" y="3238499"/>
            <a:ext cx="3228975" cy="3199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E04EC-9B36-D621-50AC-D3501E022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363B-D9A0-14A2-145A-EE356165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r>
              <a:rPr lang="cs-CZ" dirty="0"/>
              <a:t>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A289-28DF-DDAF-8B7C-9118EA5B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❌ </a:t>
            </a:r>
            <a:r>
              <a:rPr lang="cs-CZ" b="1" dirty="0" err="1"/>
              <a:t>Pull</a:t>
            </a:r>
            <a:r>
              <a:rPr lang="cs-CZ" b="1" dirty="0"/>
              <a:t> </a:t>
            </a:r>
            <a:r>
              <a:rPr lang="cs-CZ" b="1" dirty="0" err="1"/>
              <a:t>requesty</a:t>
            </a:r>
            <a:r>
              <a:rPr lang="cs-CZ" dirty="0"/>
              <a:t>: Kdo nám je schválí… 🤔</a:t>
            </a:r>
            <a:br>
              <a:rPr lang="cs-CZ" dirty="0"/>
            </a:br>
            <a:r>
              <a:rPr lang="cs-CZ" dirty="0"/>
              <a:t>Asi to funguje, když máme jeden projekt, ale co když jich máte 50?</a:t>
            </a:r>
          </a:p>
          <a:p>
            <a:r>
              <a:rPr lang="cs-CZ" b="1" dirty="0"/>
              <a:t>❌ Aktualizace</a:t>
            </a:r>
            <a:r>
              <a:rPr lang="cs-CZ" dirty="0"/>
              <a:t>: Co když nám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</a:t>
            </a:r>
            <a:r>
              <a:rPr lang="cs-CZ" dirty="0"/>
              <a:t> visí ve stavu </a:t>
            </a:r>
            <a:r>
              <a:rPr lang="cs-CZ" dirty="0" err="1"/>
              <a:t>pending</a:t>
            </a:r>
            <a:r>
              <a:rPr lang="cs-CZ" dirty="0"/>
              <a:t>…🤔</a:t>
            </a:r>
          </a:p>
          <a:p>
            <a:r>
              <a:rPr lang="cs-CZ" b="1" dirty="0"/>
              <a:t>❌ Bezpečnost</a:t>
            </a:r>
            <a:r>
              <a:rPr lang="cs-CZ" dirty="0"/>
              <a:t>: Co Ty, které nikdo neohlásil, ale někdo je opravil…🤔</a:t>
            </a:r>
          </a:p>
          <a:p>
            <a:r>
              <a:rPr lang="cs-CZ" b="1" dirty="0"/>
              <a:t>❌ Integrace</a:t>
            </a:r>
            <a:r>
              <a:rPr lang="cs-CZ" dirty="0"/>
              <a:t>: Dobře se integruje s GitHubem, ale co ten zbytek? 🤔</a:t>
            </a:r>
          </a:p>
        </p:txBody>
      </p:sp>
    </p:spTree>
    <p:extLst>
      <p:ext uri="{BB962C8B-B14F-4D97-AF65-F5344CB8AC3E}">
        <p14:creationId xmlns:p14="http://schemas.microsoft.com/office/powerpoint/2010/main" val="172330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A1A9-5157-0004-97A4-A223E937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24B2-7682-E674-C5A3-A08A2759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1EA3-07C8-E027-BFE2-CA591F6E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 statických verzí: místo</a:t>
            </a:r>
          </a:p>
          <a:p>
            <a:r>
              <a:rPr lang="cs-CZ" dirty="0" err="1"/>
              <a:t>NuGet</a:t>
            </a:r>
            <a:r>
              <a:rPr lang="cs-CZ" dirty="0"/>
              <a:t> servíruje nejvyšší dostupnou verzi dle schématu.</a:t>
            </a:r>
          </a:p>
          <a:p>
            <a:r>
              <a:rPr lang="cs-CZ" dirty="0"/>
              <a:t>Konkrétní verze je stanovena při sestavení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občas zlobí </a:t>
            </a:r>
            <a:r>
              <a:rPr lang="cs-CZ" i="1" dirty="0" err="1"/>
              <a:t>cache</a:t>
            </a:r>
            <a:r>
              <a:rPr lang="cs-CZ" dirty="0"/>
              <a:t>).</a:t>
            </a:r>
          </a:p>
          <a:p>
            <a:r>
              <a:rPr lang="cs-CZ" dirty="0"/>
              <a:t>Ano, znamená to, že ráno můžete mít na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requestu</a:t>
            </a:r>
            <a:r>
              <a:rPr lang="cs-CZ" dirty="0"/>
              <a:t> verzi A, po obědě verzi B.</a:t>
            </a:r>
          </a:p>
          <a:p>
            <a:r>
              <a:rPr lang="cs-CZ" dirty="0"/>
              <a:t>MS </a:t>
            </a:r>
            <a:r>
              <a:rPr lang="cs-CZ" dirty="0" err="1"/>
              <a:t>Docs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odkaz</a:t>
            </a:r>
            <a:endParaRPr lang="cs-CZ" dirty="0"/>
          </a:p>
          <a:p>
            <a:r>
              <a:rPr lang="cs-CZ" dirty="0"/>
              <a:t>Lze kdykoliv zkontrolovat skrze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2BF504-9B4D-D99C-3ACC-5A3382C4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519934"/>
            <a:ext cx="7362144" cy="52322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&lt;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PackageVersion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 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Include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Serilog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="*"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/&gt;</a:t>
            </a:r>
            <a:endParaRPr kumimoji="0" lang="cs-CZ" altLang="cs-CZ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F34A81C-08AF-EF0D-FC05-5BC59465D9D8}"/>
              </a:ext>
            </a:extLst>
          </p:cNvPr>
          <p:cNvSpPr txBox="1"/>
          <p:nvPr/>
        </p:nvSpPr>
        <p:spPr>
          <a:xfrm>
            <a:off x="5591175" y="1406327"/>
            <a:ext cx="234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24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="7.0.1"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3133F7-A166-D8A3-AEF8-2E6022B24D90}"/>
              </a:ext>
            </a:extLst>
          </p:cNvPr>
          <p:cNvSpPr txBox="1"/>
          <p:nvPr/>
        </p:nvSpPr>
        <p:spPr>
          <a:xfrm>
            <a:off x="8162925" y="1412776"/>
            <a:ext cx="234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24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="*"</a:t>
            </a:r>
            <a:endParaRPr lang="cs-CZ" sz="24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1A4D9B8-020B-C06C-B937-698B3BE0606A}"/>
              </a:ext>
            </a:extLst>
          </p:cNvPr>
          <p:cNvSpPr txBox="1"/>
          <p:nvPr/>
        </p:nvSpPr>
        <p:spPr>
          <a:xfrm>
            <a:off x="1390649" y="5553918"/>
            <a:ext cx="923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dirty="0" err="1">
                <a:latin typeface="Consolas" panose="020B0609020204030204" pitchFamily="49" charset="0"/>
              </a:rPr>
              <a:t>dotnet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restore</a:t>
            </a:r>
            <a:r>
              <a:rPr lang="cs-CZ" sz="2400" dirty="0">
                <a:latin typeface="Consolas" panose="020B0609020204030204" pitchFamily="49" charset="0"/>
              </a:rPr>
              <a:t> .\MyProject.sln; </a:t>
            </a:r>
            <a:r>
              <a:rPr lang="cs-CZ" sz="2400" dirty="0" err="1">
                <a:latin typeface="Consolas" panose="020B0609020204030204" pitchFamily="49" charset="0"/>
              </a:rPr>
              <a:t>dotnet</a:t>
            </a:r>
            <a:r>
              <a:rPr lang="cs-CZ" sz="2400" dirty="0">
                <a:latin typeface="Consolas" panose="020B0609020204030204" pitchFamily="49" charset="0"/>
              </a:rPr>
              <a:t> list </a:t>
            </a:r>
            <a:r>
              <a:rPr lang="cs-CZ" sz="2400" dirty="0" err="1">
                <a:latin typeface="Consolas" panose="020B0609020204030204" pitchFamily="49" charset="0"/>
              </a:rPr>
              <a:t>package</a:t>
            </a:r>
            <a:endParaRPr lang="cs-CZ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123C-01C3-4E70-588D-2C4CFC40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0E6A-22A0-79E4-CA1F-6CFBA6D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Custom</a:t>
            </a:r>
            <a:r>
              <a:rPr lang="cs-CZ" dirty="0"/>
              <a:t> řešení </a:t>
            </a:r>
            <a:r>
              <a:rPr lang="cs-CZ" i="1" dirty="0"/>
              <a:t>aneb to jsem se jednou nudil…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16C-E91B-554D-8495-CF7056BB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Založeno na </a:t>
            </a:r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 funkcích jako </a:t>
            </a:r>
            <a:r>
              <a:rPr lang="cs-CZ" dirty="0" err="1"/>
              <a:t>Directory.Build.prop</a:t>
            </a:r>
            <a:r>
              <a:rPr lang="cs-CZ" dirty="0"/>
              <a:t> + </a:t>
            </a:r>
            <a:r>
              <a:rPr lang="cs-CZ" dirty="0" err="1"/>
              <a:t>PowerShell</a:t>
            </a:r>
            <a:r>
              <a:rPr lang="cs-CZ" dirty="0"/>
              <a:t> funkcí v </a:t>
            </a:r>
            <a:r>
              <a:rPr lang="cs-CZ" dirty="0" err="1"/>
              <a:t>DevTools</a:t>
            </a:r>
            <a:endParaRPr lang="cs-CZ" dirty="0"/>
          </a:p>
          <a:p>
            <a:r>
              <a:rPr lang="cs-CZ" dirty="0"/>
              <a:t>PS sbírá </a:t>
            </a:r>
            <a:r>
              <a:rPr lang="cs-CZ" dirty="0" err="1"/>
              <a:t>NuGety</a:t>
            </a:r>
            <a:r>
              <a:rPr lang="cs-CZ" dirty="0"/>
              <a:t> z *.</a:t>
            </a:r>
            <a:r>
              <a:rPr lang="cs-CZ" dirty="0" err="1"/>
              <a:t>csproj</a:t>
            </a:r>
            <a:r>
              <a:rPr lang="cs-CZ" dirty="0"/>
              <a:t> z dané cesty, vyklopí to do šablony a zpětné provádí injektáž do *.</a:t>
            </a:r>
            <a:r>
              <a:rPr lang="cs-CZ" dirty="0" err="1"/>
              <a:t>csproj</a:t>
            </a:r>
            <a:r>
              <a:rPr lang="cs-CZ" dirty="0"/>
              <a:t>. </a:t>
            </a:r>
          </a:p>
          <a:p>
            <a:r>
              <a:rPr lang="cs-CZ" dirty="0" err="1"/>
              <a:t>NuGetTemplate.csproj</a:t>
            </a:r>
            <a:r>
              <a:rPr lang="cs-CZ" dirty="0"/>
              <a:t> – většina </a:t>
            </a:r>
            <a:r>
              <a:rPr lang="cs-CZ" dirty="0" err="1"/>
              <a:t>NuGetů</a:t>
            </a:r>
            <a:r>
              <a:rPr lang="cs-CZ" dirty="0"/>
              <a:t> nastavená na </a:t>
            </a:r>
            <a:r>
              <a:rPr lang="cs-CZ" dirty="0" err="1"/>
              <a:t>Floating</a:t>
            </a:r>
            <a:r>
              <a:rPr lang="cs-CZ" dirty="0"/>
              <a:t> verze</a:t>
            </a:r>
          </a:p>
          <a:p>
            <a:r>
              <a:rPr lang="cs-CZ" dirty="0" err="1">
                <a:hlinkClick r:id="rId2"/>
              </a:rPr>
              <a:t>Floating</a:t>
            </a:r>
            <a:r>
              <a:rPr lang="cs-CZ" dirty="0">
                <a:hlinkClick r:id="rId2"/>
              </a:rPr>
              <a:t> verze MS </a:t>
            </a:r>
            <a:r>
              <a:rPr lang="cs-CZ" dirty="0" err="1">
                <a:hlinkClick r:id="rId2"/>
              </a:rPr>
              <a:t>Docs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vysvětlíme později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43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D4381-A2BE-2E33-4821-66DC1E589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F401-FABF-C90E-310F-6E0F26CE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řešení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3EC8-516C-C020-997E-0B428C37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</a:t>
            </a:r>
            <a:r>
              <a:rPr lang="cs-CZ" dirty="0" err="1"/>
              <a:t>Floating</a:t>
            </a:r>
            <a:r>
              <a:rPr lang="cs-CZ" dirty="0"/>
              <a:t> verze zařídí vždy nejnovější verze </a:t>
            </a:r>
            <a:r>
              <a:rPr lang="cs-CZ" dirty="0" err="1"/>
              <a:t>NuGetů</a:t>
            </a:r>
            <a:r>
              <a:rPr lang="cs-CZ" dirty="0"/>
              <a:t>.</a:t>
            </a:r>
          </a:p>
          <a:p>
            <a:r>
              <a:rPr lang="cs-CZ" b="1" dirty="0"/>
              <a:t>✅Náklady</a:t>
            </a:r>
            <a:r>
              <a:rPr lang="cs-CZ" dirty="0"/>
              <a:t>: Nízké náklady na aktualizaci </a:t>
            </a:r>
            <a:r>
              <a:rPr lang="cs-CZ" dirty="0" err="1"/>
              <a:t>NuGetů</a:t>
            </a:r>
            <a:r>
              <a:rPr lang="cs-CZ" dirty="0"/>
              <a:t>.</a:t>
            </a:r>
          </a:p>
          <a:p>
            <a:r>
              <a:rPr lang="cs-CZ" b="1" dirty="0"/>
              <a:t>✅Konzistence</a:t>
            </a:r>
            <a:r>
              <a:rPr lang="cs-CZ" dirty="0"/>
              <a:t>: Všechny *.</a:t>
            </a:r>
            <a:r>
              <a:rPr lang="cs-CZ" dirty="0" err="1"/>
              <a:t>csproj</a:t>
            </a:r>
            <a:r>
              <a:rPr lang="cs-CZ" dirty="0"/>
              <a:t> jsou aktualizovány naráz.</a:t>
            </a:r>
          </a:p>
          <a:p>
            <a:r>
              <a:rPr lang="cs-CZ" b="1" dirty="0"/>
              <a:t>✅Bič na vývojáře</a:t>
            </a:r>
            <a:r>
              <a:rPr lang="cs-CZ" dirty="0"/>
              <a:t>: Testy na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 odhalí případné chyby.</a:t>
            </a:r>
          </a:p>
          <a:p>
            <a:r>
              <a:rPr lang="cs-CZ" b="1" dirty="0"/>
              <a:t>✅Absence technického dluhu</a:t>
            </a:r>
            <a:r>
              <a:rPr lang="cs-CZ" dirty="0"/>
              <a:t>: Chceš sloučit svou verzi? Máš tam nějakou nekompatibilitu? OK, tak si ji nejprve vyřeš…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11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B138-4135-9DC3-208B-20DB7438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3B8-AAA5-D4E6-5757-7C00FEE9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řešení 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15E1-8FE5-1076-0A72-7BB7FA7B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❌ Pašování na </a:t>
            </a:r>
            <a:r>
              <a:rPr lang="cs-CZ" b="1" dirty="0" err="1"/>
              <a:t>pull</a:t>
            </a:r>
            <a:r>
              <a:rPr lang="cs-CZ" b="1" dirty="0"/>
              <a:t> </a:t>
            </a:r>
            <a:r>
              <a:rPr lang="cs-CZ" b="1" dirty="0" err="1"/>
              <a:t>requestech</a:t>
            </a:r>
            <a:r>
              <a:rPr lang="cs-CZ" dirty="0"/>
              <a:t>: Na libovolném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requestu</a:t>
            </a:r>
            <a:r>
              <a:rPr lang="cs-CZ" dirty="0"/>
              <a:t> propašujeme nové verze </a:t>
            </a:r>
            <a:r>
              <a:rPr lang="cs-CZ" dirty="0" err="1"/>
              <a:t>NuGet</a:t>
            </a:r>
            <a:r>
              <a:rPr lang="cs-CZ" dirty="0"/>
              <a:t> balíčků.</a:t>
            </a:r>
          </a:p>
          <a:p>
            <a:r>
              <a:rPr lang="cs-CZ" b="1" dirty="0"/>
              <a:t>❌ Tranzientní závislosti</a:t>
            </a:r>
            <a:r>
              <a:rPr lang="cs-CZ" dirty="0"/>
              <a:t>: Musíme řešit manuálně.</a:t>
            </a:r>
          </a:p>
          <a:p>
            <a:r>
              <a:rPr lang="cs-CZ" b="1" dirty="0"/>
              <a:t>❌ Potřeba know-how</a:t>
            </a:r>
            <a:r>
              <a:rPr lang="cs-CZ" dirty="0"/>
              <a:t>: Slabší kusy moc neví, jak s tím pracovat.</a:t>
            </a:r>
          </a:p>
          <a:p>
            <a:r>
              <a:rPr lang="cs-CZ" b="1" dirty="0"/>
              <a:t>❌ Potřeba údržby PS funkcí</a:t>
            </a:r>
            <a:r>
              <a:rPr lang="cs-CZ" dirty="0"/>
              <a:t>: </a:t>
            </a:r>
            <a:r>
              <a:rPr lang="cs-CZ" dirty="0" err="1"/>
              <a:t>PowerShell</a:t>
            </a:r>
            <a:r>
              <a:rPr lang="cs-CZ" dirty="0"/>
              <a:t> funkce mohou (</a:t>
            </a:r>
            <a:r>
              <a:rPr lang="cs-CZ" i="1" dirty="0"/>
              <a:t>a ze zkušenosti jsou</a:t>
            </a:r>
            <a:r>
              <a:rPr lang="cs-CZ" dirty="0"/>
              <a:t>) citlivé na </a:t>
            </a:r>
            <a:r>
              <a:rPr lang="cs-CZ" dirty="0" err="1"/>
              <a:t>edge</a:t>
            </a:r>
            <a:r>
              <a:rPr lang="cs-CZ" dirty="0"/>
              <a:t> case a je potřeba ho udržovat</a:t>
            </a:r>
            <a:r>
              <a:rPr lang="cs-CZ" i="1" dirty="0"/>
              <a:t>.</a:t>
            </a:r>
          </a:p>
          <a:p>
            <a:r>
              <a:rPr lang="cs-CZ" b="1" dirty="0"/>
              <a:t>❌ Vlastně blbost od začátku do konce</a:t>
            </a:r>
            <a:r>
              <a:rPr lang="cs-CZ" dirty="0"/>
              <a:t>: Re-</a:t>
            </a:r>
            <a:r>
              <a:rPr lang="cs-CZ" dirty="0" err="1"/>
              <a:t>inventing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wheel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77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0EFF7-D201-A5DD-EBB7-58C98B14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28A-9958-8533-57D3-258CAC7E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</a:t>
            </a:r>
            <a:br>
              <a:rPr lang="cs-CZ" dirty="0"/>
            </a:br>
            <a:r>
              <a:rPr lang="cs-CZ" dirty="0" err="1"/>
              <a:t>Crème</a:t>
            </a:r>
            <a:r>
              <a:rPr lang="cs-CZ" dirty="0"/>
              <a:t> de la </a:t>
            </a:r>
            <a:r>
              <a:rPr lang="cs-CZ" dirty="0" err="1"/>
              <a:t>crème</a:t>
            </a:r>
            <a:r>
              <a:rPr lang="cs-CZ" dirty="0"/>
              <a:t> centrální správy </a:t>
            </a:r>
            <a:r>
              <a:rPr lang="cs-CZ" dirty="0" err="1"/>
              <a:t>NuGetů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6AE7-8D62-81CC-02CA-1F99D1CE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Nahraďme </a:t>
            </a:r>
            <a:r>
              <a:rPr lang="cs-CZ" dirty="0" err="1"/>
              <a:t>custom</a:t>
            </a:r>
            <a:r>
              <a:rPr lang="cs-CZ" dirty="0"/>
              <a:t> nesmysl za </a:t>
            </a:r>
            <a:r>
              <a:rPr lang="cs-CZ" dirty="0" err="1"/>
              <a:t>stock</a:t>
            </a:r>
            <a:r>
              <a:rPr lang="cs-CZ" dirty="0"/>
              <a:t> řešení s pomocí MS Build a několika nedokumentovaných vlastností.</a:t>
            </a:r>
          </a:p>
          <a:p>
            <a:r>
              <a:rPr lang="cs-CZ" dirty="0"/>
              <a:t>Zavedeme </a:t>
            </a:r>
            <a:r>
              <a:rPr lang="cs-CZ" dirty="0" err="1"/>
              <a:t>Directory.Build.packages</a:t>
            </a:r>
            <a:endParaRPr lang="cs-CZ" dirty="0"/>
          </a:p>
          <a:p>
            <a:r>
              <a:rPr lang="cs-CZ" dirty="0"/>
              <a:t>Zavedeme </a:t>
            </a:r>
            <a:r>
              <a:rPr lang="cs-CZ" dirty="0" err="1"/>
              <a:t>floating</a:t>
            </a:r>
            <a:r>
              <a:rPr lang="cs-CZ" dirty="0"/>
              <a:t> verze do </a:t>
            </a:r>
            <a:r>
              <a:rPr lang="cs-CZ" dirty="0" err="1"/>
              <a:t>Directory.Build.packages</a:t>
            </a:r>
            <a:endParaRPr lang="cs-CZ" dirty="0"/>
          </a:p>
          <a:p>
            <a:r>
              <a:rPr lang="cs-CZ" dirty="0"/>
              <a:t>Dáme si vařit vodu na 🍵 a necháme MS Build pracovat.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B3ABAC0-0D34-EE49-2209-61359BDC2547}"/>
              </a:ext>
            </a:extLst>
          </p:cNvPr>
          <p:cNvSpPr txBox="1"/>
          <p:nvPr/>
        </p:nvSpPr>
        <p:spPr>
          <a:xfrm>
            <a:off x="304800" y="4693188"/>
            <a:ext cx="11582400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ManagePackageVersionsCentrally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ManagePackageVersionsCentrally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CentralPackageFloatingVersionsEnabled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CentralPackageFloatingVersionsEnabled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cs-CZ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learn.microsoft.com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nuget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lang="cs-CZ" sz="1400" b="0" dirty="0" err="1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Management </a:t>
            </a:r>
            <a:r>
              <a:rPr lang="cs-CZ" sz="14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#transitive-pinning--&gt;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CentralPackageTransitivePinningEnabled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CentralPackageTransitivePinningEnabled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7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6C82-B05D-5ED7-E22B-C92712BFB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4400-308F-EF42-896D-230198C8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C666DA4-F0E4-F638-D9EF-597F07DF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/>
          <a:p>
            <a:r>
              <a:rPr lang="cs-CZ" dirty="0"/>
              <a:t>✅Konzistence napříč projekty (*</a:t>
            </a:r>
            <a:r>
              <a:rPr lang="cs-CZ" i="1" dirty="0"/>
              <a:t>.</a:t>
            </a:r>
            <a:r>
              <a:rPr lang="cs-CZ" i="1" dirty="0" err="1"/>
              <a:t>csproj</a:t>
            </a:r>
            <a:r>
              <a:rPr lang="cs-CZ" dirty="0"/>
              <a:t>) v 1 řešení (</a:t>
            </a:r>
            <a:r>
              <a:rPr lang="cs-CZ" i="1" dirty="0"/>
              <a:t>*.</a:t>
            </a:r>
            <a:r>
              <a:rPr lang="cs-CZ" i="1" dirty="0" err="1"/>
              <a:t>sln</a:t>
            </a:r>
            <a:r>
              <a:rPr lang="cs-CZ" i="1" dirty="0"/>
              <a:t>(x)</a:t>
            </a:r>
            <a:r>
              <a:rPr lang="cs-CZ" dirty="0"/>
              <a:t>)</a:t>
            </a:r>
          </a:p>
          <a:p>
            <a:r>
              <a:rPr lang="cs-CZ" dirty="0"/>
              <a:t>✅ Škálovatelnost</a:t>
            </a:r>
          </a:p>
          <a:p>
            <a:r>
              <a:rPr lang="cs-CZ" dirty="0"/>
              <a:t>✅ Automatické odstraňování technického dluhu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automaticky servírovat </a:t>
            </a:r>
            <a:r>
              <a:rPr lang="cs-CZ" i="1" dirty="0" err="1"/>
              <a:t>latest</a:t>
            </a:r>
            <a:r>
              <a:rPr lang="cs-CZ" i="1" dirty="0"/>
              <a:t>-&amp;-</a:t>
            </a:r>
            <a:r>
              <a:rPr lang="cs-CZ" i="1" dirty="0" err="1"/>
              <a:t>greatest</a:t>
            </a:r>
            <a:r>
              <a:rPr lang="cs-CZ" dirty="0"/>
              <a:t>)</a:t>
            </a:r>
          </a:p>
          <a:p>
            <a:r>
              <a:rPr lang="cs-CZ" dirty="0"/>
              <a:t>✅ Flexibilita</a:t>
            </a:r>
          </a:p>
          <a:p>
            <a:r>
              <a:rPr lang="cs-CZ" dirty="0"/>
              <a:t>✅ Časová investice limitně se blížící se 0</a:t>
            </a:r>
          </a:p>
          <a:p>
            <a:r>
              <a:rPr lang="cs-CZ" dirty="0"/>
              <a:t>✅ Systém včasného varování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781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6A9D8-BB6D-8FAB-705F-D38841AA1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8A1-A72B-9B4D-71C9-CFCD4283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Praktické zkušenosti (2 roky, 5 firem, 7 projektů)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7C06-A7FF-E37D-BEFD-698EF6FB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Funguje a funguje vcelku dobře.</a:t>
            </a:r>
          </a:p>
          <a:p>
            <a:r>
              <a:rPr lang="cs-CZ" b="1" dirty="0"/>
              <a:t>✅Náklady</a:t>
            </a:r>
            <a:r>
              <a:rPr lang="cs-CZ" dirty="0"/>
              <a:t>: Nepamatuji si, kdy naposledy jsem něco řešil s </a:t>
            </a:r>
            <a:r>
              <a:rPr lang="cs-CZ" dirty="0" err="1"/>
              <a:t>NuGety</a:t>
            </a:r>
            <a:endParaRPr lang="cs-CZ" dirty="0"/>
          </a:p>
          <a:p>
            <a:r>
              <a:rPr lang="cs-CZ" b="1" dirty="0"/>
              <a:t>✅Kompatibilita</a:t>
            </a:r>
            <a:r>
              <a:rPr lang="cs-CZ" dirty="0"/>
              <a:t>: Nevybavuji si žádný </a:t>
            </a:r>
            <a:r>
              <a:rPr lang="cs-CZ"/>
              <a:t>konkrétní problém.</a:t>
            </a:r>
            <a:endParaRPr lang="cs-CZ" dirty="0"/>
          </a:p>
          <a:p>
            <a:r>
              <a:rPr lang="cs-CZ" b="1" dirty="0"/>
              <a:t>❌ Know-how</a:t>
            </a:r>
            <a:r>
              <a:rPr lang="cs-CZ" dirty="0"/>
              <a:t>: Jsem většinou jediný, kdo tomu rozumí.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867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sp>
        <p:nvSpPr>
          <p:cNvPr id="4" name="Podnadpis 1">
            <a:extLst>
              <a:ext uri="{FF2B5EF4-FFF2-40B4-BE49-F238E27FC236}">
                <a16:creationId xmlns:a16="http://schemas.microsoft.com/office/drawing/2014/main" id="{F58AEEB2-593E-30C0-BE1C-09B8A7C5EA58}"/>
              </a:ext>
            </a:extLst>
          </p:cNvPr>
          <p:cNvSpPr txBox="1">
            <a:spLocks/>
          </p:cNvSpPr>
          <p:nvPr/>
        </p:nvSpPr>
        <p:spPr>
          <a:xfrm>
            <a:off x="814918" y="4052664"/>
            <a:ext cx="10561669" cy="196862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2000" kern="12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Ing. Radek Zahradník, Ph.D.</a:t>
            </a:r>
          </a:p>
          <a:p>
            <a:r>
              <a:rPr lang="cs-CZ" dirty="0"/>
              <a:t>Nadšený .NET vývojář z Hradce</a:t>
            </a:r>
          </a:p>
          <a:p>
            <a:r>
              <a:rPr lang="cs-CZ" dirty="0">
                <a:hlinkClick r:id="rId3"/>
              </a:rPr>
              <a:t>radekzahradnik.cz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r>
              <a:rPr lang="cs-CZ" dirty="0"/>
              <a:t>Motivace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DependaBot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Custom</a:t>
            </a:r>
            <a:r>
              <a:rPr lang="cs-CZ" dirty="0"/>
              <a:t> řešení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</a:t>
            </a:r>
            <a:r>
              <a:rPr lang="cs-CZ" dirty="0" err="1"/>
              <a:t>tunning</a:t>
            </a:r>
            <a:r>
              <a:rPr lang="cs-CZ" dirty="0"/>
              <a:t> s pomocí </a:t>
            </a:r>
            <a:r>
              <a:rPr lang="cs-CZ" dirty="0" err="1"/>
              <a:t>MSBuild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/>
              <a:t>Dotazy (5~10 min)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(</a:t>
            </a:r>
            <a:r>
              <a:rPr lang="cs-CZ" i="1" dirty="0"/>
              <a:t>k centrální správě</a:t>
            </a:r>
            <a:r>
              <a:rPr lang="cs-CZ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Bez </a:t>
            </a:r>
            <a:r>
              <a:rPr lang="cs-CZ" dirty="0" err="1"/>
              <a:t>NuGetů</a:t>
            </a:r>
            <a:r>
              <a:rPr lang="cs-CZ" dirty="0"/>
              <a:t> to nejde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samotný .NET je opřený o množství </a:t>
            </a:r>
            <a:r>
              <a:rPr lang="cs-CZ" i="1" dirty="0" err="1"/>
              <a:t>NuGet</a:t>
            </a:r>
            <a:r>
              <a:rPr lang="cs-CZ" i="1" dirty="0"/>
              <a:t> balíčků</a:t>
            </a:r>
            <a:r>
              <a:rPr lang="cs-CZ" dirty="0"/>
              <a:t>)</a:t>
            </a:r>
          </a:p>
          <a:p>
            <a:r>
              <a:rPr lang="cs-CZ" dirty="0"/>
              <a:t>Správa </a:t>
            </a:r>
            <a:r>
              <a:rPr lang="cs-CZ" dirty="0" err="1"/>
              <a:t>NuGetů</a:t>
            </a:r>
            <a:r>
              <a:rPr lang="cs-CZ" dirty="0"/>
              <a:t> je opruz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nikdo nemá rád </a:t>
            </a:r>
            <a:r>
              <a:rPr lang="cs-CZ" i="1" dirty="0" err="1"/>
              <a:t>monkey</a:t>
            </a:r>
            <a:r>
              <a:rPr lang="cs-CZ" i="1" dirty="0"/>
              <a:t> </a:t>
            </a:r>
            <a:r>
              <a:rPr lang="cs-CZ" i="1" dirty="0" err="1"/>
              <a:t>job</a:t>
            </a:r>
            <a:r>
              <a:rPr lang="cs-CZ" dirty="0"/>
              <a:t>)</a:t>
            </a:r>
          </a:p>
          <a:p>
            <a:r>
              <a:rPr lang="cs-CZ" dirty="0"/>
              <a:t>Upgrade může občas </a:t>
            </a:r>
            <a:r>
              <a:rPr lang="cs-CZ" dirty="0" err="1"/>
              <a:t>poptrápit</a:t>
            </a:r>
            <a:r>
              <a:rPr lang="cs-CZ" dirty="0"/>
              <a:t> 🤯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závislosti mezi projekty, viz </a:t>
            </a:r>
            <a:r>
              <a:rPr lang="cs-CZ" i="1" dirty="0" err="1"/>
              <a:t>NuGet</a:t>
            </a:r>
            <a:r>
              <a:rPr lang="cs-CZ" i="1" dirty="0"/>
              <a:t> chyby </a:t>
            </a:r>
            <a:r>
              <a:rPr lang="cs-CZ" i="1" dirty="0">
                <a:hlinkClick r:id="rId2"/>
              </a:rPr>
              <a:t>NU11xx</a:t>
            </a:r>
            <a:r>
              <a:rPr lang="cs-CZ" dirty="0"/>
              <a:t>)</a:t>
            </a:r>
          </a:p>
          <a:p>
            <a:r>
              <a:rPr lang="cs-CZ" dirty="0"/>
              <a:t>Konzistence a standardizace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asi nechceme mít 5 různých verzí téhož balíčku napříč projekty</a:t>
            </a:r>
            <a:r>
              <a:rPr lang="cs-CZ" dirty="0"/>
              <a:t>)</a:t>
            </a:r>
          </a:p>
          <a:p>
            <a:r>
              <a:rPr lang="cs-CZ" dirty="0"/>
              <a:t>Bezpečnost</a:t>
            </a:r>
          </a:p>
          <a:p>
            <a:r>
              <a:rPr lang="cs-CZ" dirty="0"/>
              <a:t>Čas jsou 🤑</a:t>
            </a: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DC7B-05DC-D541-0669-F35851F2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9A3F4-81C9-D24A-F34C-6BF99CF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</a:t>
            </a:r>
            <a:r>
              <a:rPr lang="cs-CZ" i="1" dirty="0"/>
              <a:t>vysněný</a:t>
            </a:r>
            <a:r>
              <a:rPr lang="cs-CZ" dirty="0"/>
              <a:t>) Cíl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9987D-6CBC-0479-DABF-2C66E1EF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Konzistence napříč projekty (*</a:t>
            </a:r>
            <a:r>
              <a:rPr lang="cs-CZ" i="1" dirty="0"/>
              <a:t>.</a:t>
            </a:r>
            <a:r>
              <a:rPr lang="cs-CZ" i="1" dirty="0" err="1"/>
              <a:t>csproj</a:t>
            </a:r>
            <a:r>
              <a:rPr lang="cs-CZ" dirty="0"/>
              <a:t>) v 1 řešení (</a:t>
            </a:r>
            <a:r>
              <a:rPr lang="cs-CZ" i="1" dirty="0"/>
              <a:t>*.</a:t>
            </a:r>
            <a:r>
              <a:rPr lang="cs-CZ" i="1" dirty="0" err="1"/>
              <a:t>sln</a:t>
            </a:r>
            <a:r>
              <a:rPr lang="cs-CZ" i="1" dirty="0"/>
              <a:t>(x)</a:t>
            </a:r>
            <a:r>
              <a:rPr lang="cs-CZ" dirty="0"/>
              <a:t>)</a:t>
            </a:r>
          </a:p>
          <a:p>
            <a:r>
              <a:rPr lang="cs-CZ" dirty="0"/>
              <a:t>Škálovatelnost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musí to fungovat stejně pro 10 i 100 </a:t>
            </a:r>
            <a:r>
              <a:rPr lang="cs-CZ" i="1" dirty="0" err="1"/>
              <a:t>NuGetů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musí to dobře škálovat i na vícero projektech</a:t>
            </a:r>
            <a:r>
              <a:rPr lang="cs-CZ" dirty="0"/>
              <a:t>)</a:t>
            </a:r>
          </a:p>
          <a:p>
            <a:r>
              <a:rPr lang="cs-CZ" dirty="0"/>
              <a:t>Automatické odstraňování technického dluhu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automaticky servírovat </a:t>
            </a:r>
            <a:r>
              <a:rPr lang="cs-CZ" i="1" dirty="0" err="1"/>
              <a:t>latest</a:t>
            </a:r>
            <a:r>
              <a:rPr lang="cs-CZ" i="1" dirty="0"/>
              <a:t>-&amp;-</a:t>
            </a:r>
            <a:r>
              <a:rPr lang="cs-CZ" i="1" dirty="0" err="1"/>
              <a:t>greatest</a:t>
            </a:r>
            <a:r>
              <a:rPr lang="cs-CZ" dirty="0"/>
              <a:t>)</a:t>
            </a:r>
          </a:p>
          <a:p>
            <a:r>
              <a:rPr lang="cs-CZ" dirty="0"/>
              <a:t>Flexibilita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použít konkrétní verzi na konkrétním místě, když chci/potřebuji</a:t>
            </a:r>
            <a:r>
              <a:rPr lang="cs-CZ" dirty="0"/>
              <a:t>)</a:t>
            </a:r>
          </a:p>
          <a:p>
            <a:r>
              <a:rPr lang="cs-CZ" dirty="0"/>
              <a:t>Časová investice limitně se blížící se 0</a:t>
            </a:r>
          </a:p>
          <a:p>
            <a:r>
              <a:rPr lang="cs-CZ" dirty="0"/>
              <a:t>Systém včasného varování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34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2090-5069-8F69-99A2-68211C1D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843D2-4DFA-899C-314D-1CA125CE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 začátek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F4719-7485-688D-BB62-A04DBD31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Bez testů to opravdu nepůjde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když tak to otestují zákazníci, chcete-li</a:t>
            </a:r>
            <a:r>
              <a:rPr lang="cs-CZ" dirty="0"/>
              <a:t>).</a:t>
            </a:r>
          </a:p>
          <a:p>
            <a:r>
              <a:rPr lang="cs-CZ" i="1" dirty="0"/>
              <a:t>Tohle řešení není pro starý… </a:t>
            </a:r>
            <a:r>
              <a:rPr lang="cs-CZ" dirty="0"/>
              <a:t>😈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…</a:t>
            </a:r>
            <a:br>
              <a:rPr lang="cs-CZ" dirty="0"/>
            </a:br>
            <a:br>
              <a:rPr lang="cs-CZ" dirty="0"/>
            </a:b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&lt;</a:t>
            </a:r>
            <a:r>
              <a:rPr lang="cs-CZ" sz="2700" b="0" i="0" dirty="0" err="1">
                <a:solidFill>
                  <a:srgbClr val="569CD6"/>
                </a:solidFill>
                <a:effectLst/>
                <a:latin typeface="SFMono-Regular"/>
              </a:rPr>
              <a:t>PackageReference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cs-CZ" sz="2700" b="0" i="0" dirty="0" err="1">
                <a:solidFill>
                  <a:srgbClr val="9CDCFE"/>
                </a:solidFill>
                <a:effectLst/>
                <a:latin typeface="SFMono-Regular"/>
              </a:rPr>
              <a:t>Include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=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cs-CZ" sz="2700" b="0" i="0" dirty="0" err="1">
                <a:solidFill>
                  <a:srgbClr val="CE9178"/>
                </a:solidFill>
                <a:effectLst/>
                <a:latin typeface="SFMono-Regular"/>
              </a:rPr>
              <a:t>Contoso.Utility.UsefulStuff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cs-CZ" sz="2700" b="0" i="0" dirty="0" err="1">
                <a:solidFill>
                  <a:srgbClr val="9CDCFE"/>
                </a:solidFill>
                <a:effectLst/>
                <a:latin typeface="SFMono-Regular"/>
              </a:rPr>
              <a:t>Version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=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"3.6.0"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/&gt;</a:t>
            </a:r>
            <a:br>
              <a:rPr lang="cs-CZ" sz="2400" b="0" i="0" dirty="0">
                <a:solidFill>
                  <a:srgbClr val="569CD6"/>
                </a:solidFill>
                <a:effectLst/>
                <a:latin typeface="SFMono-Regular"/>
              </a:rPr>
            </a:br>
            <a:r>
              <a:rPr lang="cs-CZ" sz="9500" b="0" i="0" dirty="0">
                <a:solidFill>
                  <a:srgbClr val="FF0000"/>
                </a:solidFill>
                <a:effectLst/>
                <a:latin typeface="SFMono-Regular"/>
              </a:rPr>
              <a:t>=&gt;</a:t>
            </a:r>
            <a:br>
              <a:rPr lang="cs-CZ" sz="2400" b="0" i="0" dirty="0">
                <a:solidFill>
                  <a:srgbClr val="569CD6"/>
                </a:solidFill>
                <a:effectLst/>
                <a:latin typeface="SFMono-Regular"/>
              </a:rPr>
            </a:br>
            <a:r>
              <a:rPr lang="cs-CZ" sz="2800" b="0" i="0" dirty="0" err="1">
                <a:solidFill>
                  <a:srgbClr val="CE9178"/>
                </a:solidFill>
                <a:effectLst/>
                <a:latin typeface="SFMono-Regular"/>
              </a:rPr>
              <a:t>Contoso.Utility.UsefulStuff</a:t>
            </a:r>
            <a:r>
              <a:rPr lang="cs-CZ" sz="2800" b="0" i="0" dirty="0">
                <a:solidFill>
                  <a:srgbClr val="CE9178"/>
                </a:solidFill>
                <a:effectLst/>
                <a:latin typeface="SFMono-Regular"/>
              </a:rPr>
              <a:t> v3.6.0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…THINK AGAIN!</a:t>
            </a:r>
          </a:p>
        </p:txBody>
      </p:sp>
    </p:spTree>
    <p:extLst>
      <p:ext uri="{BB962C8B-B14F-4D97-AF65-F5344CB8AC3E}">
        <p14:creationId xmlns:p14="http://schemas.microsoft.com/office/powerpoint/2010/main" val="8551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214-2715-1F4D-4A74-6ED20B58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2C97-6D32-0033-C8A4-DBEFECAA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7909-1F73-6ECE-5F6B-C994F4C4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✅ </a:t>
            </a:r>
            <a:r>
              <a:rPr lang="cs-CZ" b="1" dirty="0"/>
              <a:t>Flexibilita</a:t>
            </a:r>
            <a:r>
              <a:rPr lang="cs-CZ" dirty="0"/>
              <a:t>: Umožňuje vývojářům přizpůsobit správu balíčků konkrétním potřebám projektu.</a:t>
            </a:r>
          </a:p>
          <a:p>
            <a:r>
              <a:rPr lang="cs-CZ" dirty="0"/>
              <a:t>✅ </a:t>
            </a:r>
            <a:r>
              <a:rPr lang="cs-CZ" b="1" dirty="0"/>
              <a:t>Kontrola</a:t>
            </a:r>
            <a:r>
              <a:rPr lang="cs-CZ" dirty="0"/>
              <a:t>: Vývojáři mají plnou kontrolu nad tím, jaké balíčky používají a kdy je aktualizují.</a:t>
            </a:r>
          </a:p>
          <a:p>
            <a:r>
              <a:rPr lang="cs-CZ" dirty="0"/>
              <a:t>✅ </a:t>
            </a:r>
            <a:r>
              <a:rPr lang="cs-CZ" b="1" dirty="0"/>
              <a:t>Jednoduchost</a:t>
            </a:r>
            <a:r>
              <a:rPr lang="cs-CZ" dirty="0"/>
              <a:t>: Pro menší projekty může být ruční správa dostatečně jednoduchá a přímočará.</a:t>
            </a:r>
          </a:p>
          <a:p>
            <a:r>
              <a:rPr lang="cs-CZ" dirty="0"/>
              <a:t>✅ </a:t>
            </a:r>
            <a:r>
              <a:rPr lang="cs-CZ" b="1" dirty="0"/>
              <a:t>Bez dalších závislostí </a:t>
            </a:r>
            <a:r>
              <a:rPr lang="cs-CZ" dirty="0"/>
              <a:t>(</a:t>
            </a:r>
            <a:r>
              <a:rPr lang="cs-CZ" i="1" dirty="0"/>
              <a:t>na centralizovaném systému</a:t>
            </a:r>
            <a:r>
              <a:rPr lang="cs-CZ" dirty="0"/>
              <a:t>): Není potřeba se spoléhat na centrální správu nebo automatické nástroje.</a:t>
            </a:r>
          </a:p>
        </p:txBody>
      </p:sp>
    </p:spTree>
    <p:extLst>
      <p:ext uri="{BB962C8B-B14F-4D97-AF65-F5344CB8AC3E}">
        <p14:creationId xmlns:p14="http://schemas.microsoft.com/office/powerpoint/2010/main" val="424268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DBE3-8D6A-739A-664A-23538855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FA36-3C49-6316-B00B-F25214FA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EB3C-58D1-FA3E-EB95-B4F63E55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❌ </a:t>
            </a:r>
            <a:r>
              <a:rPr lang="cs-CZ" b="1" dirty="0"/>
              <a:t>Pracnost</a:t>
            </a:r>
            <a:r>
              <a:rPr lang="cs-CZ" dirty="0"/>
              <a:t>: Ruční správa balíčků je časově náročná, zejména pro větší projekty, kde se musí otvírat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.</a:t>
            </a:r>
          </a:p>
          <a:p>
            <a:r>
              <a:rPr lang="cs-CZ" dirty="0"/>
              <a:t>❌ </a:t>
            </a:r>
            <a:r>
              <a:rPr lang="cs-CZ" b="1" dirty="0"/>
              <a:t>Riziko chyb</a:t>
            </a:r>
            <a:r>
              <a:rPr lang="cs-CZ" dirty="0"/>
              <a:t>: Větší pravděpodobnost chyb a nekompatibility.</a:t>
            </a:r>
          </a:p>
          <a:p>
            <a:r>
              <a:rPr lang="cs-CZ" dirty="0"/>
              <a:t>❌ </a:t>
            </a:r>
            <a:r>
              <a:rPr lang="cs-CZ" b="1" dirty="0"/>
              <a:t>Technický dluh</a:t>
            </a:r>
            <a:r>
              <a:rPr lang="cs-CZ" dirty="0"/>
              <a:t>: Nic nás nenutí aktualizovat </a:t>
            </a:r>
            <a:r>
              <a:rPr lang="cs-CZ" dirty="0" err="1"/>
              <a:t>NuGety</a:t>
            </a:r>
            <a:r>
              <a:rPr lang="cs-CZ" dirty="0"/>
              <a:t>.</a:t>
            </a:r>
          </a:p>
          <a:p>
            <a:r>
              <a:rPr lang="cs-CZ" dirty="0"/>
              <a:t>❌ </a:t>
            </a:r>
            <a:r>
              <a:rPr lang="cs-CZ" b="1" dirty="0"/>
              <a:t>Inkonzistence</a:t>
            </a:r>
            <a:r>
              <a:rPr lang="cs-CZ" dirty="0"/>
              <a:t>: Nic a nikdo nezaručuje a nehlídá konzistenci.</a:t>
            </a:r>
          </a:p>
          <a:p>
            <a:r>
              <a:rPr lang="cs-CZ" dirty="0"/>
              <a:t>❌ </a:t>
            </a:r>
            <a:r>
              <a:rPr lang="cs-CZ" b="1" dirty="0"/>
              <a:t>Bezpečnostní rizika</a:t>
            </a:r>
            <a:r>
              <a:rPr lang="cs-CZ" dirty="0"/>
              <a:t>: Obtížnější sledování a řízení bezpečnostních aktualizací, závislostí a auditů.</a:t>
            </a:r>
          </a:p>
          <a:p>
            <a:r>
              <a:rPr lang="cs-CZ" dirty="0"/>
              <a:t>❌ </a:t>
            </a:r>
            <a:r>
              <a:rPr lang="cs-CZ" b="1" dirty="0"/>
              <a:t>Špatná škálovatelnost</a:t>
            </a:r>
            <a:r>
              <a:rPr lang="cs-CZ" dirty="0"/>
              <a:t>: Ruční správa je náročná pro větší projekty a týmy, což může vést k problémům s údržbou a aktualizacemi.</a:t>
            </a:r>
          </a:p>
        </p:txBody>
      </p:sp>
    </p:spTree>
    <p:extLst>
      <p:ext uri="{BB962C8B-B14F-4D97-AF65-F5344CB8AC3E}">
        <p14:creationId xmlns:p14="http://schemas.microsoft.com/office/powerpoint/2010/main" val="1356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05E35-8D56-7D0E-94AF-83099512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FAC2-8C58-7F0E-2108-D73F375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FB23-639D-B600-98C8-154B23C9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Nástroj GitHubu pro automatickou aktualizaci (</a:t>
            </a:r>
            <a:r>
              <a:rPr lang="cs-CZ" i="1" dirty="0"/>
              <a:t>nejen</a:t>
            </a:r>
            <a:r>
              <a:rPr lang="cs-CZ" dirty="0"/>
              <a:t>) </a:t>
            </a:r>
            <a:r>
              <a:rPr lang="cs-CZ" dirty="0" err="1"/>
              <a:t>NuGet</a:t>
            </a:r>
            <a:r>
              <a:rPr lang="cs-CZ" dirty="0"/>
              <a:t> balíčků.</a:t>
            </a:r>
          </a:p>
          <a:p>
            <a:r>
              <a:rPr lang="cs-CZ" dirty="0"/>
              <a:t>Varování/Bezpečnostní varování/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endParaRPr lang="cs-CZ" dirty="0"/>
          </a:p>
          <a:p>
            <a:r>
              <a:rPr lang="cs-CZ" dirty="0"/>
              <a:t>Nastavení </a:t>
            </a:r>
            <a:r>
              <a:rPr lang="cs-CZ" dirty="0">
                <a:hlinkClick r:id="rId2"/>
              </a:rPr>
              <a:t>odkaz</a:t>
            </a:r>
            <a:endParaRPr lang="cs-CZ" dirty="0"/>
          </a:p>
          <a:p>
            <a:r>
              <a:rPr lang="cs-CZ" dirty="0"/>
              <a:t>Můžeme konfigurovat v .</a:t>
            </a:r>
            <a:r>
              <a:rPr lang="cs-CZ" dirty="0" err="1"/>
              <a:t>github</a:t>
            </a:r>
            <a:r>
              <a:rPr lang="cs-CZ" dirty="0"/>
              <a:t>/</a:t>
            </a:r>
            <a:r>
              <a:rPr lang="cs-CZ" dirty="0" err="1"/>
              <a:t>dependabot.yml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939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14D2-0628-3B77-114F-64A5F6BB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4A00-5814-084E-C5B8-FD13738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r>
              <a:rPr lang="cs-CZ" dirty="0"/>
              <a:t>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BF88-D9E1-ABD7-635A-BEFC2FD6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</a:t>
            </a:r>
            <a:r>
              <a:rPr lang="cs-CZ" dirty="0" err="1"/>
              <a:t>Dependabot</a:t>
            </a:r>
            <a:r>
              <a:rPr lang="cs-CZ" dirty="0"/>
              <a:t> automaticky kontroluje nové verze balíčků a vytváří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, což šetří čas. Možná… 🤔</a:t>
            </a:r>
          </a:p>
          <a:p>
            <a:r>
              <a:rPr lang="cs-CZ" b="1" dirty="0"/>
              <a:t>✅ Aktualizace</a:t>
            </a:r>
            <a:r>
              <a:rPr lang="cs-CZ" dirty="0"/>
              <a:t>: Pomáhá udržovat projekty aktuální, což zajišťuje, že používáte nejnovější a bezpečné verze balíčků. Možná… 🤔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někdo ten </a:t>
            </a:r>
            <a:r>
              <a:rPr lang="cs-CZ" i="1" dirty="0" err="1"/>
              <a:t>pull</a:t>
            </a:r>
            <a:r>
              <a:rPr lang="cs-CZ" i="1" dirty="0"/>
              <a:t> </a:t>
            </a:r>
            <a:r>
              <a:rPr lang="cs-CZ" i="1" dirty="0" err="1"/>
              <a:t>request</a:t>
            </a:r>
            <a:r>
              <a:rPr lang="cs-CZ" i="1" dirty="0"/>
              <a:t> musí schválit</a:t>
            </a:r>
            <a:r>
              <a:rPr lang="cs-CZ" dirty="0"/>
              <a:t>)</a:t>
            </a:r>
          </a:p>
          <a:p>
            <a:r>
              <a:rPr lang="cs-CZ" b="1" dirty="0"/>
              <a:t>✅ Bezpečnost</a:t>
            </a:r>
            <a:r>
              <a:rPr lang="cs-CZ" dirty="0"/>
              <a:t>: Identifikování a opravy bezpečnostních zranitelností.</a:t>
            </a:r>
          </a:p>
          <a:p>
            <a:r>
              <a:rPr lang="cs-CZ" b="1" dirty="0"/>
              <a:t>✅ Integrace</a:t>
            </a:r>
            <a:r>
              <a:rPr lang="cs-CZ" dirty="0"/>
              <a:t>: Dobře se integruje s GitHubem.</a:t>
            </a:r>
          </a:p>
        </p:txBody>
      </p:sp>
    </p:spTree>
    <p:extLst>
      <p:ext uri="{BB962C8B-B14F-4D97-AF65-F5344CB8AC3E}">
        <p14:creationId xmlns:p14="http://schemas.microsoft.com/office/powerpoint/2010/main" val="1779276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1116</Words>
  <Application>Microsoft Office PowerPoint</Application>
  <PresentationFormat>Širokoúhlá obrazovka</PresentationFormat>
  <Paragraphs>118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JetBrains Mono</vt:lpstr>
      <vt:lpstr>Segoe UI</vt:lpstr>
      <vt:lpstr>Segoe UI Semibold</vt:lpstr>
      <vt:lpstr>SFMono-Regular</vt:lpstr>
      <vt:lpstr>Wingdings</vt:lpstr>
      <vt:lpstr>Gopas 1  (3 barvy)</vt:lpstr>
      <vt:lpstr>Centrální správa NuGetů jednoduše</vt:lpstr>
      <vt:lpstr>Osnova</vt:lpstr>
      <vt:lpstr>Motivace (k centrální správě)</vt:lpstr>
      <vt:lpstr>(vysněný) Cíl</vt:lpstr>
      <vt:lpstr>Pro začátek</vt:lpstr>
      <vt:lpstr>Ruční správa NuGetů ✅</vt:lpstr>
      <vt:lpstr>Ruční správa NuGetů ❌</vt:lpstr>
      <vt:lpstr>DependaBot</vt:lpstr>
      <vt:lpstr>DependaBot ✅</vt:lpstr>
      <vt:lpstr>DependaBot❌</vt:lpstr>
      <vt:lpstr>Floating version</vt:lpstr>
      <vt:lpstr>Custom řešení aneb to jsem se jednou nudil…</vt:lpstr>
      <vt:lpstr>Custom řešení ✅</vt:lpstr>
      <vt:lpstr>Custom řešení ❌</vt:lpstr>
      <vt:lpstr>Floating version + MS Build Crème de la crème centrální správy NuGetů</vt:lpstr>
      <vt:lpstr>Floating version + MS Build</vt:lpstr>
      <vt:lpstr>Praktické zkušenosti (2 roky, 5 firem, 7 projektů)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Radek Zahradník</cp:lastModifiedBy>
  <cp:revision>199</cp:revision>
  <dcterms:created xsi:type="dcterms:W3CDTF">2014-11-11T15:45:29Z</dcterms:created>
  <dcterms:modified xsi:type="dcterms:W3CDTF">2025-02-28T15:41:22Z</dcterms:modified>
</cp:coreProperties>
</file>