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mongodb.com/download-center#communit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nodejs.or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pmj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Back-end</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MongoDB and NodeJS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Hosting a local server using express and NodeJS</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Now that express has been included on our project, we can finally use it!</a:t>
            </a:r>
            <a:endParaRPr/>
          </a:p>
          <a:p>
            <a:pPr indent="-342900" lvl="0" marL="457200" rtl="0">
              <a:spcBef>
                <a:spcPts val="0"/>
              </a:spcBef>
              <a:spcAft>
                <a:spcPts val="0"/>
              </a:spcAft>
              <a:buSzPts val="1800"/>
              <a:buChar char="●"/>
            </a:pPr>
            <a:r>
              <a:rPr lang="en-GB"/>
              <a:t>An application is not very impressive if it is stuck in terminal, so let’s host our own local server to bring it online</a:t>
            </a:r>
            <a:endParaRPr/>
          </a:p>
          <a:p>
            <a:pPr indent="-342900" lvl="0" marL="457200" rtl="0">
              <a:spcBef>
                <a:spcPts val="0"/>
              </a:spcBef>
              <a:spcAft>
                <a:spcPts val="0"/>
              </a:spcAft>
              <a:buSzPts val="1800"/>
              <a:buChar char="●"/>
            </a:pPr>
            <a:r>
              <a:rPr lang="en-GB"/>
              <a:t>This is done with the following code:</a:t>
            </a:r>
            <a:endParaRPr/>
          </a:p>
          <a:p>
            <a:pPr indent="-342900" lvl="0" marL="457200" rtl="0">
              <a:spcBef>
                <a:spcPts val="0"/>
              </a:spcBef>
              <a:spcAft>
                <a:spcPts val="0"/>
              </a:spcAft>
              <a:buSzPts val="1800"/>
              <a:buChar char="●"/>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GB"/>
              <a:t>This is essentially telling our program to host our code in port 8080: localhost:8080</a:t>
            </a:r>
            <a:endParaRPr/>
          </a:p>
        </p:txBody>
      </p:sp>
      <p:pic>
        <p:nvPicPr>
          <p:cNvPr id="113" name="Shape 113"/>
          <p:cNvPicPr preferRelativeResize="0"/>
          <p:nvPr/>
        </p:nvPicPr>
        <p:blipFill>
          <a:blip r:embed="rId3">
            <a:alphaModFix/>
          </a:blip>
          <a:stretch>
            <a:fillRect/>
          </a:stretch>
        </p:blipFill>
        <p:spPr>
          <a:xfrm>
            <a:off x="2385727" y="2564475"/>
            <a:ext cx="3958325" cy="76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227025"/>
            <a:ext cx="8520600" cy="4341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Try to run app.js on terminal now. You’ll see that the flashing cursor changes: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This means that our application is now online! Go to your browser and type the following url: localhost:8080</a:t>
            </a:r>
            <a:endParaRPr/>
          </a:p>
          <a:p>
            <a:pPr indent="-342900" lvl="0" marL="457200" rtl="0">
              <a:spcBef>
                <a:spcPts val="0"/>
              </a:spcBef>
              <a:spcAft>
                <a:spcPts val="0"/>
              </a:spcAft>
              <a:buSzPts val="1800"/>
              <a:buChar char="●"/>
            </a:pPr>
            <a:r>
              <a:rPr lang="en-GB"/>
              <a:t>If everything is working correctly then you should get a page with text like “Cannot GET / ”.</a:t>
            </a:r>
            <a:endParaRPr/>
          </a:p>
          <a:p>
            <a:pPr indent="-342900" lvl="0" marL="457200" rtl="0">
              <a:spcBef>
                <a:spcPts val="0"/>
              </a:spcBef>
              <a:spcAft>
                <a:spcPts val="0"/>
              </a:spcAft>
              <a:buSzPts val="1800"/>
              <a:buChar char="●"/>
            </a:pPr>
            <a:r>
              <a:rPr lang="en-GB"/>
              <a:t>Type ctrl-c inside terminal to stop hosting localhost (we have to do this every time we want to make a change)</a:t>
            </a:r>
            <a:endParaRPr/>
          </a:p>
          <a:p>
            <a:pPr indent="-342900" lvl="0" marL="457200" rtl="0">
              <a:spcBef>
                <a:spcPts val="0"/>
              </a:spcBef>
              <a:spcAft>
                <a:spcPts val="0"/>
              </a:spcAft>
              <a:buSzPts val="1800"/>
              <a:buChar char="●"/>
            </a:pPr>
            <a:r>
              <a:rPr lang="en-GB"/>
              <a:t>Let’s now fix this cannot GET error.</a:t>
            </a:r>
            <a:endParaRPr/>
          </a:p>
        </p:txBody>
      </p:sp>
      <p:pic>
        <p:nvPicPr>
          <p:cNvPr id="119" name="Shape 119"/>
          <p:cNvPicPr preferRelativeResize="0"/>
          <p:nvPr/>
        </p:nvPicPr>
        <p:blipFill>
          <a:blip r:embed="rId3">
            <a:alphaModFix/>
          </a:blip>
          <a:stretch>
            <a:fillRect/>
          </a:stretch>
        </p:blipFill>
        <p:spPr>
          <a:xfrm>
            <a:off x="1264125" y="722450"/>
            <a:ext cx="6477000" cy="8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GET Requests</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GET requests are one of the two main HTTP requests, the other being POST.</a:t>
            </a:r>
            <a:endParaRPr/>
          </a:p>
          <a:p>
            <a:pPr indent="-342900" lvl="0" marL="457200" rtl="0">
              <a:spcBef>
                <a:spcPts val="0"/>
              </a:spcBef>
              <a:spcAft>
                <a:spcPts val="0"/>
              </a:spcAft>
              <a:buSzPts val="1800"/>
              <a:buChar char="●"/>
            </a:pPr>
            <a:r>
              <a:rPr lang="en-GB"/>
              <a:t>GET’s work by requesting data by a specified resource.</a:t>
            </a:r>
            <a:endParaRPr/>
          </a:p>
          <a:p>
            <a:pPr indent="-342900" lvl="0" marL="457200" rtl="0">
              <a:spcBef>
                <a:spcPts val="0"/>
              </a:spcBef>
              <a:spcAft>
                <a:spcPts val="0"/>
              </a:spcAft>
              <a:buSzPts val="1800"/>
              <a:buChar char="●"/>
            </a:pPr>
            <a:r>
              <a:rPr lang="en-GB"/>
              <a:t>When we type our localhost:8080 url, we are making a get request to our local server to give us whatever is in the root of localhost. But we haven’t written any code that specifies what to show, so we get a Cannot GET “/” message, “/” meaning our root.</a:t>
            </a:r>
            <a:endParaRPr/>
          </a:p>
          <a:p>
            <a:pPr indent="-342900" lvl="0" marL="457200">
              <a:spcBef>
                <a:spcPts val="0"/>
              </a:spcBef>
              <a:spcAft>
                <a:spcPts val="0"/>
              </a:spcAft>
              <a:buSzPts val="1800"/>
              <a:buChar char="●"/>
            </a:pPr>
            <a:r>
              <a:rPr lang="en-GB"/>
              <a:t>To fix this, we can link a .ejs file so that it opens when a user makes a GET request to our localhost root.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GET Request Code</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Inside app.js, write the following code after the express include:</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There’s a lot to discuss in these three lines of code so let’s dive right in.</a:t>
            </a:r>
            <a:endParaRPr/>
          </a:p>
          <a:p>
            <a:pPr indent="-342900" lvl="0" marL="457200" rtl="0">
              <a:spcBef>
                <a:spcPts val="0"/>
              </a:spcBef>
              <a:spcAft>
                <a:spcPts val="0"/>
              </a:spcAft>
              <a:buSzPts val="1800"/>
              <a:buChar char="●"/>
            </a:pPr>
            <a:r>
              <a:rPr lang="en-GB"/>
              <a:t>We previously defined app as express() from the line “var app = express()”. App.get takes in two parameters: a path (in this case we are using root) and a function. This function in turn takes two parameters that we call req and res. These stand for request and response respectively</a:t>
            </a:r>
            <a:endParaRPr/>
          </a:p>
        </p:txBody>
      </p:sp>
      <p:pic>
        <p:nvPicPr>
          <p:cNvPr id="132" name="Shape 132"/>
          <p:cNvPicPr preferRelativeResize="0"/>
          <p:nvPr/>
        </p:nvPicPr>
        <p:blipFill>
          <a:blip r:embed="rId3">
            <a:alphaModFix/>
          </a:blip>
          <a:stretch>
            <a:fillRect/>
          </a:stretch>
        </p:blipFill>
        <p:spPr>
          <a:xfrm>
            <a:off x="1890425" y="1692300"/>
            <a:ext cx="4972050" cy="118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311700" y="340525"/>
            <a:ext cx="8520600" cy="4228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342900" lvl="0" marL="457200" rtl="0">
              <a:spcBef>
                <a:spcPts val="1600"/>
              </a:spcBef>
              <a:spcAft>
                <a:spcPts val="0"/>
              </a:spcAft>
              <a:buSzPts val="1800"/>
              <a:buChar char="●"/>
            </a:pPr>
            <a:r>
              <a:rPr lang="en-GB"/>
              <a:t>We don’t need to worry about req just yet, however, we can see that res is being used.</a:t>
            </a:r>
            <a:endParaRPr/>
          </a:p>
          <a:p>
            <a:pPr indent="-342900" lvl="0" marL="457200" rtl="0">
              <a:spcBef>
                <a:spcPts val="0"/>
              </a:spcBef>
              <a:spcAft>
                <a:spcPts val="0"/>
              </a:spcAft>
              <a:buSzPts val="1800"/>
              <a:buChar char="●"/>
            </a:pPr>
            <a:r>
              <a:rPr lang="en-GB"/>
              <a:t>Responde basically tells our GET what to show. In this case, we are showing whatever is inside the file called home.ejs.</a:t>
            </a:r>
            <a:endParaRPr/>
          </a:p>
          <a:p>
            <a:pPr indent="-342900" lvl="0" marL="457200">
              <a:spcBef>
                <a:spcPts val="0"/>
              </a:spcBef>
              <a:spcAft>
                <a:spcPts val="0"/>
              </a:spcAft>
              <a:buSzPts val="1800"/>
              <a:buChar char="●"/>
            </a:pPr>
            <a:r>
              <a:rPr lang="en-GB"/>
              <a:t>If we try to run this code and open localhost:8080, we will get an error. Why? We haven’t yet created the home.ejs file!</a:t>
            </a:r>
            <a:endParaRPr/>
          </a:p>
        </p:txBody>
      </p:sp>
      <p:pic>
        <p:nvPicPr>
          <p:cNvPr id="138" name="Shape 138"/>
          <p:cNvPicPr preferRelativeResize="0"/>
          <p:nvPr/>
        </p:nvPicPr>
        <p:blipFill>
          <a:blip r:embed="rId3">
            <a:alphaModFix/>
          </a:blip>
          <a:stretch>
            <a:fillRect/>
          </a:stretch>
        </p:blipFill>
        <p:spPr>
          <a:xfrm>
            <a:off x="2085975" y="340525"/>
            <a:ext cx="4972050" cy="118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.ejs Files</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EJS stands for embedded JavaScript and is basically HTML that can have JavaScript in it.</a:t>
            </a:r>
            <a:endParaRPr/>
          </a:p>
          <a:p>
            <a:pPr indent="-342900" lvl="0" marL="457200" rtl="0">
              <a:spcBef>
                <a:spcPts val="0"/>
              </a:spcBef>
              <a:spcAft>
                <a:spcPts val="0"/>
              </a:spcAft>
              <a:buSzPts val="1800"/>
              <a:buChar char="●"/>
            </a:pPr>
            <a:r>
              <a:rPr lang="en-GB"/>
              <a:t>The reason why we use ejs files instead of simple html files is because html files are static in nature: Meaning they can’t change.</a:t>
            </a:r>
            <a:endParaRPr/>
          </a:p>
          <a:p>
            <a:pPr indent="-342900" lvl="0" marL="457200" rtl="0">
              <a:spcBef>
                <a:spcPts val="0"/>
              </a:spcBef>
              <a:spcAft>
                <a:spcPts val="0"/>
              </a:spcAft>
              <a:buSzPts val="1800"/>
              <a:buChar char="●"/>
            </a:pPr>
            <a:r>
              <a:rPr lang="en-GB"/>
              <a:t>Webpages usually display different information based on user input and whatever is in the database, so we usually don’t want a static HTML page.</a:t>
            </a:r>
            <a:endParaRPr/>
          </a:p>
          <a:p>
            <a:pPr indent="-342900" lvl="0" marL="457200" rtl="0">
              <a:spcBef>
                <a:spcPts val="0"/>
              </a:spcBef>
              <a:spcAft>
                <a:spcPts val="0"/>
              </a:spcAft>
              <a:buSzPts val="1800"/>
              <a:buChar char="●"/>
            </a:pPr>
            <a:r>
              <a:rPr lang="en-GB"/>
              <a:t>We can write normal html code here, or we can have a mixture of html and JavaScript. For now, we are going to treat it as an HTML file.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Create home.ejs</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Create a new folder in the same level as your app.js. Call this folder “views”.</a:t>
            </a:r>
            <a:endParaRPr/>
          </a:p>
          <a:p>
            <a:pPr indent="-342900" lvl="0" marL="457200" rtl="0">
              <a:spcBef>
                <a:spcPts val="0"/>
              </a:spcBef>
              <a:spcAft>
                <a:spcPts val="0"/>
              </a:spcAft>
              <a:buSzPts val="1800"/>
              <a:buChar char="●"/>
            </a:pPr>
            <a:r>
              <a:rPr lang="en-GB"/>
              <a:t>Inside views, create a file called home.ejs.</a:t>
            </a:r>
            <a:endParaRPr/>
          </a:p>
          <a:p>
            <a:pPr indent="-342900" lvl="0" marL="457200" rtl="0">
              <a:spcBef>
                <a:spcPts val="0"/>
              </a:spcBef>
              <a:spcAft>
                <a:spcPts val="0"/>
              </a:spcAft>
              <a:buSzPts val="1800"/>
              <a:buChar char="●"/>
            </a:pPr>
            <a:r>
              <a:rPr lang="en-GB"/>
              <a:t>Express will automatically look for a folder called views so any file we add inside the views folder will be found by express.</a:t>
            </a:r>
            <a:endParaRPr/>
          </a:p>
          <a:p>
            <a:pPr indent="-342900" lvl="0" marL="457200" rtl="0">
              <a:spcBef>
                <a:spcPts val="0"/>
              </a:spcBef>
              <a:spcAft>
                <a:spcPts val="0"/>
              </a:spcAft>
              <a:buSzPts val="1800"/>
              <a:buChar char="●"/>
            </a:pPr>
            <a:r>
              <a:rPr lang="en-GB"/>
              <a:t>Now, open home.ejs and type a simple h1 such as:</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Save the changes and run app.js again. Open localhost:8080 and if everything was done properly you will see your h1 printed on the screen.</a:t>
            </a:r>
            <a:endParaRPr/>
          </a:p>
          <a:p>
            <a:pPr indent="-342900" lvl="0" marL="457200">
              <a:spcBef>
                <a:spcPts val="0"/>
              </a:spcBef>
              <a:spcAft>
                <a:spcPts val="0"/>
              </a:spcAft>
              <a:buSzPts val="1800"/>
              <a:buChar char="●"/>
            </a:pPr>
            <a:r>
              <a:rPr lang="en-GB"/>
              <a:t>If you get an error about not finding home.ejs, that’s because the views folder name or the file name were </a:t>
            </a:r>
            <a:r>
              <a:rPr lang="en-GB"/>
              <a:t>misspelled</a:t>
            </a:r>
            <a:r>
              <a:rPr lang="en-GB"/>
              <a:t> or you forgot to install the ejs package</a:t>
            </a:r>
            <a:endParaRPr/>
          </a:p>
        </p:txBody>
      </p:sp>
      <p:pic>
        <p:nvPicPr>
          <p:cNvPr id="151" name="Shape 151"/>
          <p:cNvPicPr preferRelativeResize="0"/>
          <p:nvPr/>
        </p:nvPicPr>
        <p:blipFill>
          <a:blip r:embed="rId3">
            <a:alphaModFix/>
          </a:blip>
          <a:stretch>
            <a:fillRect/>
          </a:stretch>
        </p:blipFill>
        <p:spPr>
          <a:xfrm>
            <a:off x="1653250" y="2867250"/>
            <a:ext cx="5174729" cy="572700"/>
          </a:xfrm>
          <a:prstGeom prst="rect">
            <a:avLst/>
          </a:prstGeom>
          <a:noFill/>
          <a:ln>
            <a:noFill/>
          </a:ln>
        </p:spPr>
      </p:pic>
      <p:sp>
        <p:nvSpPr>
          <p:cNvPr id="152" name="Shape 152"/>
          <p:cNvSpPr txBox="1"/>
          <p:nvPr/>
        </p:nvSpPr>
        <p:spPr>
          <a:xfrm>
            <a:off x="6962050" y="2867250"/>
            <a:ext cx="14883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Don’t forget the HTML template!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JavaScript in .ejs Files</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As mentioned before, ejs files are special because they allow us to mix html and JavaScript code. Let’s try this!</a:t>
            </a:r>
            <a:endParaRPr/>
          </a:p>
          <a:p>
            <a:pPr indent="-342900" lvl="0" marL="457200" rtl="0">
              <a:spcBef>
                <a:spcPts val="0"/>
              </a:spcBef>
              <a:spcAft>
                <a:spcPts val="0"/>
              </a:spcAft>
              <a:buSzPts val="1800"/>
              <a:buChar char="●"/>
            </a:pPr>
            <a:r>
              <a:rPr lang="en-GB"/>
              <a:t>Let’s right a for loop that prints a paragraph 5 times. The code is shown below</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GB"/>
              <a:t>This is a simple for loop. Every time we use JavaScript in an ejs file, it has to be of the form &lt;% </a:t>
            </a:r>
            <a:r>
              <a:rPr i="1" lang="en-GB"/>
              <a:t>code </a:t>
            </a:r>
            <a:r>
              <a:rPr lang="en-GB"/>
              <a:t>%&gt;. However, we don’t want our HTML code inside these brackets, so we have to constantly open and close these &lt;% %&gt;’s for every line of JavaScript we add. </a:t>
            </a:r>
            <a:endParaRPr/>
          </a:p>
        </p:txBody>
      </p:sp>
      <p:pic>
        <p:nvPicPr>
          <p:cNvPr id="159" name="Shape 159"/>
          <p:cNvPicPr preferRelativeResize="0"/>
          <p:nvPr/>
        </p:nvPicPr>
        <p:blipFill>
          <a:blip r:embed="rId3">
            <a:alphaModFix/>
          </a:blip>
          <a:stretch>
            <a:fillRect/>
          </a:stretch>
        </p:blipFill>
        <p:spPr>
          <a:xfrm>
            <a:off x="1962150" y="2612750"/>
            <a:ext cx="5219700" cy="125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Creating more GET Requests Code</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Let’s add some more get requests that are outside root.</a:t>
            </a:r>
            <a:endParaRPr/>
          </a:p>
          <a:p>
            <a:pPr indent="-342900" lvl="0" marL="457200" rtl="0">
              <a:spcBef>
                <a:spcPts val="0"/>
              </a:spcBef>
              <a:spcAft>
                <a:spcPts val="0"/>
              </a:spcAft>
              <a:buSzPts val="1800"/>
              <a:buChar char="●"/>
            </a:pPr>
            <a:r>
              <a:rPr lang="en-GB"/>
              <a:t>For example, let’s write some code that responds to a request made to localhost:8080/myRequest:</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Now let’s create the myRequest.ejs file (again, create it inside the views folder).</a:t>
            </a:r>
            <a:endParaRPr/>
          </a:p>
          <a:p>
            <a:pPr indent="-342900" lvl="0" marL="457200" rtl="0">
              <a:spcBef>
                <a:spcPts val="0"/>
              </a:spcBef>
              <a:spcAft>
                <a:spcPts val="0"/>
              </a:spcAft>
              <a:buSzPts val="1800"/>
              <a:buChar char="●"/>
            </a:pPr>
            <a:r>
              <a:rPr lang="en-GB"/>
              <a:t>For mine, I added an h1 that says “This is the myRequest file!”</a:t>
            </a:r>
            <a:endParaRPr/>
          </a:p>
          <a:p>
            <a:pPr indent="-342900" lvl="0" marL="457200" rtl="0">
              <a:spcBef>
                <a:spcPts val="0"/>
              </a:spcBef>
              <a:spcAft>
                <a:spcPts val="0"/>
              </a:spcAft>
              <a:buSzPts val="1800"/>
              <a:buChar char="●"/>
            </a:pPr>
            <a:r>
              <a:rPr lang="en-GB"/>
              <a:t>Now, when we run </a:t>
            </a:r>
            <a:r>
              <a:rPr b="1" lang="en-GB"/>
              <a:t>localhost:8080/myRequest</a:t>
            </a:r>
            <a:r>
              <a:rPr lang="en-GB"/>
              <a:t> we will see the h1 we wrote.</a:t>
            </a:r>
            <a:endParaRPr/>
          </a:p>
        </p:txBody>
      </p:sp>
      <p:pic>
        <p:nvPicPr>
          <p:cNvPr id="166" name="Shape 166"/>
          <p:cNvPicPr preferRelativeResize="0"/>
          <p:nvPr/>
        </p:nvPicPr>
        <p:blipFill>
          <a:blip r:embed="rId3">
            <a:alphaModFix/>
          </a:blip>
          <a:stretch>
            <a:fillRect/>
          </a:stretch>
        </p:blipFill>
        <p:spPr>
          <a:xfrm>
            <a:off x="1581150" y="2184175"/>
            <a:ext cx="5981700" cy="118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Handle Requests to Pages that don’t Exist?</a:t>
            </a:r>
            <a:endParaRPr/>
          </a:p>
        </p:txBody>
      </p:sp>
      <p:sp>
        <p:nvSpPr>
          <p:cNvPr id="172" name="Shape 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GB" sz="1700"/>
              <a:t>When typing random things into an url, we may sometimes find pages that say something like ERROR 404: Page not found.</a:t>
            </a:r>
            <a:endParaRPr sz="1700"/>
          </a:p>
          <a:p>
            <a:pPr indent="-336550" lvl="0" marL="457200" rtl="0">
              <a:spcBef>
                <a:spcPts val="0"/>
              </a:spcBef>
              <a:spcAft>
                <a:spcPts val="0"/>
              </a:spcAft>
              <a:buSzPts val="1700"/>
              <a:buChar char="●"/>
            </a:pPr>
            <a:r>
              <a:rPr lang="en-GB" sz="1700"/>
              <a:t>These are custom made pages created to handle GET requests to pages that do not exist.</a:t>
            </a:r>
            <a:endParaRPr sz="1700"/>
          </a:p>
          <a:p>
            <a:pPr indent="-336550" lvl="0" marL="457200" rtl="0">
              <a:spcBef>
                <a:spcPts val="0"/>
              </a:spcBef>
              <a:spcAft>
                <a:spcPts val="0"/>
              </a:spcAft>
              <a:buSzPts val="1700"/>
              <a:buChar char="●"/>
            </a:pPr>
            <a:r>
              <a:rPr lang="en-GB" sz="1700"/>
              <a:t>We can do this by typing an asterisk (*) as our first render parameter:</a:t>
            </a:r>
            <a:endParaRPr sz="1700"/>
          </a:p>
          <a:p>
            <a:pPr indent="0" lvl="0" marL="0" rtl="0">
              <a:spcBef>
                <a:spcPts val="1600"/>
              </a:spcBef>
              <a:spcAft>
                <a:spcPts val="0"/>
              </a:spcAft>
              <a:buNone/>
            </a:pPr>
            <a:r>
              <a:t/>
            </a:r>
            <a:endParaRPr sz="1700"/>
          </a:p>
          <a:p>
            <a:pPr indent="0" lvl="0" marL="0" rtl="0">
              <a:spcBef>
                <a:spcPts val="1600"/>
              </a:spcBef>
              <a:spcAft>
                <a:spcPts val="0"/>
              </a:spcAft>
              <a:buNone/>
            </a:pPr>
            <a:r>
              <a:t/>
            </a:r>
            <a:endParaRPr sz="1700"/>
          </a:p>
          <a:p>
            <a:pPr indent="-336550" lvl="0" marL="457200" rtl="0">
              <a:spcBef>
                <a:spcPts val="1600"/>
              </a:spcBef>
              <a:spcAft>
                <a:spcPts val="0"/>
              </a:spcAft>
              <a:buSzPts val="1700"/>
              <a:buChar char="●"/>
            </a:pPr>
            <a:r>
              <a:rPr lang="en-GB" sz="1700"/>
              <a:t>Now you can create the notFound.ejs file and write your very own 404 error page!</a:t>
            </a:r>
            <a:endParaRPr sz="1700"/>
          </a:p>
          <a:p>
            <a:pPr indent="-336550" lvl="0" marL="457200" rtl="0">
              <a:spcBef>
                <a:spcPts val="0"/>
              </a:spcBef>
              <a:spcAft>
                <a:spcPts val="0"/>
              </a:spcAft>
              <a:buSzPts val="1700"/>
              <a:buChar char="●"/>
            </a:pPr>
            <a:r>
              <a:rPr b="1" lang="en-GB" sz="1700"/>
              <a:t>IMPORTANT</a:t>
            </a:r>
            <a:r>
              <a:rPr lang="en-GB" sz="1700"/>
              <a:t>: Write the “*” get after all your other requests. If you don’t, notFound.ejs will always be executed</a:t>
            </a:r>
            <a:endParaRPr sz="1700"/>
          </a:p>
          <a:p>
            <a:pPr indent="0" lvl="0" marL="0">
              <a:spcBef>
                <a:spcPts val="1600"/>
              </a:spcBef>
              <a:spcAft>
                <a:spcPts val="1600"/>
              </a:spcAft>
              <a:buNone/>
            </a:pPr>
            <a:r>
              <a:t/>
            </a:r>
            <a:endParaRPr/>
          </a:p>
        </p:txBody>
      </p:sp>
      <p:pic>
        <p:nvPicPr>
          <p:cNvPr id="173" name="Shape 173"/>
          <p:cNvPicPr preferRelativeResize="0"/>
          <p:nvPr/>
        </p:nvPicPr>
        <p:blipFill>
          <a:blip r:embed="rId3">
            <a:alphaModFix/>
          </a:blip>
          <a:stretch>
            <a:fillRect/>
          </a:stretch>
        </p:blipFill>
        <p:spPr>
          <a:xfrm>
            <a:off x="2266950" y="2849025"/>
            <a:ext cx="4610100" cy="107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Backend Definition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Back-end is the part of web-development that does not interact with the user</a:t>
            </a:r>
            <a:endParaRPr/>
          </a:p>
          <a:p>
            <a:pPr indent="-342900" lvl="0" marL="457200" rtl="0">
              <a:spcBef>
                <a:spcPts val="0"/>
              </a:spcBef>
              <a:spcAft>
                <a:spcPts val="0"/>
              </a:spcAft>
              <a:buSzPts val="1800"/>
              <a:buChar char="●"/>
            </a:pPr>
            <a:r>
              <a:rPr lang="en-GB"/>
              <a:t>Consists of 3 parts: Server, application, and database.</a:t>
            </a:r>
            <a:endParaRPr/>
          </a:p>
          <a:p>
            <a:pPr indent="-342900" lvl="0" marL="457200" rtl="0">
              <a:spcBef>
                <a:spcPts val="0"/>
              </a:spcBef>
              <a:spcAft>
                <a:spcPts val="0"/>
              </a:spcAft>
              <a:buSzPts val="1800"/>
              <a:buChar char="●"/>
            </a:pPr>
            <a:r>
              <a:rPr lang="en-GB"/>
              <a:t>Allows for HTML pages to show different updated data</a:t>
            </a:r>
            <a:endParaRPr/>
          </a:p>
          <a:p>
            <a:pPr indent="-342900" lvl="0" marL="457200">
              <a:spcBef>
                <a:spcPts val="0"/>
              </a:spcBef>
              <a:spcAft>
                <a:spcPts val="0"/>
              </a:spcAft>
              <a:buSzPts val="1800"/>
              <a:buChar char="●"/>
            </a:pPr>
            <a:r>
              <a:rPr lang="en-GB"/>
              <a:t>API’s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Adding css to .ejs Files</a:t>
            </a:r>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Our .ejs files are looking a bit bland, so let’s learn how to add css to them</a:t>
            </a:r>
            <a:endParaRPr/>
          </a:p>
          <a:p>
            <a:pPr indent="-342900" lvl="0" marL="457200" rtl="0">
              <a:spcBef>
                <a:spcPts val="0"/>
              </a:spcBef>
              <a:spcAft>
                <a:spcPts val="0"/>
              </a:spcAft>
              <a:buSzPts val="1800"/>
              <a:buChar char="●"/>
            </a:pPr>
            <a:r>
              <a:rPr lang="en-GB"/>
              <a:t>We first want to create a folder where all of our css files will be. Let’s name it css.</a:t>
            </a:r>
            <a:endParaRPr/>
          </a:p>
          <a:p>
            <a:pPr indent="-342900" lvl="0" marL="457200" rtl="0">
              <a:spcBef>
                <a:spcPts val="0"/>
              </a:spcBef>
              <a:spcAft>
                <a:spcPts val="0"/>
              </a:spcAft>
              <a:buSzPts val="1800"/>
              <a:buChar char="●"/>
            </a:pPr>
            <a:r>
              <a:rPr lang="en-GB"/>
              <a:t>Now let’s create a file called style.css inside our css folder and add whatever css we want to it.</a:t>
            </a:r>
            <a:endParaRPr/>
          </a:p>
          <a:p>
            <a:pPr indent="-342900" lvl="0" marL="457200" rtl="0">
              <a:spcBef>
                <a:spcPts val="0"/>
              </a:spcBef>
              <a:spcAft>
                <a:spcPts val="0"/>
              </a:spcAft>
              <a:buSzPts val="1800"/>
              <a:buChar char="●"/>
            </a:pPr>
            <a:r>
              <a:rPr lang="en-GB"/>
              <a:t>Go to your app.js file and include this folder:</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GB"/>
              <a:t>Finally, we can include our css in any .ejs file just like we would include it in an html file. The only difference is that we must add a / before the file name:</a:t>
            </a:r>
            <a:endParaRPr/>
          </a:p>
        </p:txBody>
      </p:sp>
      <p:pic>
        <p:nvPicPr>
          <p:cNvPr id="180" name="Shape 180"/>
          <p:cNvPicPr preferRelativeResize="0"/>
          <p:nvPr/>
        </p:nvPicPr>
        <p:blipFill>
          <a:blip r:embed="rId3">
            <a:alphaModFix/>
          </a:blip>
          <a:stretch>
            <a:fillRect/>
          </a:stretch>
        </p:blipFill>
        <p:spPr>
          <a:xfrm>
            <a:off x="2257425" y="3207625"/>
            <a:ext cx="4629150" cy="64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1" type="body"/>
          </p:nvPr>
        </p:nvSpPr>
        <p:spPr>
          <a:xfrm>
            <a:off x="311700" y="365750"/>
            <a:ext cx="8520600" cy="4203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Finally, we can include our css in any .ejs file just like we would include it in an html file. The only difference is that we must add a / before the file name:</a:t>
            </a:r>
            <a:endParaRPr/>
          </a:p>
          <a:p>
            <a:pPr indent="-342900" lvl="0" marL="457200" rtl="0">
              <a:spcBef>
                <a:spcPts val="0"/>
              </a:spcBef>
              <a:spcAft>
                <a:spcPts val="0"/>
              </a:spcAft>
              <a:buSzPts val="1800"/>
              <a:buChar char="●"/>
            </a:pPr>
            <a:r>
              <a:rPr lang="en-GB"/>
              <a:t>Inside home.ejs add the following code in your header:</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Now you can have css on your .ejs files!</a:t>
            </a:r>
            <a:endParaRPr/>
          </a:p>
          <a:p>
            <a:pPr indent="0" lvl="0" marL="0">
              <a:spcBef>
                <a:spcPts val="160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1689713" y="1440646"/>
            <a:ext cx="5764576" cy="4604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POST Requests</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POST requests, unlike GET requests, submit data when they are called. Think of a POST request as submitting an online form. Once you click submit, your information is taken and something is doe with it. That’s what the POST request does.</a:t>
            </a:r>
            <a:endParaRPr/>
          </a:p>
          <a:p>
            <a:pPr indent="-342900" lvl="0" marL="457200" rtl="0">
              <a:spcBef>
                <a:spcPts val="0"/>
              </a:spcBef>
              <a:spcAft>
                <a:spcPts val="0"/>
              </a:spcAft>
              <a:buSzPts val="1800"/>
              <a:buChar char="●"/>
            </a:pPr>
            <a:r>
              <a:rPr lang="en-GB"/>
              <a:t>It’s syntax is very similar to that of a GET request. For example, let’s write the following POST request code:</a:t>
            </a:r>
            <a:endParaRPr/>
          </a:p>
          <a:p>
            <a:pPr indent="0" lvl="0" marL="0">
              <a:spcBef>
                <a:spcPts val="1600"/>
              </a:spcBef>
              <a:spcAft>
                <a:spcPts val="1600"/>
              </a:spcAft>
              <a:buNone/>
            </a:pPr>
            <a:r>
              <a:t/>
            </a:r>
            <a:endParaRPr/>
          </a:p>
        </p:txBody>
      </p:sp>
      <p:pic>
        <p:nvPicPr>
          <p:cNvPr id="193" name="Shape 193"/>
          <p:cNvPicPr preferRelativeResize="0"/>
          <p:nvPr/>
        </p:nvPicPr>
        <p:blipFill>
          <a:blip r:embed="rId3">
            <a:alphaModFix/>
          </a:blip>
          <a:stretch>
            <a:fillRect/>
          </a:stretch>
        </p:blipFill>
        <p:spPr>
          <a:xfrm>
            <a:off x="1476375" y="3120600"/>
            <a:ext cx="6191250" cy="120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Requesting a POST</a:t>
            </a:r>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GB" sz="1700"/>
              <a:t>Requesting a POST is not as easy as typing its name in the url. We need to write some HTML code that generates a POST request. As mentioned earlier, a form is a great way to do just that.</a:t>
            </a:r>
            <a:endParaRPr sz="1700"/>
          </a:p>
          <a:p>
            <a:pPr indent="-336550" lvl="0" marL="457200" rtl="0">
              <a:spcBef>
                <a:spcPts val="0"/>
              </a:spcBef>
              <a:spcAft>
                <a:spcPts val="0"/>
              </a:spcAft>
              <a:buSzPts val="1700"/>
              <a:buChar char="●"/>
            </a:pPr>
            <a:r>
              <a:rPr lang="en-GB" sz="1700"/>
              <a:t>Inside our myRequest.ejs file, create a form:</a:t>
            </a:r>
            <a:endParaRPr sz="1700"/>
          </a:p>
          <a:p>
            <a:pPr indent="0" lvl="0" marL="0" rtl="0">
              <a:spcBef>
                <a:spcPts val="1600"/>
              </a:spcBef>
              <a:spcAft>
                <a:spcPts val="0"/>
              </a:spcAft>
              <a:buNone/>
            </a:pPr>
            <a:r>
              <a:t/>
            </a:r>
            <a:endParaRPr sz="1700"/>
          </a:p>
          <a:p>
            <a:pPr indent="0" lvl="0" marL="0">
              <a:spcBef>
                <a:spcPts val="1600"/>
              </a:spcBef>
              <a:spcAft>
                <a:spcPts val="0"/>
              </a:spcAft>
              <a:buNone/>
            </a:pPr>
            <a:r>
              <a:t/>
            </a:r>
            <a:endParaRPr sz="1700"/>
          </a:p>
          <a:p>
            <a:pPr indent="0" lvl="0" marL="0" rtl="0">
              <a:spcBef>
                <a:spcPts val="1600"/>
              </a:spcBef>
              <a:spcAft>
                <a:spcPts val="0"/>
              </a:spcAft>
              <a:buNone/>
            </a:pPr>
            <a:r>
              <a:t/>
            </a:r>
            <a:endParaRPr sz="1700"/>
          </a:p>
          <a:p>
            <a:pPr indent="-336550" lvl="0" marL="457200" rtl="0">
              <a:spcBef>
                <a:spcPts val="1600"/>
              </a:spcBef>
              <a:spcAft>
                <a:spcPts val="0"/>
              </a:spcAft>
              <a:buSzPts val="1700"/>
              <a:buChar char="●"/>
            </a:pPr>
            <a:r>
              <a:rPr lang="en-GB" sz="1700"/>
              <a:t>Now, when we go to localhost:8080/myRequest we will see a form. Once we click submit, it will take us to our addInfo.ejs file (our POST file)!</a:t>
            </a:r>
            <a:endParaRPr sz="1700"/>
          </a:p>
          <a:p>
            <a:pPr indent="-336550" lvl="0" marL="457200">
              <a:spcBef>
                <a:spcPts val="0"/>
              </a:spcBef>
              <a:spcAft>
                <a:spcPts val="0"/>
              </a:spcAft>
              <a:buSzPts val="1700"/>
              <a:buChar char="●"/>
            </a:pPr>
            <a:r>
              <a:rPr lang="en-GB" sz="1700"/>
              <a:t>Note that name=”myName” will be what we use to identify what the user typed</a:t>
            </a:r>
            <a:endParaRPr sz="1700"/>
          </a:p>
        </p:txBody>
      </p:sp>
      <p:pic>
        <p:nvPicPr>
          <p:cNvPr id="200" name="Shape 200"/>
          <p:cNvPicPr preferRelativeResize="0"/>
          <p:nvPr/>
        </p:nvPicPr>
        <p:blipFill>
          <a:blip r:embed="rId3">
            <a:alphaModFix/>
          </a:blip>
          <a:stretch>
            <a:fillRect/>
          </a:stretch>
        </p:blipFill>
        <p:spPr>
          <a:xfrm>
            <a:off x="523875" y="2473450"/>
            <a:ext cx="8096250" cy="1409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Get Information from a POST</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This is where we are using the data-parser package.</a:t>
            </a:r>
            <a:endParaRPr/>
          </a:p>
          <a:p>
            <a:pPr indent="-342900" lvl="0" marL="457200" rtl="0">
              <a:spcBef>
                <a:spcPts val="0"/>
              </a:spcBef>
              <a:spcAft>
                <a:spcPts val="0"/>
              </a:spcAft>
              <a:buSzPts val="1800"/>
              <a:buChar char="●"/>
            </a:pPr>
            <a:r>
              <a:rPr lang="en-GB"/>
              <a:t>Let’s include body-parser in our app.js file and tell express to use it (write this just after your express include):</a:t>
            </a:r>
            <a:endParaRPr/>
          </a:p>
          <a:p>
            <a:pPr indent="0" lvl="0" marL="0">
              <a:spcBef>
                <a:spcPts val="1600"/>
              </a:spcBef>
              <a:spcAft>
                <a:spcPts val="0"/>
              </a:spcAft>
              <a:buNone/>
            </a:pPr>
            <a:r>
              <a:t/>
            </a:r>
            <a:endParaRPr/>
          </a:p>
          <a:p>
            <a:pPr indent="-342900" lvl="0" marL="457200" rtl="0">
              <a:spcBef>
                <a:spcPts val="1600"/>
              </a:spcBef>
              <a:spcAft>
                <a:spcPts val="0"/>
              </a:spcAft>
              <a:buSzPts val="1800"/>
              <a:buChar char="●"/>
            </a:pPr>
            <a:r>
              <a:rPr lang="en-GB"/>
              <a:t>Don’t worry too much about the whole app.use line. It is one of the things that you tend to copy-paste on most of your applications.</a:t>
            </a:r>
            <a:endParaRPr/>
          </a:p>
          <a:p>
            <a:pPr indent="-342900" lvl="0" marL="457200">
              <a:spcBef>
                <a:spcPts val="0"/>
              </a:spcBef>
              <a:spcAft>
                <a:spcPts val="0"/>
              </a:spcAft>
              <a:buSzPts val="1800"/>
              <a:buChar char="●"/>
            </a:pPr>
            <a:r>
              <a:rPr lang="en-GB"/>
              <a:t>Now let’s print our name in the POST file.</a:t>
            </a:r>
            <a:endParaRPr/>
          </a:p>
        </p:txBody>
      </p:sp>
      <p:pic>
        <p:nvPicPr>
          <p:cNvPr id="207" name="Shape 207"/>
          <p:cNvPicPr preferRelativeResize="0"/>
          <p:nvPr/>
        </p:nvPicPr>
        <p:blipFill>
          <a:blip r:embed="rId3">
            <a:alphaModFix/>
          </a:blip>
          <a:stretch>
            <a:fillRect/>
          </a:stretch>
        </p:blipFill>
        <p:spPr>
          <a:xfrm>
            <a:off x="1123950" y="2122725"/>
            <a:ext cx="6896100" cy="723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Passing in POST Parameters</a:t>
            </a:r>
            <a:endParaRPr/>
          </a:p>
        </p:txBody>
      </p:sp>
      <p:sp>
        <p:nvSpPr>
          <p:cNvPr id="213" name="Shape 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Edit our previous app.post to grab the input from the user:</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Here, newName is whatever our user gave us as an input.</a:t>
            </a:r>
            <a:endParaRPr/>
          </a:p>
          <a:p>
            <a:pPr indent="-342900" lvl="0" marL="457200">
              <a:spcBef>
                <a:spcPts val="0"/>
              </a:spcBef>
              <a:spcAft>
                <a:spcPts val="0"/>
              </a:spcAft>
              <a:buSzPts val="1800"/>
              <a:buChar char="●"/>
            </a:pPr>
            <a:r>
              <a:rPr lang="en-GB"/>
              <a:t>The {newName : newName} part means that we are grabbing our newName variable that we just defined and setting it equal to a variable called newName that we use inside the .ejs file. These two newNames can have different variable names but people usually use the same one.</a:t>
            </a:r>
            <a:endParaRPr/>
          </a:p>
        </p:txBody>
      </p:sp>
      <p:pic>
        <p:nvPicPr>
          <p:cNvPr id="214" name="Shape 214"/>
          <p:cNvPicPr preferRelativeResize="0"/>
          <p:nvPr/>
        </p:nvPicPr>
        <p:blipFill>
          <a:blip r:embed="rId3">
            <a:alphaModFix/>
          </a:blip>
          <a:stretch>
            <a:fillRect/>
          </a:stretch>
        </p:blipFill>
        <p:spPr>
          <a:xfrm>
            <a:off x="1076325" y="1656750"/>
            <a:ext cx="6991350" cy="1428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353150"/>
            <a:ext cx="8520600" cy="4215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Now, inside our addInfo.ejs, we print the user input:</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a:t>Note the equal sign inside the JavaScript brackets. This is used to get the value inside our variable.</a:t>
            </a:r>
            <a:endParaRPr/>
          </a:p>
          <a:p>
            <a:pPr indent="-342900" lvl="0" marL="457200" rtl="0">
              <a:spcBef>
                <a:spcPts val="0"/>
              </a:spcBef>
              <a:spcAft>
                <a:spcPts val="0"/>
              </a:spcAft>
              <a:buSzPts val="1800"/>
              <a:buChar char="●"/>
            </a:pPr>
            <a:r>
              <a:rPr lang="en-GB"/>
              <a:t>If everything was done correctly, you should receive a welcome after posting your name.</a:t>
            </a:r>
            <a:endParaRPr/>
          </a:p>
        </p:txBody>
      </p:sp>
      <p:pic>
        <p:nvPicPr>
          <p:cNvPr id="220" name="Shape 220"/>
          <p:cNvPicPr preferRelativeResize="0"/>
          <p:nvPr/>
        </p:nvPicPr>
        <p:blipFill>
          <a:blip r:embed="rId3">
            <a:alphaModFix/>
          </a:blip>
          <a:stretch>
            <a:fillRect/>
          </a:stretch>
        </p:blipFill>
        <p:spPr>
          <a:xfrm>
            <a:off x="1808425" y="845025"/>
            <a:ext cx="5527150" cy="575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Databases</a:t>
            </a:r>
            <a:endParaRPr/>
          </a:p>
        </p:txBody>
      </p:sp>
      <p:sp>
        <p:nvSpPr>
          <p:cNvPr id="226" name="Shape 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A database is a method of storing information and access this stored information.</a:t>
            </a:r>
            <a:endParaRPr/>
          </a:p>
          <a:p>
            <a:pPr indent="-342900" lvl="0" marL="457200" rtl="0">
              <a:spcBef>
                <a:spcPts val="0"/>
              </a:spcBef>
              <a:spcAft>
                <a:spcPts val="0"/>
              </a:spcAft>
              <a:buSzPts val="1800"/>
              <a:buChar char="●"/>
            </a:pPr>
            <a:r>
              <a:rPr lang="en-GB"/>
              <a:t>Think of them as tables in excel.</a:t>
            </a:r>
            <a:endParaRPr/>
          </a:p>
          <a:p>
            <a:pPr indent="-342900" lvl="0" marL="457200" rtl="0">
              <a:spcBef>
                <a:spcPts val="0"/>
              </a:spcBef>
              <a:spcAft>
                <a:spcPts val="0"/>
              </a:spcAft>
              <a:buSzPts val="1800"/>
              <a:buChar char="●"/>
            </a:pPr>
            <a:r>
              <a:rPr lang="en-GB"/>
              <a:t>2 types:</a:t>
            </a:r>
            <a:endParaRPr/>
          </a:p>
          <a:p>
            <a:pPr indent="-317500" lvl="1" marL="914400" rtl="0">
              <a:spcBef>
                <a:spcPts val="0"/>
              </a:spcBef>
              <a:spcAft>
                <a:spcPts val="0"/>
              </a:spcAft>
              <a:buSzPts val="1400"/>
              <a:buChar char="○"/>
            </a:pPr>
            <a:r>
              <a:rPr lang="en-GB"/>
              <a:t>Relational: SQL</a:t>
            </a:r>
            <a:endParaRPr/>
          </a:p>
          <a:p>
            <a:pPr indent="-317500" lvl="1" marL="914400" rtl="0">
              <a:spcBef>
                <a:spcPts val="0"/>
              </a:spcBef>
              <a:spcAft>
                <a:spcPts val="0"/>
              </a:spcAft>
              <a:buSzPts val="1400"/>
              <a:buChar char="○"/>
            </a:pPr>
            <a:r>
              <a:rPr lang="en-GB"/>
              <a:t>Non-relational: Mongo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Install MongoDB</a:t>
            </a:r>
            <a:endParaRPr/>
          </a:p>
        </p:txBody>
      </p:sp>
      <p:sp>
        <p:nvSpPr>
          <p:cNvPr id="232" name="Shape 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https://docs.mongodb.com/manual/administration/install-community/</a:t>
            </a:r>
            <a:endParaRPr/>
          </a:p>
          <a:p>
            <a:pPr indent="-342900" lvl="0" marL="457200" rtl="0">
              <a:spcBef>
                <a:spcPts val="0"/>
              </a:spcBef>
              <a:spcAft>
                <a:spcPts val="0"/>
              </a:spcAft>
              <a:buSzPts val="1800"/>
              <a:buChar char="●"/>
            </a:pPr>
            <a:r>
              <a:rPr lang="en-GB"/>
              <a:t>For Mac: </a:t>
            </a:r>
            <a:endParaRPr/>
          </a:p>
          <a:p>
            <a:pPr indent="-317500" lvl="1" marL="914400" rtl="0">
              <a:spcBef>
                <a:spcPts val="0"/>
              </a:spcBef>
              <a:spcAft>
                <a:spcPts val="0"/>
              </a:spcAft>
              <a:buSzPts val="1400"/>
              <a:buChar char="○"/>
            </a:pPr>
            <a:r>
              <a:rPr lang="en-GB"/>
              <a:t>download mongoDB from here: </a:t>
            </a:r>
            <a:r>
              <a:rPr lang="en-GB" u="sng">
                <a:solidFill>
                  <a:schemeClr val="hlink"/>
                </a:solidFill>
                <a:hlinkClick r:id="rId3"/>
              </a:rPr>
              <a:t>https://www.mongodb.com/download-center#community</a:t>
            </a:r>
            <a:endParaRPr/>
          </a:p>
          <a:p>
            <a:pPr indent="-317500" lvl="1" marL="914400" rtl="0">
              <a:spcBef>
                <a:spcPts val="0"/>
              </a:spcBef>
              <a:spcAft>
                <a:spcPts val="0"/>
              </a:spcAft>
              <a:buSzPts val="1400"/>
              <a:buChar char="○"/>
            </a:pPr>
            <a:r>
              <a:rPr lang="en-GB"/>
              <a:t>In terminal, type mkdir -p /data</a:t>
            </a:r>
            <a:endParaRPr/>
          </a:p>
          <a:p>
            <a:pPr indent="-317500" lvl="1" marL="914400" rtl="0">
              <a:spcBef>
                <a:spcPts val="0"/>
              </a:spcBef>
              <a:spcAft>
                <a:spcPts val="0"/>
              </a:spcAft>
              <a:buSzPts val="1400"/>
              <a:buChar char="○"/>
            </a:pPr>
            <a:r>
              <a:rPr lang="en-GB"/>
              <a:t>Next, in terminal, type mkdir -p /data/db</a:t>
            </a:r>
            <a:endParaRPr/>
          </a:p>
          <a:p>
            <a:pPr indent="-317500" lvl="1" marL="914400" rtl="0">
              <a:spcBef>
                <a:spcPts val="0"/>
              </a:spcBef>
              <a:spcAft>
                <a:spcPts val="0"/>
              </a:spcAft>
              <a:buSzPts val="1400"/>
              <a:buChar char="○"/>
            </a:pPr>
            <a:r>
              <a:rPr lang="en-GB"/>
              <a:t>Then, in terminal, type sudo chmod -R go+w /data/db This may prompt you for your admin password.</a:t>
            </a:r>
            <a:endParaRPr sz="1000">
              <a:solidFill>
                <a:srgbClr val="303336"/>
              </a:solidFill>
              <a:highlight>
                <a:srgbClr val="EFF0F1"/>
              </a:highlight>
              <a:latin typeface="Courier New"/>
              <a:ea typeface="Courier New"/>
              <a:cs typeface="Courier New"/>
              <a:sym typeface="Courier New"/>
            </a:endParaRPr>
          </a:p>
          <a:p>
            <a:pPr indent="-317500" lvl="1" marL="914400" rtl="0">
              <a:spcBef>
                <a:spcPts val="0"/>
              </a:spcBef>
              <a:spcAft>
                <a:spcPts val="0"/>
              </a:spcAft>
              <a:buSzPts val="1400"/>
              <a:buChar char="○"/>
            </a:pPr>
            <a:r>
              <a:rPr lang="en-GB"/>
              <a:t>Now go to your mongoDB bin folder through terminal and type ./mongod</a:t>
            </a:r>
            <a:endParaRPr/>
          </a:p>
          <a:p>
            <a:pPr indent="-317500" lvl="1" marL="914400" rtl="0">
              <a:spcBef>
                <a:spcPts val="0"/>
              </a:spcBef>
              <a:spcAft>
                <a:spcPts val="0"/>
              </a:spcAft>
              <a:buSzPts val="1400"/>
              <a:buChar char="○"/>
            </a:pPr>
            <a:r>
              <a:rPr lang="en-GB"/>
              <a:t>MongoDB should now be running!</a:t>
            </a:r>
            <a:endParaRPr/>
          </a:p>
          <a:p>
            <a:pPr indent="-317500" lvl="1" marL="914400" rtl="0">
              <a:spcBef>
                <a:spcPts val="0"/>
              </a:spcBef>
              <a:spcAft>
                <a:spcPts val="0"/>
              </a:spcAft>
              <a:buSzPts val="1400"/>
              <a:buChar char="○"/>
            </a:pPr>
            <a:r>
              <a:rPr lang="en-GB"/>
              <a:t>You can stop it any time by using ctrl-c.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Using MongoDB</a:t>
            </a:r>
            <a:endParaRPr/>
          </a:p>
        </p:txBody>
      </p:sp>
      <p:sp>
        <p:nvSpPr>
          <p:cNvPr id="238" name="Shape 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GB"/>
              <a:t>In order to use MongoDB, we must first install and initialize Mongoose.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to Download?</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Starting with back-end, we are going to need to download 2 programs:</a:t>
            </a:r>
            <a:endParaRPr/>
          </a:p>
          <a:p>
            <a:pPr indent="-342900" lvl="0" marL="457200" rtl="0">
              <a:spcBef>
                <a:spcPts val="1600"/>
              </a:spcBef>
              <a:spcAft>
                <a:spcPts val="0"/>
              </a:spcAft>
              <a:buSzPts val="1800"/>
              <a:buAutoNum type="arabicPeriod"/>
            </a:pPr>
            <a:r>
              <a:rPr lang="en-GB"/>
              <a:t>NodeJS: </a:t>
            </a:r>
            <a:r>
              <a:rPr lang="en-GB" u="sng">
                <a:solidFill>
                  <a:schemeClr val="hlink"/>
                </a:solidFill>
                <a:hlinkClick r:id="rId3"/>
              </a:rPr>
              <a:t>https://nodejs.org/en/</a:t>
            </a:r>
            <a:r>
              <a:rPr lang="en-GB"/>
              <a:t> and choose the LTS version. NodeJS is the language that we’re going to be using for our back-end and the installation is necessary to implement all the necessary commands in terminal. NodeJS also includes NPM!</a:t>
            </a:r>
            <a:endParaRPr/>
          </a:p>
          <a:p>
            <a:pPr indent="-342900" lvl="0" marL="457200" rtl="0">
              <a:spcBef>
                <a:spcPts val="0"/>
              </a:spcBef>
              <a:spcAft>
                <a:spcPts val="0"/>
              </a:spcAft>
              <a:buSzPts val="1800"/>
              <a:buAutoNum type="arabicPeriod"/>
            </a:pPr>
            <a:r>
              <a:rPr lang="en-GB"/>
              <a:t>MongoDB: </a:t>
            </a:r>
            <a:endParaRPr/>
          </a:p>
          <a:p>
            <a:pPr indent="0" lvl="0" marL="0" rtl="0">
              <a:spcBef>
                <a:spcPts val="1600"/>
              </a:spcBef>
              <a:spcAft>
                <a:spcPts val="0"/>
              </a:spcAft>
              <a:buNone/>
            </a:pPr>
            <a:r>
              <a:rPr lang="en-GB"/>
              <a:t>	</a:t>
            </a:r>
            <a:endParaRPr/>
          </a:p>
          <a:p>
            <a:pPr indent="0" lvl="0" marL="0">
              <a:spcBef>
                <a:spcPts val="1600"/>
              </a:spcBef>
              <a:spcAft>
                <a:spcPts val="1600"/>
              </a:spcAft>
              <a:buNone/>
            </a:pP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NodeJS Basics</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Create a file called app.js (&lt;anything_you_want&gt;.js)</a:t>
            </a:r>
            <a:endParaRPr/>
          </a:p>
          <a:p>
            <a:pPr indent="-342900" lvl="0" marL="457200" rtl="0">
              <a:spcBef>
                <a:spcPts val="0"/>
              </a:spcBef>
              <a:spcAft>
                <a:spcPts val="0"/>
              </a:spcAft>
              <a:buSzPts val="1800"/>
              <a:buChar char="●"/>
            </a:pPr>
            <a:r>
              <a:rPr lang="en-GB"/>
              <a:t>Node’s syntax is just like JavaScript’s. You can write if statements, loops, create objects…</a:t>
            </a:r>
            <a:endParaRPr/>
          </a:p>
          <a:p>
            <a:pPr indent="-342900" lvl="0" marL="457200">
              <a:spcBef>
                <a:spcPts val="0"/>
              </a:spcBef>
              <a:spcAft>
                <a:spcPts val="0"/>
              </a:spcAft>
              <a:buSzPts val="1800"/>
              <a:buChar char="●"/>
            </a:pPr>
            <a:r>
              <a:rPr lang="en-GB"/>
              <a:t>In order to compile something with NodeJS, we use terminal. Navigate using terminal to the file where app.js is saved and type “node app.js” to compile and run it. We just compiled JavaScript!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Hello World Example</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lgn="ctr">
              <a:spcBef>
                <a:spcPts val="1600"/>
              </a:spcBef>
              <a:spcAft>
                <a:spcPts val="1600"/>
              </a:spcAft>
              <a:buNone/>
            </a:pPr>
            <a:r>
              <a:rPr lang="en-GB"/>
              <a:t>This will print Hello World to your console 10 times</a:t>
            </a:r>
            <a:endParaRPr/>
          </a:p>
        </p:txBody>
      </p:sp>
      <p:pic>
        <p:nvPicPr>
          <p:cNvPr id="80" name="Shape 80"/>
          <p:cNvPicPr preferRelativeResize="0"/>
          <p:nvPr/>
        </p:nvPicPr>
        <p:blipFill>
          <a:blip r:embed="rId3">
            <a:alphaModFix/>
          </a:blip>
          <a:stretch>
            <a:fillRect/>
          </a:stretch>
        </p:blipFill>
        <p:spPr>
          <a:xfrm>
            <a:off x="1809750" y="1410850"/>
            <a:ext cx="552450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Using NPM</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NPM is a package manager for JavaScript. This means that NPM is a place where anyone can access countless libraries and frameworks.</a:t>
            </a:r>
            <a:endParaRPr/>
          </a:p>
          <a:p>
            <a:pPr indent="-342900" lvl="0" marL="457200" rtl="0">
              <a:spcBef>
                <a:spcPts val="0"/>
              </a:spcBef>
              <a:spcAft>
                <a:spcPts val="0"/>
              </a:spcAft>
              <a:buSzPts val="1800"/>
              <a:buChar char="●"/>
            </a:pPr>
            <a:r>
              <a:rPr lang="en-GB"/>
              <a:t>We can look for specific packages in the NPM website: </a:t>
            </a:r>
            <a:r>
              <a:rPr lang="en-GB" u="sng">
                <a:solidFill>
                  <a:schemeClr val="hlink"/>
                </a:solidFill>
                <a:hlinkClick r:id="rId3"/>
              </a:rPr>
              <a:t>https://www.npmjs.com/</a:t>
            </a:r>
            <a:r>
              <a:rPr lang="en-GB"/>
              <a:t> </a:t>
            </a:r>
            <a:endParaRPr/>
          </a:p>
          <a:p>
            <a:pPr indent="-342900" lvl="0" marL="457200" rtl="0">
              <a:spcBef>
                <a:spcPts val="0"/>
              </a:spcBef>
              <a:spcAft>
                <a:spcPts val="0"/>
              </a:spcAft>
              <a:buSzPts val="1800"/>
              <a:buChar char="●"/>
            </a:pPr>
            <a:r>
              <a:rPr lang="en-GB"/>
              <a:t>For back-end, we will mainly be using three packages: express, ejs, and body-parser.</a:t>
            </a:r>
            <a:endParaRPr/>
          </a:p>
          <a:p>
            <a:pPr indent="-342900" lvl="0" marL="457200" rtl="0">
              <a:spcBef>
                <a:spcPts val="0"/>
              </a:spcBef>
              <a:spcAft>
                <a:spcPts val="0"/>
              </a:spcAft>
              <a:buSzPts val="1800"/>
              <a:buChar char="●"/>
            </a:pPr>
            <a:r>
              <a:rPr lang="en-GB"/>
              <a:t>Using NPM is easy! Just navigate using terminal to the folder where your file is at and type “npm install &lt;package_name&gt;” and npm will do all the work.</a:t>
            </a:r>
            <a:endParaRPr/>
          </a:p>
          <a:p>
            <a:pPr indent="-342900" lvl="0" marL="457200" rtl="0">
              <a:spcBef>
                <a:spcPts val="0"/>
              </a:spcBef>
              <a:spcAft>
                <a:spcPts val="0"/>
              </a:spcAft>
              <a:buSzPts val="1800"/>
              <a:buChar char="●"/>
            </a:pPr>
            <a:r>
              <a:rPr lang="en-GB"/>
              <a:t>It is normal to have several warning when installing packages.</a:t>
            </a:r>
            <a:endParaRPr/>
          </a:p>
          <a:p>
            <a:pPr indent="-342900" lvl="0" marL="457200" rtl="0">
              <a:spcBef>
                <a:spcPts val="0"/>
              </a:spcBef>
              <a:spcAft>
                <a:spcPts val="0"/>
              </a:spcAft>
              <a:buSzPts val="1800"/>
              <a:buChar char="●"/>
            </a:pPr>
            <a:r>
              <a:rPr lang="en-GB"/>
              <a:t>To install express, use: “npm install express”.</a:t>
            </a:r>
            <a:endParaRPr/>
          </a:p>
          <a:p>
            <a:pPr indent="-342900" lvl="0" marL="457200" rtl="0">
              <a:spcBef>
                <a:spcPts val="0"/>
              </a:spcBef>
              <a:spcAft>
                <a:spcPts val="0"/>
              </a:spcAft>
              <a:buSzPts val="1800"/>
              <a:buChar char="●"/>
            </a:pPr>
            <a:r>
              <a:rPr lang="en-GB"/>
              <a:t>To install ejs, use: “npm install ejs”.</a:t>
            </a:r>
            <a:endParaRPr/>
          </a:p>
          <a:p>
            <a:pPr indent="-342900" lvl="0" marL="457200">
              <a:spcBef>
                <a:spcPts val="0"/>
              </a:spcBef>
              <a:spcAft>
                <a:spcPts val="0"/>
              </a:spcAft>
              <a:buSzPts val="1800"/>
              <a:buChar char="●"/>
            </a:pPr>
            <a:r>
              <a:rPr lang="en-GB"/>
              <a:t>To install body-parser, use “”npm install body-parser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Example of adding our two packages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3" name="Shape 93"/>
          <p:cNvPicPr preferRelativeResize="0"/>
          <p:nvPr/>
        </p:nvPicPr>
        <p:blipFill>
          <a:blip r:embed="rId3">
            <a:alphaModFix/>
          </a:blip>
          <a:stretch>
            <a:fillRect/>
          </a:stretch>
        </p:blipFill>
        <p:spPr>
          <a:xfrm>
            <a:off x="1516650" y="1096450"/>
            <a:ext cx="6504850" cy="2012975"/>
          </a:xfrm>
          <a:prstGeom prst="rect">
            <a:avLst/>
          </a:prstGeom>
          <a:noFill/>
          <a:ln>
            <a:noFill/>
          </a:ln>
        </p:spPr>
      </p:pic>
      <p:pic>
        <p:nvPicPr>
          <p:cNvPr id="94" name="Shape 94"/>
          <p:cNvPicPr preferRelativeResize="0"/>
          <p:nvPr/>
        </p:nvPicPr>
        <p:blipFill>
          <a:blip r:embed="rId4">
            <a:alphaModFix/>
          </a:blip>
          <a:stretch>
            <a:fillRect/>
          </a:stretch>
        </p:blipFill>
        <p:spPr>
          <a:xfrm>
            <a:off x="1516650" y="3215650"/>
            <a:ext cx="6504851" cy="176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Including Express</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Express is a very handy resource that allows us to easily handle calls to web pages.</a:t>
            </a:r>
            <a:endParaRPr/>
          </a:p>
          <a:p>
            <a:pPr indent="-342900" lvl="0" marL="457200" rtl="0">
              <a:spcBef>
                <a:spcPts val="0"/>
              </a:spcBef>
              <a:spcAft>
                <a:spcPts val="0"/>
              </a:spcAft>
              <a:buSzPts val="1800"/>
              <a:buChar char="●"/>
            </a:pPr>
            <a:r>
              <a:rPr lang="en-GB"/>
              <a:t>In order to implement it to our program, we use the </a:t>
            </a:r>
            <a:r>
              <a:rPr i="1" lang="en-GB"/>
              <a:t>require</a:t>
            </a:r>
            <a:r>
              <a:rPr lang="en-GB"/>
              <a:t> keyword.</a:t>
            </a:r>
            <a:endParaRPr/>
          </a:p>
          <a:p>
            <a:pPr indent="-342900" lvl="0" marL="457200" rtl="0">
              <a:spcBef>
                <a:spcPts val="0"/>
              </a:spcBef>
              <a:spcAft>
                <a:spcPts val="0"/>
              </a:spcAft>
              <a:buSzPts val="1800"/>
              <a:buChar char="●"/>
            </a:pPr>
            <a:r>
              <a:rPr lang="en-GB"/>
              <a:t>With this keyword, we can specify which package we wish to use. However, since this is JavaScript, we want to assign this require to a variable.</a:t>
            </a:r>
            <a:endParaRPr/>
          </a:p>
          <a:p>
            <a:pPr indent="-342900" lvl="0" marL="457200" rtl="0">
              <a:spcBef>
                <a:spcPts val="0"/>
              </a:spcBef>
              <a:spcAft>
                <a:spcPts val="0"/>
              </a:spcAft>
              <a:buSzPts val="1800"/>
              <a:buChar char="●"/>
            </a:pPr>
            <a:r>
              <a:rPr lang="en-GB"/>
              <a:t>So the code that we want to add to our app.js file is:</a:t>
            </a:r>
            <a:endParaRPr/>
          </a:p>
          <a:p>
            <a:pPr indent="0" lvl="0" marL="0" rtl="0" algn="ctr">
              <a:spcBef>
                <a:spcPts val="1600"/>
              </a:spcBef>
              <a:spcAft>
                <a:spcPts val="0"/>
              </a:spcAft>
              <a:buNone/>
            </a:pPr>
            <a:r>
              <a:rPr lang="en-GB"/>
              <a:t>var express = require(“express”);	</a:t>
            </a:r>
            <a:endParaRPr/>
          </a:p>
          <a:p>
            <a:pPr indent="-342900" lvl="0" marL="457200" rtl="0">
              <a:spcBef>
                <a:spcPts val="1600"/>
              </a:spcBef>
              <a:spcAft>
                <a:spcPts val="0"/>
              </a:spcAft>
              <a:buSzPts val="1800"/>
              <a:buChar char="●"/>
            </a:pPr>
            <a:r>
              <a:rPr lang="en-GB"/>
              <a:t>To use express we need to write it in function form so we write:</a:t>
            </a:r>
            <a:endParaRPr/>
          </a:p>
          <a:p>
            <a:pPr indent="0" lvl="0" marL="0" rtl="0" algn="ctr">
              <a:spcBef>
                <a:spcPts val="1600"/>
              </a:spcBef>
              <a:spcAft>
                <a:spcPts val="1600"/>
              </a:spcAft>
              <a:buNone/>
            </a:pPr>
            <a:r>
              <a:rPr lang="en-GB"/>
              <a:t>var app = express();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6" name="Shape 106"/>
          <p:cNvPicPr preferRelativeResize="0"/>
          <p:nvPr/>
        </p:nvPicPr>
        <p:blipFill>
          <a:blip r:embed="rId3">
            <a:alphaModFix/>
          </a:blip>
          <a:stretch>
            <a:fillRect/>
          </a:stretch>
        </p:blipFill>
        <p:spPr>
          <a:xfrm>
            <a:off x="182875" y="1299075"/>
            <a:ext cx="8778250" cy="186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