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4"/>
  </p:sldMasterIdLst>
  <p:sldIdLst>
    <p:sldId id="256" r:id="rId5"/>
    <p:sldId id="267" r:id="rId6"/>
    <p:sldId id="257" r:id="rId7"/>
    <p:sldId id="258" r:id="rId8"/>
    <p:sldId id="259" r:id="rId9"/>
    <p:sldId id="262" r:id="rId10"/>
    <p:sldId id="26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gne Krabbe Skousen" initials="SKS" lastIdx="1" clrIdx="0">
    <p:extLst>
      <p:ext uri="{19B8F6BF-5375-455C-9EA6-DF929625EA0E}">
        <p15:presenceInfo xmlns:p15="http://schemas.microsoft.com/office/powerpoint/2012/main" userId="S::sksk@itu.dk::39a7c1bb-57d2-4b47-b12f-3842feb5e4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356CE-0F71-4829-962B-6127E74744BC}" v="19" dt="2021-09-28T17:50:56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 snapToObjects="1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tephen Boddie" userId="S::msbo@itu.dk::df6af3b1-484c-4ec0-b121-75d1ebea4e01" providerId="AD" clId="Web-{F58356CE-0F71-4829-962B-6127E74744BC}"/>
    <pc:docChg chg="modSld">
      <pc:chgData name="Matthew Stephen Boddie" userId="S::msbo@itu.dk::df6af3b1-484c-4ec0-b121-75d1ebea4e01" providerId="AD" clId="Web-{F58356CE-0F71-4829-962B-6127E74744BC}" dt="2021-09-28T17:50:54.139" v="9" actId="20577"/>
      <pc:docMkLst>
        <pc:docMk/>
      </pc:docMkLst>
      <pc:sldChg chg="modSp">
        <pc:chgData name="Matthew Stephen Boddie" userId="S::msbo@itu.dk::df6af3b1-484c-4ec0-b121-75d1ebea4e01" providerId="AD" clId="Web-{F58356CE-0F71-4829-962B-6127E74744BC}" dt="2021-09-28T17:50:54.139" v="9" actId="20577"/>
        <pc:sldMkLst>
          <pc:docMk/>
          <pc:sldMk cId="131807583" sldId="261"/>
        </pc:sldMkLst>
        <pc:spChg chg="mod">
          <ac:chgData name="Matthew Stephen Boddie" userId="S::msbo@itu.dk::df6af3b1-484c-4ec0-b121-75d1ebea4e01" providerId="AD" clId="Web-{F58356CE-0F71-4829-962B-6127E74744BC}" dt="2021-09-28T17:50:47.982" v="3" actId="20577"/>
          <ac:spMkLst>
            <pc:docMk/>
            <pc:sldMk cId="131807583" sldId="261"/>
            <ac:spMk id="6" creationId="{F0273FDA-2825-0141-B326-9D87D004C845}"/>
          </ac:spMkLst>
        </pc:spChg>
        <pc:spChg chg="mod">
          <ac:chgData name="Matthew Stephen Boddie" userId="S::msbo@itu.dk::df6af3b1-484c-4ec0-b121-75d1ebea4e01" providerId="AD" clId="Web-{F58356CE-0F71-4829-962B-6127E74744BC}" dt="2021-09-28T17:50:43.764" v="1" actId="20577"/>
          <ac:spMkLst>
            <pc:docMk/>
            <pc:sldMk cId="131807583" sldId="261"/>
            <ac:spMk id="7" creationId="{65C9E250-901B-614E-9E5E-166119A5CE27}"/>
          </ac:spMkLst>
        </pc:spChg>
        <pc:spChg chg="mod">
          <ac:chgData name="Matthew Stephen Boddie" userId="S::msbo@itu.dk::df6af3b1-484c-4ec0-b121-75d1ebea4e01" providerId="AD" clId="Web-{F58356CE-0F71-4829-962B-6127E74744BC}" dt="2021-09-28T17:50:49.045" v="5" actId="20577"/>
          <ac:spMkLst>
            <pc:docMk/>
            <pc:sldMk cId="131807583" sldId="261"/>
            <ac:spMk id="8" creationId="{0C6DEF2B-B06C-9346-A55B-6CDDA3C7FA9D}"/>
          </ac:spMkLst>
        </pc:spChg>
        <pc:spChg chg="mod">
          <ac:chgData name="Matthew Stephen Boddie" userId="S::msbo@itu.dk::df6af3b1-484c-4ec0-b121-75d1ebea4e01" providerId="AD" clId="Web-{F58356CE-0F71-4829-962B-6127E74744BC}" dt="2021-09-28T17:50:51.404" v="7" actId="20577"/>
          <ac:spMkLst>
            <pc:docMk/>
            <pc:sldMk cId="131807583" sldId="261"/>
            <ac:spMk id="9" creationId="{D2A370EF-2746-914A-9113-5F6B863BBE3A}"/>
          </ac:spMkLst>
        </pc:spChg>
        <pc:spChg chg="mod">
          <ac:chgData name="Matthew Stephen Boddie" userId="S::msbo@itu.dk::df6af3b1-484c-4ec0-b121-75d1ebea4e01" providerId="AD" clId="Web-{F58356CE-0F71-4829-962B-6127E74744BC}" dt="2021-09-28T17:50:54.139" v="9" actId="20577"/>
          <ac:spMkLst>
            <pc:docMk/>
            <pc:sldMk cId="131807583" sldId="261"/>
            <ac:spMk id="10" creationId="{E962CB84-BB4D-7941-B357-EB0D1B0D4499}"/>
          </ac:spMkLst>
        </pc:spChg>
        <pc:cxnChg chg="mod">
          <ac:chgData name="Matthew Stephen Boddie" userId="S::msbo@itu.dk::df6af3b1-484c-4ec0-b121-75d1ebea4e01" providerId="AD" clId="Web-{F58356CE-0F71-4829-962B-6127E74744BC}" dt="2021-09-28T17:50:47.982" v="3" actId="20577"/>
          <ac:cxnSpMkLst>
            <pc:docMk/>
            <pc:sldMk cId="131807583" sldId="261"/>
            <ac:cxnSpMk id="14" creationId="{424EE100-F8ED-5B45-823C-E5DD66247D7E}"/>
          </ac:cxnSpMkLst>
        </pc:cxnChg>
        <pc:cxnChg chg="mod">
          <ac:chgData name="Matthew Stephen Boddie" userId="S::msbo@itu.dk::df6af3b1-484c-4ec0-b121-75d1ebea4e01" providerId="AD" clId="Web-{F58356CE-0F71-4829-962B-6127E74744BC}" dt="2021-09-28T17:50:51.404" v="7" actId="20577"/>
          <ac:cxnSpMkLst>
            <pc:docMk/>
            <pc:sldMk cId="131807583" sldId="261"/>
            <ac:cxnSpMk id="18" creationId="{C294E8E6-E56B-2B4E-8420-076CB227CEAE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2T20:49:33.957" idx="1">
    <p:pos x="6903" y="1152"/>
    <p:text>A method is the same as a function, but it is ”called on” a value. Each data type has its own set of methods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15237-474C-4A40-86C6-7ADA8F44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8384"/>
            <a:ext cx="8991600" cy="1645920"/>
          </a:xfrm>
        </p:spPr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session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ABA9842-50E7-B340-A68C-76000BD4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0" y="2002024"/>
            <a:ext cx="6801612" cy="1239894"/>
          </a:xfrm>
        </p:spPr>
        <p:txBody>
          <a:bodyPr>
            <a:normAutofit/>
          </a:bodyPr>
          <a:lstStyle/>
          <a:p>
            <a:r>
              <a:rPr lang="da-DK" sz="2800" dirty="0" err="1"/>
              <a:t>Functions</a:t>
            </a:r>
            <a:r>
              <a:rPr lang="da-DK" sz="2800" dirty="0"/>
              <a:t> and lists </a:t>
            </a:r>
            <a:r>
              <a:rPr lang="da-DK" sz="2800" dirty="0">
                <a:sym typeface="Wingdings" pitchFamily="2" charset="2"/>
              </a:rPr>
              <a:t></a:t>
            </a:r>
            <a:endParaRPr lang="da-DK" sz="28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DAC640-F01E-4627-8011-2469318A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" y="2938307"/>
            <a:ext cx="5372321" cy="3581547"/>
          </a:xfrm>
          <a:prstGeom prst="rect">
            <a:avLst/>
          </a:prstGeom>
        </p:spPr>
      </p:pic>
      <p:pic>
        <p:nvPicPr>
          <p:cNvPr id="7" name="Billede 6" descr="Et billede, der indeholder gulv, indendørs, person&#10;&#10;Automatisk genereret beskrivelse">
            <a:extLst>
              <a:ext uri="{FF2B5EF4-FFF2-40B4-BE49-F238E27FC236}">
                <a16:creationId xmlns:a16="http://schemas.microsoft.com/office/drawing/2014/main" id="{6D43D978-5AB9-4D50-BFD7-24AF406F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56" y="3144959"/>
            <a:ext cx="5591015" cy="31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4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1BD1-A47F-B44B-B390-785B3727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5750"/>
            <a:ext cx="7729728" cy="1188720"/>
          </a:xfrm>
        </p:spPr>
        <p:txBody>
          <a:bodyPr/>
          <a:lstStyle/>
          <a:p>
            <a:r>
              <a:rPr lang="da-DK" dirty="0"/>
              <a:t>Methods to </a:t>
            </a:r>
            <a:r>
              <a:rPr lang="da-DK" dirty="0" err="1"/>
              <a:t>manipulate</a:t>
            </a:r>
            <a:r>
              <a:rPr lang="da-DK" dirty="0"/>
              <a:t> lists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56D9DE-72A7-714F-8C95-C2AEC071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75" y="2157412"/>
            <a:ext cx="7729728" cy="4700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b="1" dirty="0" err="1"/>
              <a:t>index</a:t>
            </a:r>
            <a:r>
              <a:rPr lang="da-DK" b="1" dirty="0"/>
              <a:t>() </a:t>
            </a:r>
            <a:r>
              <a:rPr lang="da-DK" dirty="0">
                <a:sym typeface="Wingdings" pitchFamily="2" charset="2"/>
              </a:rPr>
              <a:t> checks if an item </a:t>
            </a:r>
            <a:r>
              <a:rPr lang="da-DK" dirty="0" err="1">
                <a:sym typeface="Wingdings" pitchFamily="2" charset="2"/>
              </a:rPr>
              <a:t>exists</a:t>
            </a:r>
            <a:r>
              <a:rPr lang="da-DK" dirty="0">
                <a:sym typeface="Wingdings" pitchFamily="2" charset="2"/>
              </a:rPr>
              <a:t> in a list, if </a:t>
            </a:r>
            <a:r>
              <a:rPr lang="da-DK" dirty="0" err="1">
                <a:sym typeface="Wingdings" pitchFamily="2" charset="2"/>
              </a:rPr>
              <a:t>yes</a:t>
            </a:r>
            <a:r>
              <a:rPr lang="da-DK" dirty="0">
                <a:sym typeface="Wingdings" pitchFamily="2" charset="2"/>
              </a:rPr>
              <a:t>, </a:t>
            </a:r>
            <a:r>
              <a:rPr lang="da-DK" dirty="0" err="1">
                <a:sym typeface="Wingdings" pitchFamily="2" charset="2"/>
              </a:rPr>
              <a:t>its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index</a:t>
            </a:r>
            <a:r>
              <a:rPr lang="da-DK" dirty="0">
                <a:sym typeface="Wingdings" pitchFamily="2" charset="2"/>
              </a:rPr>
              <a:t> is </a:t>
            </a:r>
            <a:r>
              <a:rPr lang="da-DK" dirty="0" err="1">
                <a:sym typeface="Wingdings" pitchFamily="2" charset="2"/>
              </a:rPr>
              <a:t>returned</a:t>
            </a:r>
            <a:r>
              <a:rPr lang="da-DK" dirty="0">
                <a:sym typeface="Wingdings" pitchFamily="2" charset="2"/>
              </a:rPr>
              <a:t>. </a:t>
            </a:r>
            <a:r>
              <a:rPr lang="da-DK" dirty="0" err="1">
                <a:sym typeface="Wingdings" pitchFamily="2" charset="2"/>
              </a:rPr>
              <a:t>Otherwise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Python</a:t>
            </a:r>
            <a:r>
              <a:rPr lang="da-DK" dirty="0">
                <a:sym typeface="Wingdings" pitchFamily="2" charset="2"/>
              </a:rPr>
              <a:t> gives a </a:t>
            </a:r>
            <a:r>
              <a:rPr lang="da-DK" dirty="0" err="1">
                <a:sym typeface="Wingdings" pitchFamily="2" charset="2"/>
              </a:rPr>
              <a:t>ValueError</a:t>
            </a:r>
            <a:r>
              <a:rPr lang="da-DK" dirty="0">
                <a:sym typeface="Wingdings" pitchFamily="2" charset="2"/>
              </a:rPr>
              <a:t>.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 err="1"/>
              <a:t>append</a:t>
            </a:r>
            <a:r>
              <a:rPr lang="da-DK" b="1" dirty="0"/>
              <a:t>()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adds</a:t>
            </a:r>
            <a:r>
              <a:rPr lang="da-DK" dirty="0">
                <a:sym typeface="Wingdings" pitchFamily="2" charset="2"/>
              </a:rPr>
              <a:t> a new item to the end of the list.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 err="1"/>
              <a:t>insert</a:t>
            </a:r>
            <a:r>
              <a:rPr lang="da-DK" b="1" dirty="0"/>
              <a:t>()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adds</a:t>
            </a:r>
            <a:r>
              <a:rPr lang="da-DK" dirty="0">
                <a:sym typeface="Wingdings" pitchFamily="2" charset="2"/>
              </a:rPr>
              <a:t> a new item to the list at </a:t>
            </a:r>
            <a:r>
              <a:rPr lang="da-DK" dirty="0" err="1">
                <a:sym typeface="Wingdings" pitchFamily="2" charset="2"/>
              </a:rPr>
              <a:t>any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index</a:t>
            </a:r>
            <a:r>
              <a:rPr lang="da-DK" dirty="0">
                <a:sym typeface="Wingdings" pitchFamily="2" charset="2"/>
              </a:rPr>
              <a:t> in the list. 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 err="1"/>
              <a:t>remove</a:t>
            </a:r>
            <a:r>
              <a:rPr lang="da-DK" b="1" dirty="0"/>
              <a:t>() </a:t>
            </a:r>
            <a:r>
              <a:rPr lang="da-DK" dirty="0">
                <a:sym typeface="Wingdings" pitchFamily="2" charset="2"/>
              </a:rPr>
              <a:t> removes an item from the list. If the </a:t>
            </a:r>
            <a:r>
              <a:rPr lang="da-DK" dirty="0" err="1">
                <a:sym typeface="Wingdings" pitchFamily="2" charset="2"/>
              </a:rPr>
              <a:t>value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appears</a:t>
            </a:r>
            <a:r>
              <a:rPr lang="da-DK" dirty="0">
                <a:sym typeface="Wingdings" pitchFamily="2" charset="2"/>
              </a:rPr>
              <a:t> multiple times, </a:t>
            </a:r>
            <a:r>
              <a:rPr lang="da-DK" dirty="0" err="1">
                <a:sym typeface="Wingdings" pitchFamily="2" charset="2"/>
              </a:rPr>
              <a:t>only</a:t>
            </a:r>
            <a:r>
              <a:rPr lang="da-DK" dirty="0">
                <a:sym typeface="Wingdings" pitchFamily="2" charset="2"/>
              </a:rPr>
              <a:t> the </a:t>
            </a:r>
            <a:r>
              <a:rPr lang="da-DK" dirty="0" err="1">
                <a:sym typeface="Wingdings" pitchFamily="2" charset="2"/>
              </a:rPr>
              <a:t>first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will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be</a:t>
            </a:r>
            <a:r>
              <a:rPr lang="da-DK" dirty="0">
                <a:sym typeface="Wingdings" pitchFamily="2" charset="2"/>
              </a:rPr>
              <a:t> removed.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/>
              <a:t>sort() </a:t>
            </a:r>
            <a:r>
              <a:rPr lang="da-DK" dirty="0">
                <a:sym typeface="Wingdings" pitchFamily="2" charset="2"/>
              </a:rPr>
              <a:t> sorts the list. </a:t>
            </a:r>
            <a:r>
              <a:rPr lang="da-DK" dirty="0" err="1">
                <a:sym typeface="Wingdings" pitchFamily="2" charset="2"/>
              </a:rPr>
              <a:t>You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cannot</a:t>
            </a:r>
            <a:r>
              <a:rPr lang="da-DK" dirty="0">
                <a:sym typeface="Wingdings" pitchFamily="2" charset="2"/>
              </a:rPr>
              <a:t> sort lists </a:t>
            </a:r>
            <a:r>
              <a:rPr lang="da-DK" dirty="0" err="1">
                <a:sym typeface="Wingdings" pitchFamily="2" charset="2"/>
              </a:rPr>
              <a:t>containing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both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numbers</a:t>
            </a:r>
            <a:r>
              <a:rPr lang="da-DK" dirty="0">
                <a:sym typeface="Wingdings" pitchFamily="2" charset="2"/>
              </a:rPr>
              <a:t> and </a:t>
            </a:r>
            <a:r>
              <a:rPr lang="da-DK" dirty="0" err="1">
                <a:sym typeface="Wingdings" pitchFamily="2" charset="2"/>
              </a:rPr>
              <a:t>strings</a:t>
            </a:r>
            <a:r>
              <a:rPr lang="da-DK" dirty="0">
                <a:sym typeface="Wingdings" pitchFamily="2" charset="2"/>
              </a:rPr>
              <a:t>.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 err="1"/>
              <a:t>reverse</a:t>
            </a:r>
            <a:r>
              <a:rPr lang="da-DK" b="1" dirty="0"/>
              <a:t>()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reverses</a:t>
            </a:r>
            <a:r>
              <a:rPr lang="da-DK" dirty="0">
                <a:sym typeface="Wingdings" pitchFamily="2" charset="2"/>
              </a:rPr>
              <a:t> the items of a list. 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A466FC6-3A00-A840-A084-41AB5C0D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818" y="1666255"/>
            <a:ext cx="3543819" cy="532491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FC7B747-AE11-2E43-92E3-7846ECAF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846" y="2468705"/>
            <a:ext cx="1788586" cy="600965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E96BCB10-CCB6-AF46-B0E8-4BCAFC2ED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225" y="3288811"/>
            <a:ext cx="2550441" cy="600966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72CBD218-7198-B04A-BFA1-E4B72D833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846" y="4108918"/>
            <a:ext cx="2561709" cy="532490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D31F17DD-9E5E-FE4A-9872-ACDF69D82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901" y="4962186"/>
            <a:ext cx="2055936" cy="600966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5077B0B8-48FF-AE4C-9868-80AFA14A6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901" y="5939757"/>
            <a:ext cx="1910023" cy="545721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6F081F54-D77F-804E-B89F-377E43260EFF}"/>
              </a:ext>
            </a:extLst>
          </p:cNvPr>
          <p:cNvCxnSpPr>
            <a:cxnSpLocks/>
          </p:cNvCxnSpPr>
          <p:nvPr/>
        </p:nvCxnSpPr>
        <p:spPr>
          <a:xfrm>
            <a:off x="6443663" y="2689903"/>
            <a:ext cx="1082155" cy="210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6597E84B-9F93-F148-9F16-E98E41AC911C}"/>
              </a:ext>
            </a:extLst>
          </p:cNvPr>
          <p:cNvCxnSpPr>
            <a:cxnSpLocks/>
          </p:cNvCxnSpPr>
          <p:nvPr/>
        </p:nvCxnSpPr>
        <p:spPr>
          <a:xfrm>
            <a:off x="5629275" y="3429000"/>
            <a:ext cx="1896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201E72B2-0915-EE40-B95C-D8C4911863DE}"/>
              </a:ext>
            </a:extLst>
          </p:cNvPr>
          <p:cNvCxnSpPr>
            <a:cxnSpLocks/>
          </p:cNvCxnSpPr>
          <p:nvPr/>
        </p:nvCxnSpPr>
        <p:spPr>
          <a:xfrm>
            <a:off x="6443663" y="3920158"/>
            <a:ext cx="1214437" cy="294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D7740074-EB55-5045-B612-11810FEEDCC9}"/>
              </a:ext>
            </a:extLst>
          </p:cNvPr>
          <p:cNvCxnSpPr/>
          <p:nvPr/>
        </p:nvCxnSpPr>
        <p:spPr>
          <a:xfrm>
            <a:off x="6443663" y="4641408"/>
            <a:ext cx="1214437" cy="51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2915623D-C55C-AC46-AC2B-CBA408335240}"/>
              </a:ext>
            </a:extLst>
          </p:cNvPr>
          <p:cNvCxnSpPr>
            <a:cxnSpLocks/>
          </p:cNvCxnSpPr>
          <p:nvPr/>
        </p:nvCxnSpPr>
        <p:spPr>
          <a:xfrm flipV="1">
            <a:off x="4674667" y="6154244"/>
            <a:ext cx="2851151" cy="116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>
            <a:extLst>
              <a:ext uri="{FF2B5EF4-FFF2-40B4-BE49-F238E27FC236}">
                <a16:creationId xmlns:a16="http://schemas.microsoft.com/office/drawing/2014/main" id="{BA7DE5DA-3C81-4521-B322-94DC6645FDED}"/>
              </a:ext>
            </a:extLst>
          </p:cNvPr>
          <p:cNvSpPr txBox="1"/>
          <p:nvPr/>
        </p:nvSpPr>
        <p:spPr>
          <a:xfrm>
            <a:off x="900848" y="2539603"/>
            <a:ext cx="3044950" cy="162779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We are going to try something a bit different this week…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lede 16" descr="Et billede, der indeholder tekst, bil, hvidevarer&#10;&#10;Automatisk genereret beskrivelse">
            <a:extLst>
              <a:ext uri="{FF2B5EF4-FFF2-40B4-BE49-F238E27FC236}">
                <a16:creationId xmlns:a16="http://schemas.microsoft.com/office/drawing/2014/main" id="{3B5B1B6B-D155-4B92-A8C8-AD5491D7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766376"/>
            <a:ext cx="7537704" cy="532524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58E858B-0919-472E-988F-33629A615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9" y="18345"/>
            <a:ext cx="2549940" cy="237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D4AE27-10D0-41EB-921A-1CB24EC5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9" y="4222032"/>
            <a:ext cx="2635968" cy="263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8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9595-F3D7-E34D-B264-75F4999D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da-DK" dirty="0" err="1"/>
              <a:t>Functions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26480A-73F9-5D41-A8F2-21B05892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r>
              <a:rPr lang="da-DK"/>
              <a:t>A </a:t>
            </a:r>
            <a:r>
              <a:rPr lang="da-DK" err="1"/>
              <a:t>function</a:t>
            </a:r>
            <a:r>
              <a:rPr lang="da-DK"/>
              <a:t> is a ”miniprogram” </a:t>
            </a:r>
            <a:r>
              <a:rPr lang="da-DK" err="1"/>
              <a:t>within</a:t>
            </a:r>
            <a:r>
              <a:rPr lang="da-DK"/>
              <a:t> a program</a:t>
            </a:r>
          </a:p>
          <a:p>
            <a:pPr marL="0" indent="0">
              <a:buNone/>
            </a:pPr>
            <a:endParaRPr lang="da-DK"/>
          </a:p>
          <a:p>
            <a:r>
              <a:rPr lang="da-DK" err="1"/>
              <a:t>Functions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already</a:t>
            </a:r>
            <a:r>
              <a:rPr lang="da-DK"/>
              <a:t> know: print(), input(), len() and range()</a:t>
            </a:r>
          </a:p>
          <a:p>
            <a:pPr marL="0" indent="0">
              <a:buNone/>
            </a:pPr>
            <a:endParaRPr lang="da-DK"/>
          </a:p>
          <a:p>
            <a:r>
              <a:rPr lang="da-DK" err="1"/>
              <a:t>Functions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useful</a:t>
            </a:r>
            <a:r>
              <a:rPr lang="da-DK"/>
              <a:t> </a:t>
            </a:r>
            <a:r>
              <a:rPr lang="da-DK" err="1"/>
              <a:t>when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have a </a:t>
            </a:r>
            <a:r>
              <a:rPr lang="da-DK" err="1"/>
              <a:t>piece</a:t>
            </a:r>
            <a:r>
              <a:rPr lang="da-DK"/>
              <a:t> of </a:t>
            </a:r>
            <a:r>
              <a:rPr lang="da-DK" err="1"/>
              <a:t>code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gets</a:t>
            </a:r>
            <a:r>
              <a:rPr lang="da-DK"/>
              <a:t> </a:t>
            </a:r>
            <a:r>
              <a:rPr lang="da-DK" err="1"/>
              <a:t>executed</a:t>
            </a:r>
            <a:r>
              <a:rPr lang="da-DK"/>
              <a:t> multiple times</a:t>
            </a:r>
          </a:p>
        </p:txBody>
      </p:sp>
      <p:pic>
        <p:nvPicPr>
          <p:cNvPr id="1026" name="Picture 2" descr="Output memes | StareCat.com">
            <a:extLst>
              <a:ext uri="{FF2B5EF4-FFF2-40B4-BE49-F238E27FC236}">
                <a16:creationId xmlns:a16="http://schemas.microsoft.com/office/drawing/2014/main" id="{DD11A179-B62F-4889-99D2-20045705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8632" y="2638044"/>
            <a:ext cx="3538214" cy="289249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8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7B1A1-61AD-C34F-BD79-C2F07441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endParaRPr lang="da-DK" dirty="0"/>
          </a:p>
        </p:txBody>
      </p:sp>
      <p:pic>
        <p:nvPicPr>
          <p:cNvPr id="7" name="Pladsholder til indhold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3B3A0D86-E363-614F-8817-D7B3C1F23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309"/>
          <a:stretch/>
        </p:blipFill>
        <p:spPr>
          <a:xfrm>
            <a:off x="1099261" y="4651827"/>
            <a:ext cx="3827372" cy="852598"/>
          </a:xfr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32939532-0B57-8A49-AEB5-A8BA0933B2BA}"/>
              </a:ext>
            </a:extLst>
          </p:cNvPr>
          <p:cNvSpPr txBox="1">
            <a:spLocks/>
          </p:cNvSpPr>
          <p:nvPr/>
        </p:nvSpPr>
        <p:spPr>
          <a:xfrm>
            <a:off x="6935724" y="543297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C46057F3-BD89-8B43-A941-2CAA20C1BBF0}"/>
              </a:ext>
            </a:extLst>
          </p:cNvPr>
          <p:cNvSpPr txBox="1"/>
          <p:nvPr/>
        </p:nvSpPr>
        <p:spPr>
          <a:xfrm>
            <a:off x="40415" y="385913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def statement 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64667F9-C6F7-0446-8536-A1E4BF2C8504}"/>
              </a:ext>
            </a:extLst>
          </p:cNvPr>
          <p:cNvSpPr/>
          <p:nvPr/>
        </p:nvSpPr>
        <p:spPr>
          <a:xfrm>
            <a:off x="1667914" y="342674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>
                <a:solidFill>
                  <a:schemeClr val="bg1"/>
                </a:solidFill>
              </a:rPr>
              <a:t>name</a:t>
            </a:r>
            <a:r>
              <a:rPr lang="da-DK" dirty="0">
                <a:solidFill>
                  <a:schemeClr val="bg1"/>
                </a:solidFill>
              </a:rPr>
              <a:t> of the </a:t>
            </a:r>
            <a:r>
              <a:rPr lang="da-DK" dirty="0" err="1">
                <a:solidFill>
                  <a:schemeClr val="bg1"/>
                </a:solidFill>
              </a:rPr>
              <a:t>function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E56FBA63-23B4-0B47-8B75-F57C290085E1}"/>
              </a:ext>
            </a:extLst>
          </p:cNvPr>
          <p:cNvSpPr txBox="1"/>
          <p:nvPr/>
        </p:nvSpPr>
        <p:spPr>
          <a:xfrm>
            <a:off x="4349391" y="358140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parameter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1B498BB3-BD78-AE4F-BD1E-8538E9EE4E31}"/>
              </a:ext>
            </a:extLst>
          </p:cNvPr>
          <p:cNvSpPr txBox="1"/>
          <p:nvPr/>
        </p:nvSpPr>
        <p:spPr>
          <a:xfrm>
            <a:off x="2168084" y="602500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chemeClr val="bg1"/>
                </a:solidFill>
              </a:rPr>
              <a:t>body</a:t>
            </a:r>
            <a:r>
              <a:rPr lang="da-DK" dirty="0">
                <a:solidFill>
                  <a:schemeClr val="bg1"/>
                </a:solidFill>
              </a:rPr>
              <a:t> of the </a:t>
            </a:r>
            <a:r>
              <a:rPr lang="da-DK" dirty="0" err="1">
                <a:solidFill>
                  <a:schemeClr val="bg1"/>
                </a:solidFill>
              </a:rPr>
              <a:t>function</a:t>
            </a:r>
            <a:endParaRPr lang="da-DK" dirty="0">
              <a:solidFill>
                <a:schemeClr val="bg1"/>
              </a:solidFill>
            </a:endParaRP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0333F489-F1FB-5E47-98FE-A3AB0A498FFF}"/>
              </a:ext>
            </a:extLst>
          </p:cNvPr>
          <p:cNvCxnSpPr>
            <a:cxnSpLocks/>
          </p:cNvCxnSpPr>
          <p:nvPr/>
        </p:nvCxnSpPr>
        <p:spPr>
          <a:xfrm flipH="1">
            <a:off x="4213184" y="4037486"/>
            <a:ext cx="393540" cy="527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44F103EE-6F60-EB43-9E8F-CFFCD53CC371}"/>
              </a:ext>
            </a:extLst>
          </p:cNvPr>
          <p:cNvCxnSpPr/>
          <p:nvPr/>
        </p:nvCxnSpPr>
        <p:spPr>
          <a:xfrm>
            <a:off x="2762926" y="3859137"/>
            <a:ext cx="0" cy="666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82C736EC-3372-6648-9738-18E4330F2846}"/>
              </a:ext>
            </a:extLst>
          </p:cNvPr>
          <p:cNvCxnSpPr/>
          <p:nvPr/>
        </p:nvCxnSpPr>
        <p:spPr>
          <a:xfrm>
            <a:off x="625800" y="4264875"/>
            <a:ext cx="358815" cy="350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Venstre klammeparentes 24">
            <a:extLst>
              <a:ext uri="{FF2B5EF4-FFF2-40B4-BE49-F238E27FC236}">
                <a16:creationId xmlns:a16="http://schemas.microsoft.com/office/drawing/2014/main" id="{3C27DDF5-C2CA-5F41-BC79-0E3F4CECBF6C}"/>
              </a:ext>
            </a:extLst>
          </p:cNvPr>
          <p:cNvSpPr/>
          <p:nvPr/>
        </p:nvSpPr>
        <p:spPr>
          <a:xfrm rot="16200000">
            <a:off x="3027189" y="4555488"/>
            <a:ext cx="347078" cy="241845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A1F54885-2F72-8E4A-AD18-DF5C30DA2E7D}"/>
              </a:ext>
            </a:extLst>
          </p:cNvPr>
          <p:cNvSpPr txBox="1"/>
          <p:nvPr/>
        </p:nvSpPr>
        <p:spPr>
          <a:xfrm>
            <a:off x="612647" y="1971044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i="1" dirty="0" err="1">
                <a:solidFill>
                  <a:schemeClr val="bg1"/>
                </a:solidFill>
              </a:rPr>
              <a:t>When</a:t>
            </a:r>
            <a:r>
              <a:rPr lang="da-DK" sz="2000" i="1" dirty="0">
                <a:solidFill>
                  <a:schemeClr val="bg1"/>
                </a:solidFill>
              </a:rPr>
              <a:t> </a:t>
            </a:r>
            <a:r>
              <a:rPr lang="da-DK" sz="2000" i="1" dirty="0" err="1">
                <a:solidFill>
                  <a:schemeClr val="bg1"/>
                </a:solidFill>
              </a:rPr>
              <a:t>defining</a:t>
            </a:r>
            <a:r>
              <a:rPr lang="da-DK" sz="2000" i="1" dirty="0">
                <a:solidFill>
                  <a:schemeClr val="bg1"/>
                </a:solidFill>
              </a:rPr>
              <a:t> a </a:t>
            </a:r>
            <a:r>
              <a:rPr lang="da-DK" sz="2000" i="1" dirty="0" err="1">
                <a:solidFill>
                  <a:schemeClr val="bg1"/>
                </a:solidFill>
              </a:rPr>
              <a:t>function</a:t>
            </a:r>
            <a:r>
              <a:rPr lang="da-DK" sz="2000" i="1" dirty="0">
                <a:solidFill>
                  <a:schemeClr val="bg1"/>
                </a:solidFill>
              </a:rPr>
              <a:t>, </a:t>
            </a:r>
            <a:r>
              <a:rPr lang="da-DK" sz="2000" i="1" dirty="0" err="1">
                <a:solidFill>
                  <a:schemeClr val="bg1"/>
                </a:solidFill>
              </a:rPr>
              <a:t>you</a:t>
            </a:r>
            <a:r>
              <a:rPr lang="da-DK" sz="2000" i="1" dirty="0">
                <a:solidFill>
                  <a:schemeClr val="bg1"/>
                </a:solidFill>
              </a:rPr>
              <a:t> </a:t>
            </a:r>
            <a:r>
              <a:rPr lang="da-DK" sz="2000" i="1" dirty="0" err="1">
                <a:solidFill>
                  <a:schemeClr val="bg1"/>
                </a:solidFill>
              </a:rPr>
              <a:t>essentially</a:t>
            </a:r>
            <a:r>
              <a:rPr lang="da-DK" sz="2000" i="1" dirty="0">
                <a:solidFill>
                  <a:schemeClr val="bg1"/>
                </a:solidFill>
              </a:rPr>
              <a:t> ”</a:t>
            </a:r>
            <a:r>
              <a:rPr lang="da-DK" sz="2000" i="1" dirty="0" err="1">
                <a:solidFill>
                  <a:schemeClr val="bg1"/>
                </a:solidFill>
              </a:rPr>
              <a:t>create</a:t>
            </a:r>
            <a:r>
              <a:rPr lang="da-DK" sz="2000" i="1" dirty="0">
                <a:solidFill>
                  <a:schemeClr val="bg1"/>
                </a:solidFill>
              </a:rPr>
              <a:t>” a </a:t>
            </a:r>
            <a:r>
              <a:rPr lang="da-DK" sz="2000" i="1" dirty="0" err="1">
                <a:solidFill>
                  <a:schemeClr val="bg1"/>
                </a:solidFill>
              </a:rPr>
              <a:t>function</a:t>
            </a:r>
            <a:r>
              <a:rPr lang="da-DK" sz="2000" i="1" dirty="0">
                <a:solidFill>
                  <a:schemeClr val="bg1"/>
                </a:solidFill>
              </a:rPr>
              <a:t>. The </a:t>
            </a:r>
            <a:r>
              <a:rPr lang="da-DK" sz="2000" i="1" dirty="0" err="1">
                <a:solidFill>
                  <a:schemeClr val="bg1"/>
                </a:solidFill>
              </a:rPr>
              <a:t>function</a:t>
            </a:r>
            <a:r>
              <a:rPr lang="da-DK" sz="2000" i="1" dirty="0">
                <a:solidFill>
                  <a:schemeClr val="bg1"/>
                </a:solidFill>
              </a:rPr>
              <a:t> is </a:t>
            </a:r>
            <a:r>
              <a:rPr lang="da-DK" sz="2000" b="1" i="1" dirty="0">
                <a:solidFill>
                  <a:schemeClr val="bg1"/>
                </a:solidFill>
              </a:rPr>
              <a:t>not</a:t>
            </a:r>
            <a:r>
              <a:rPr lang="da-DK" sz="2000" i="1" dirty="0">
                <a:solidFill>
                  <a:schemeClr val="bg1"/>
                </a:solidFill>
              </a:rPr>
              <a:t> </a:t>
            </a:r>
            <a:r>
              <a:rPr lang="da-DK" sz="2000" i="1" dirty="0" err="1">
                <a:solidFill>
                  <a:schemeClr val="bg1"/>
                </a:solidFill>
              </a:rPr>
              <a:t>executed</a:t>
            </a:r>
            <a:r>
              <a:rPr lang="da-DK" sz="2000" i="1" dirty="0">
                <a:solidFill>
                  <a:schemeClr val="bg1"/>
                </a:solidFill>
              </a:rPr>
              <a:t> </a:t>
            </a:r>
            <a:r>
              <a:rPr lang="da-DK" sz="2000" i="1" dirty="0" err="1">
                <a:solidFill>
                  <a:schemeClr val="bg1"/>
                </a:solidFill>
              </a:rPr>
              <a:t>simply</a:t>
            </a:r>
            <a:r>
              <a:rPr lang="da-DK" sz="2000" i="1" dirty="0">
                <a:solidFill>
                  <a:schemeClr val="bg1"/>
                </a:solidFill>
              </a:rPr>
              <a:t> by </a:t>
            </a:r>
            <a:r>
              <a:rPr lang="da-DK" sz="2000" i="1" dirty="0" err="1">
                <a:solidFill>
                  <a:schemeClr val="bg1"/>
                </a:solidFill>
              </a:rPr>
              <a:t>being</a:t>
            </a:r>
            <a:r>
              <a:rPr lang="da-DK" sz="2000" i="1" dirty="0">
                <a:solidFill>
                  <a:schemeClr val="bg1"/>
                </a:solidFill>
              </a:rPr>
              <a:t> </a:t>
            </a:r>
            <a:r>
              <a:rPr lang="da-DK" sz="2000" i="1" dirty="0" err="1">
                <a:solidFill>
                  <a:schemeClr val="bg1"/>
                </a:solidFill>
              </a:rPr>
              <a:t>defined</a:t>
            </a:r>
            <a:r>
              <a:rPr lang="da-DK" sz="2000" i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D79342FF-5625-8945-9EF2-CA996ED850F9}"/>
              </a:ext>
            </a:extLst>
          </p:cNvPr>
          <p:cNvSpPr txBox="1"/>
          <p:nvPr/>
        </p:nvSpPr>
        <p:spPr>
          <a:xfrm>
            <a:off x="6935725" y="2109543"/>
            <a:ext cx="4486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i="1" dirty="0"/>
              <a:t>A </a:t>
            </a:r>
            <a:r>
              <a:rPr lang="da-DK" sz="2000" i="1" dirty="0" err="1"/>
              <a:t>function</a:t>
            </a:r>
            <a:r>
              <a:rPr lang="da-DK" sz="2000" i="1" dirty="0"/>
              <a:t> </a:t>
            </a:r>
            <a:r>
              <a:rPr lang="da-DK" sz="2000" i="1" dirty="0" err="1"/>
              <a:t>will</a:t>
            </a:r>
            <a:r>
              <a:rPr lang="da-DK" sz="2000" i="1" dirty="0"/>
              <a:t> </a:t>
            </a:r>
            <a:r>
              <a:rPr lang="da-DK" sz="2000" i="1" dirty="0" err="1"/>
              <a:t>be</a:t>
            </a:r>
            <a:r>
              <a:rPr lang="da-DK" sz="2000" i="1" dirty="0"/>
              <a:t> </a:t>
            </a:r>
            <a:r>
              <a:rPr lang="da-DK" sz="2000" i="1" dirty="0" err="1"/>
              <a:t>executed</a:t>
            </a:r>
            <a:r>
              <a:rPr lang="da-DK" sz="2000" i="1" dirty="0"/>
              <a:t> </a:t>
            </a:r>
            <a:r>
              <a:rPr lang="da-DK" sz="2000" i="1" dirty="0" err="1"/>
              <a:t>when</a:t>
            </a:r>
            <a:r>
              <a:rPr lang="da-DK" sz="2000" i="1" dirty="0"/>
              <a:t> it is </a:t>
            </a:r>
            <a:r>
              <a:rPr lang="da-DK" sz="2000" i="1" dirty="0" err="1"/>
              <a:t>called</a:t>
            </a:r>
            <a:r>
              <a:rPr lang="da-DK" sz="2000" i="1" dirty="0"/>
              <a:t>. </a:t>
            </a:r>
          </a:p>
          <a:p>
            <a:pPr algn="ctr"/>
            <a:r>
              <a:rPr lang="da-DK" sz="2000" i="1" dirty="0"/>
              <a:t>A </a:t>
            </a:r>
            <a:r>
              <a:rPr lang="da-DK" sz="2000" i="1" dirty="0" err="1"/>
              <a:t>function</a:t>
            </a:r>
            <a:r>
              <a:rPr lang="da-DK" sz="2000" i="1" dirty="0"/>
              <a:t> </a:t>
            </a:r>
            <a:r>
              <a:rPr lang="da-DK" sz="2000" i="1" dirty="0" err="1"/>
              <a:t>can</a:t>
            </a:r>
            <a:r>
              <a:rPr lang="da-DK" sz="2000" i="1" dirty="0"/>
              <a:t> </a:t>
            </a:r>
            <a:r>
              <a:rPr lang="da-DK" sz="2000" i="1" dirty="0" err="1"/>
              <a:t>be</a:t>
            </a:r>
            <a:r>
              <a:rPr lang="da-DK" sz="2000" i="1" dirty="0"/>
              <a:t> </a:t>
            </a:r>
            <a:r>
              <a:rPr lang="da-DK" sz="2000" i="1" dirty="0" err="1"/>
              <a:t>called</a:t>
            </a:r>
            <a:r>
              <a:rPr lang="da-DK" sz="2000" i="1" dirty="0"/>
              <a:t> multiple times</a:t>
            </a:r>
          </a:p>
          <a:p>
            <a:endParaRPr lang="da-DK" sz="2000" i="1" dirty="0"/>
          </a:p>
        </p:txBody>
      </p:sp>
      <p:pic>
        <p:nvPicPr>
          <p:cNvPr id="29" name="Billede 2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6777A3A0-0905-E042-A193-47C923116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824"/>
          <a:stretch/>
        </p:blipFill>
        <p:spPr>
          <a:xfrm>
            <a:off x="7930609" y="4380599"/>
            <a:ext cx="2566988" cy="510403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6A77256B-B054-C642-9EF5-65494AD46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09" y="5191065"/>
            <a:ext cx="1318541" cy="510403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4D9F4BC3-A99C-0346-8D6D-26135C580863}"/>
              </a:ext>
            </a:extLst>
          </p:cNvPr>
          <p:cNvSpPr txBox="1"/>
          <p:nvPr/>
        </p:nvSpPr>
        <p:spPr>
          <a:xfrm>
            <a:off x="6913420" y="5246211"/>
            <a:ext cx="95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/>
              <a:t>Result</a:t>
            </a:r>
            <a:r>
              <a:rPr lang="da-DK" sz="2000" dirty="0"/>
              <a:t>: 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8CA32A2-70E0-F848-B0B4-F0DA1A30BD6F}"/>
              </a:ext>
            </a:extLst>
          </p:cNvPr>
          <p:cNvSpPr txBox="1"/>
          <p:nvPr/>
        </p:nvSpPr>
        <p:spPr>
          <a:xfrm>
            <a:off x="9928585" y="348980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argument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EC386967-0273-E948-B913-6AFA2E0E9372}"/>
              </a:ext>
            </a:extLst>
          </p:cNvPr>
          <p:cNvSpPr txBox="1"/>
          <p:nvPr/>
        </p:nvSpPr>
        <p:spPr>
          <a:xfrm>
            <a:off x="6983554" y="3483416"/>
            <a:ext cx="13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</a:p>
        </p:txBody>
      </p: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AC6B1905-A717-E24B-8680-AB0A7265899F}"/>
              </a:ext>
            </a:extLst>
          </p:cNvPr>
          <p:cNvCxnSpPr/>
          <p:nvPr/>
        </p:nvCxnSpPr>
        <p:spPr>
          <a:xfrm>
            <a:off x="8083288" y="3923477"/>
            <a:ext cx="283756" cy="377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640ED57D-74D9-BA4F-B3D8-7D49C31D0592}"/>
              </a:ext>
            </a:extLst>
          </p:cNvPr>
          <p:cNvCxnSpPr>
            <a:stCxn id="33" idx="2"/>
          </p:cNvCxnSpPr>
          <p:nvPr/>
        </p:nvCxnSpPr>
        <p:spPr>
          <a:xfrm flipH="1">
            <a:off x="10158413" y="3859137"/>
            <a:ext cx="304133" cy="45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9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12B2A54-8A61-4146-B519-B829C3C489B9}"/>
              </a:ext>
            </a:extLst>
          </p:cNvPr>
          <p:cNvSpPr txBox="1"/>
          <p:nvPr/>
        </p:nvSpPr>
        <p:spPr>
          <a:xfrm>
            <a:off x="457200" y="290993"/>
            <a:ext cx="10587038" cy="627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da-DK" b="1" dirty="0" err="1"/>
              <a:t>return</a:t>
            </a:r>
            <a:r>
              <a:rPr lang="da-DK" b="1" dirty="0"/>
              <a:t> Values </a:t>
            </a:r>
            <a:r>
              <a:rPr lang="da-DK" dirty="0"/>
              <a:t>= the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evaluates</a:t>
            </a:r>
            <a:r>
              <a:rPr lang="da-DK" dirty="0"/>
              <a:t> to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endParaRPr lang="da-DK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da-DK" b="1" dirty="0" err="1"/>
              <a:t>return</a:t>
            </a:r>
            <a:r>
              <a:rPr lang="da-DK" b="1" dirty="0"/>
              <a:t> Statements </a:t>
            </a:r>
            <a:r>
              <a:rPr lang="da-DK" dirty="0"/>
              <a:t>=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specify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. </a:t>
            </a:r>
            <a:r>
              <a:rPr lang="da-DK" dirty="0" err="1"/>
              <a:t>Consist</a:t>
            </a:r>
            <a:r>
              <a:rPr lang="da-DK" dirty="0"/>
              <a:t> of:</a:t>
            </a:r>
          </a:p>
          <a:p>
            <a:pPr>
              <a:lnSpc>
                <a:spcPct val="150000"/>
              </a:lnSpc>
            </a:pPr>
            <a:r>
              <a:rPr lang="da-DK" dirty="0"/>
              <a:t>	- </a:t>
            </a:r>
            <a:r>
              <a:rPr lang="da-DK" i="1" dirty="0"/>
              <a:t>the </a:t>
            </a:r>
            <a:r>
              <a:rPr lang="da-DK" i="1" dirty="0" err="1"/>
              <a:t>return</a:t>
            </a:r>
            <a:r>
              <a:rPr lang="da-DK" i="1" dirty="0"/>
              <a:t> </a:t>
            </a:r>
            <a:r>
              <a:rPr lang="da-DK" i="1" dirty="0" err="1"/>
              <a:t>keyword</a:t>
            </a:r>
            <a:endParaRPr lang="da-DK" i="1" dirty="0"/>
          </a:p>
          <a:p>
            <a:pPr>
              <a:lnSpc>
                <a:spcPct val="150000"/>
              </a:lnSpc>
            </a:pPr>
            <a:r>
              <a:rPr lang="da-DK" i="1" dirty="0"/>
              <a:t>	- the </a:t>
            </a:r>
            <a:r>
              <a:rPr lang="da-DK" i="1" dirty="0" err="1"/>
              <a:t>value</a:t>
            </a:r>
            <a:r>
              <a:rPr lang="da-DK" i="1" dirty="0"/>
              <a:t> or </a:t>
            </a:r>
            <a:r>
              <a:rPr lang="da-DK" i="1" dirty="0" err="1"/>
              <a:t>expression</a:t>
            </a:r>
            <a:r>
              <a:rPr lang="da-DK" i="1" dirty="0"/>
              <a:t> </a:t>
            </a:r>
            <a:r>
              <a:rPr lang="da-DK" i="1" dirty="0" err="1"/>
              <a:t>that</a:t>
            </a:r>
            <a:r>
              <a:rPr lang="da-DK" i="1" dirty="0"/>
              <a:t> the </a:t>
            </a:r>
            <a:r>
              <a:rPr lang="da-DK" i="1" dirty="0" err="1"/>
              <a:t>function</a:t>
            </a:r>
            <a:r>
              <a:rPr lang="da-DK" i="1" dirty="0"/>
              <a:t> </a:t>
            </a:r>
            <a:r>
              <a:rPr lang="da-DK" i="1" dirty="0" err="1"/>
              <a:t>should</a:t>
            </a:r>
            <a:r>
              <a:rPr lang="da-DK" i="1" dirty="0"/>
              <a:t> </a:t>
            </a:r>
            <a:r>
              <a:rPr lang="da-DK" i="1" dirty="0" err="1"/>
              <a:t>return</a:t>
            </a:r>
            <a:endParaRPr lang="da-DK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endParaRPr lang="da-DK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da-DK" b="1" dirty="0"/>
              <a:t>The None Value </a:t>
            </a:r>
          </a:p>
          <a:p>
            <a:pPr>
              <a:lnSpc>
                <a:spcPct val="150000"/>
              </a:lnSpc>
            </a:pPr>
            <a:r>
              <a:rPr lang="da-DK" b="1" dirty="0"/>
              <a:t>	</a:t>
            </a:r>
            <a:r>
              <a:rPr lang="da-DK" dirty="0"/>
              <a:t>- A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the absence of a </a:t>
            </a:r>
            <a:r>
              <a:rPr lang="da-DK" dirty="0" err="1"/>
              <a:t>value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/>
              <a:t>	</a:t>
            </a:r>
            <a:r>
              <a:rPr lang="da-DK" dirty="0"/>
              <a:t>- </a:t>
            </a:r>
            <a:r>
              <a:rPr lang="da-DK" dirty="0" err="1"/>
              <a:t>Written</a:t>
            </a:r>
            <a:r>
              <a:rPr lang="da-DK" dirty="0"/>
              <a:t> with </a:t>
            </a:r>
            <a:r>
              <a:rPr lang="da-DK" dirty="0" err="1"/>
              <a:t>capital</a:t>
            </a:r>
            <a:r>
              <a:rPr lang="da-DK" dirty="0"/>
              <a:t> N</a:t>
            </a:r>
            <a:endParaRPr lang="da-DK" b="1" dirty="0"/>
          </a:p>
          <a:p>
            <a:pPr>
              <a:lnSpc>
                <a:spcPct val="150000"/>
              </a:lnSpc>
            </a:pPr>
            <a:r>
              <a:rPr lang="da-DK" b="1" dirty="0"/>
              <a:t>	</a:t>
            </a:r>
            <a:r>
              <a:rPr lang="da-DK" dirty="0"/>
              <a:t>- </a:t>
            </a:r>
            <a:r>
              <a:rPr lang="da-DK" dirty="0" err="1"/>
              <a:t>Helpful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store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confused</a:t>
            </a:r>
            <a:r>
              <a:rPr lang="da-DK" dirty="0"/>
              <a:t> with a real </a:t>
            </a:r>
            <a:r>
              <a:rPr lang="da-DK" dirty="0" err="1"/>
              <a:t>value</a:t>
            </a:r>
            <a:r>
              <a:rPr lang="da-DK" dirty="0"/>
              <a:t> in a variable.  </a:t>
            </a:r>
          </a:p>
          <a:p>
            <a:pPr>
              <a:lnSpc>
                <a:spcPct val="150000"/>
              </a:lnSpc>
            </a:pPr>
            <a:r>
              <a:rPr lang="da-DK" dirty="0"/>
              <a:t>	-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adds</a:t>
            </a:r>
            <a:r>
              <a:rPr lang="da-DK" dirty="0"/>
              <a:t> ”</a:t>
            </a:r>
            <a:r>
              <a:rPr lang="da-DK" dirty="0" err="1"/>
              <a:t>return</a:t>
            </a:r>
            <a:r>
              <a:rPr lang="da-DK" dirty="0"/>
              <a:t> None” to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a </a:t>
            </a:r>
            <a:r>
              <a:rPr lang="da-DK" dirty="0" err="1"/>
              <a:t>return</a:t>
            </a:r>
            <a:r>
              <a:rPr lang="da-DK" dirty="0"/>
              <a:t> statement.</a:t>
            </a:r>
          </a:p>
          <a:p>
            <a:pPr>
              <a:lnSpc>
                <a:spcPct val="150000"/>
              </a:lnSpc>
            </a:pPr>
            <a:endParaRPr lang="da-DK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da-DK" b="1" dirty="0"/>
              <a:t>Optimal parameters of the print() </a:t>
            </a:r>
            <a:r>
              <a:rPr lang="da-DK" b="1" dirty="0" err="1"/>
              <a:t>function</a:t>
            </a:r>
            <a:endParaRPr lang="da-DK" b="1" dirty="0"/>
          </a:p>
          <a:p>
            <a:pPr>
              <a:lnSpc>
                <a:spcPct val="150000"/>
              </a:lnSpc>
            </a:pPr>
            <a:r>
              <a:rPr lang="da-DK" dirty="0"/>
              <a:t>	end = </a:t>
            </a:r>
            <a:r>
              <a:rPr lang="da-DK" dirty="0" err="1"/>
              <a:t>specifies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printed</a:t>
            </a:r>
            <a:r>
              <a:rPr lang="da-DK" dirty="0"/>
              <a:t> at the end of the argument</a:t>
            </a:r>
          </a:p>
          <a:p>
            <a:pPr>
              <a:lnSpc>
                <a:spcPct val="150000"/>
              </a:lnSpc>
            </a:pPr>
            <a:r>
              <a:rPr lang="da-DK" dirty="0"/>
              <a:t>	</a:t>
            </a:r>
            <a:r>
              <a:rPr lang="da-DK" dirty="0" err="1"/>
              <a:t>sep</a:t>
            </a:r>
            <a:r>
              <a:rPr lang="da-DK" dirty="0"/>
              <a:t> = </a:t>
            </a:r>
            <a:r>
              <a:rPr lang="da-DK" dirty="0" err="1"/>
              <a:t>specifies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printed</a:t>
            </a:r>
            <a:r>
              <a:rPr lang="da-DK" dirty="0"/>
              <a:t> in </a:t>
            </a:r>
            <a:r>
              <a:rPr lang="da-DK" dirty="0" err="1"/>
              <a:t>between</a:t>
            </a:r>
            <a:r>
              <a:rPr lang="da-DK" dirty="0"/>
              <a:t> arguments</a:t>
            </a:r>
          </a:p>
        </p:txBody>
      </p:sp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98F1B2C-5F1F-2247-BB11-D1764C64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383" y="1693807"/>
            <a:ext cx="2910084" cy="831452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B33B6554-E856-7A41-B508-0EEA1825B896}"/>
              </a:ext>
            </a:extLst>
          </p:cNvPr>
          <p:cNvCxnSpPr>
            <a:cxnSpLocks/>
          </p:cNvCxnSpPr>
          <p:nvPr/>
        </p:nvCxnSpPr>
        <p:spPr>
          <a:xfrm>
            <a:off x="6257926" y="1693807"/>
            <a:ext cx="1128712" cy="206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Billede 1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33F5587F-EAA6-9346-BA5C-0AFD4CA0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307" y="4748467"/>
            <a:ext cx="2632931" cy="831452"/>
          </a:xfrm>
          <a:prstGeom prst="rect">
            <a:avLst/>
          </a:prstGeom>
        </p:spPr>
      </p:pic>
      <p:pic>
        <p:nvPicPr>
          <p:cNvPr id="17" name="Billede 1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F2A68CB-F36C-9E4D-BDE0-B219D8AE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307" y="6057766"/>
            <a:ext cx="3603869" cy="602982"/>
          </a:xfrm>
          <a:prstGeom prst="rect">
            <a:avLst/>
          </a:prstGeom>
        </p:spPr>
      </p:pic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EB815334-D010-3048-A90F-DCED74E4450C}"/>
              </a:ext>
            </a:extLst>
          </p:cNvPr>
          <p:cNvCxnSpPr>
            <a:cxnSpLocks/>
          </p:cNvCxnSpPr>
          <p:nvPr/>
        </p:nvCxnSpPr>
        <p:spPr>
          <a:xfrm flipV="1">
            <a:off x="7286625" y="5272089"/>
            <a:ext cx="928688" cy="585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25057031-10FC-3040-A163-684372BE12D9}"/>
              </a:ext>
            </a:extLst>
          </p:cNvPr>
          <p:cNvCxnSpPr>
            <a:cxnSpLocks/>
          </p:cNvCxnSpPr>
          <p:nvPr/>
        </p:nvCxnSpPr>
        <p:spPr>
          <a:xfrm>
            <a:off x="6822282" y="6359257"/>
            <a:ext cx="1393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Billede 3">
            <a:extLst>
              <a:ext uri="{FF2B5EF4-FFF2-40B4-BE49-F238E27FC236}">
                <a16:creationId xmlns:a16="http://schemas.microsoft.com/office/drawing/2014/main" id="{75BE1A62-1414-1545-B895-61DCAAF74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61963"/>
            <a:ext cx="342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94C3A-C369-EF46-9465-5D632C26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da-DK"/>
              <a:t>Local and global scopes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C3B29B-D9C7-0F49-B33C-77AC1811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29" y="2421037"/>
            <a:ext cx="6547985" cy="41359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da-DK" sz="2900" dirty="0"/>
              <a:t>Local </a:t>
            </a:r>
            <a:r>
              <a:rPr lang="da-DK" sz="2900" dirty="0" err="1"/>
              <a:t>scope</a:t>
            </a:r>
            <a:r>
              <a:rPr lang="da-DK" sz="2900" dirty="0"/>
              <a:t> = </a:t>
            </a:r>
            <a:r>
              <a:rPr lang="da-DK" sz="2900" dirty="0" err="1"/>
              <a:t>inside</a:t>
            </a:r>
            <a:r>
              <a:rPr lang="da-DK" sz="2900" dirty="0"/>
              <a:t> a </a:t>
            </a:r>
            <a:r>
              <a:rPr lang="da-DK" sz="2900" dirty="0" err="1"/>
              <a:t>function</a:t>
            </a:r>
            <a:endParaRPr lang="da-DK" sz="29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da-DK" sz="2900" dirty="0"/>
              <a:t>Global </a:t>
            </a:r>
            <a:r>
              <a:rPr lang="da-DK" sz="2900" dirty="0" err="1"/>
              <a:t>scope</a:t>
            </a:r>
            <a:r>
              <a:rPr lang="da-DK" sz="2900" dirty="0"/>
              <a:t> = </a:t>
            </a:r>
            <a:r>
              <a:rPr lang="da-DK" sz="2900" dirty="0" err="1"/>
              <a:t>outside</a:t>
            </a:r>
            <a:r>
              <a:rPr lang="da-DK" sz="2900" dirty="0"/>
              <a:t> all </a:t>
            </a:r>
            <a:r>
              <a:rPr lang="da-DK" sz="2900" dirty="0" err="1"/>
              <a:t>functions</a:t>
            </a:r>
            <a:endParaRPr lang="da-DK" sz="2900" dirty="0"/>
          </a:p>
          <a:p>
            <a:pPr marL="0" indent="0">
              <a:lnSpc>
                <a:spcPct val="90000"/>
              </a:lnSpc>
              <a:buNone/>
            </a:pPr>
            <a:r>
              <a:rPr lang="da-DK" sz="2900" dirty="0" err="1"/>
              <a:t>There</a:t>
            </a:r>
            <a:r>
              <a:rPr lang="da-DK" sz="2900" dirty="0"/>
              <a:t> </a:t>
            </a:r>
            <a:r>
              <a:rPr lang="da-DK" sz="2900" dirty="0" err="1"/>
              <a:t>can</a:t>
            </a:r>
            <a:r>
              <a:rPr lang="da-DK" sz="2900" dirty="0"/>
              <a:t> </a:t>
            </a:r>
            <a:r>
              <a:rPr lang="da-DK" sz="2900" dirty="0" err="1"/>
              <a:t>be</a:t>
            </a:r>
            <a:r>
              <a:rPr lang="da-DK" sz="2900" dirty="0"/>
              <a:t> </a:t>
            </a:r>
            <a:r>
              <a:rPr lang="da-DK" sz="2900" dirty="0" err="1"/>
              <a:t>several</a:t>
            </a:r>
            <a:r>
              <a:rPr lang="da-DK" sz="2900" dirty="0"/>
              <a:t> </a:t>
            </a:r>
            <a:r>
              <a:rPr lang="da-DK" sz="2900" dirty="0" err="1"/>
              <a:t>local</a:t>
            </a:r>
            <a:r>
              <a:rPr lang="da-DK" sz="2900" dirty="0"/>
              <a:t> </a:t>
            </a:r>
            <a:r>
              <a:rPr lang="da-DK" sz="2900" dirty="0" err="1"/>
              <a:t>scopes</a:t>
            </a:r>
            <a:r>
              <a:rPr lang="da-DK" sz="2900" dirty="0"/>
              <a:t>, but </a:t>
            </a:r>
            <a:r>
              <a:rPr lang="da-DK" sz="2900" dirty="0" err="1"/>
              <a:t>there</a:t>
            </a:r>
            <a:r>
              <a:rPr lang="da-DK" sz="2900" dirty="0"/>
              <a:t> is </a:t>
            </a:r>
            <a:r>
              <a:rPr lang="da-DK" sz="2900" dirty="0" err="1"/>
              <a:t>always</a:t>
            </a:r>
            <a:r>
              <a:rPr lang="da-DK" sz="2900" dirty="0"/>
              <a:t> just </a:t>
            </a:r>
            <a:r>
              <a:rPr lang="da-DK" sz="2900" dirty="0" err="1"/>
              <a:t>one</a:t>
            </a:r>
            <a:r>
              <a:rPr lang="da-DK" sz="2900" dirty="0"/>
              <a:t> global </a:t>
            </a:r>
            <a:r>
              <a:rPr lang="da-DK" sz="2900" dirty="0" err="1"/>
              <a:t>scope</a:t>
            </a:r>
            <a:endParaRPr lang="da-DK" sz="2900" dirty="0"/>
          </a:p>
          <a:p>
            <a:pPr marL="0" indent="0">
              <a:lnSpc>
                <a:spcPct val="90000"/>
              </a:lnSpc>
              <a:buNone/>
            </a:pPr>
            <a:endParaRPr lang="da-DK" sz="2900" dirty="0"/>
          </a:p>
          <a:p>
            <a:pPr marL="0" indent="0">
              <a:lnSpc>
                <a:spcPct val="90000"/>
              </a:lnSpc>
              <a:buNone/>
            </a:pPr>
            <a:r>
              <a:rPr lang="da-DK" sz="2900" u="sng" dirty="0" err="1"/>
              <a:t>Scope</a:t>
            </a:r>
            <a:r>
              <a:rPr lang="da-DK" sz="2900" u="sng" dirty="0"/>
              <a:t> matter </a:t>
            </a:r>
            <a:r>
              <a:rPr lang="da-DK" sz="2900" u="sng" dirty="0" err="1"/>
              <a:t>because</a:t>
            </a:r>
            <a:r>
              <a:rPr lang="da-DK" sz="2900" u="sng" dirty="0"/>
              <a:t>:</a:t>
            </a:r>
          </a:p>
          <a:p>
            <a:pPr>
              <a:lnSpc>
                <a:spcPct val="90000"/>
              </a:lnSpc>
            </a:pPr>
            <a:r>
              <a:rPr lang="da-DK" sz="2900" dirty="0"/>
              <a:t>Code in the global </a:t>
            </a:r>
            <a:r>
              <a:rPr lang="da-DK" sz="2900" dirty="0" err="1"/>
              <a:t>scope</a:t>
            </a:r>
            <a:r>
              <a:rPr lang="da-DK" sz="2900" dirty="0"/>
              <a:t> </a:t>
            </a:r>
            <a:r>
              <a:rPr lang="da-DK" sz="2900" dirty="0" err="1"/>
              <a:t>cannot</a:t>
            </a:r>
            <a:r>
              <a:rPr lang="da-DK" sz="2900" dirty="0"/>
              <a:t> </a:t>
            </a:r>
            <a:r>
              <a:rPr lang="da-DK" sz="2900" dirty="0" err="1"/>
              <a:t>use</a:t>
            </a:r>
            <a:r>
              <a:rPr lang="da-DK" sz="2900" dirty="0"/>
              <a:t> </a:t>
            </a:r>
            <a:r>
              <a:rPr lang="da-DK" sz="2900" dirty="0" err="1"/>
              <a:t>any</a:t>
            </a:r>
            <a:r>
              <a:rPr lang="da-DK" sz="2900" dirty="0"/>
              <a:t> </a:t>
            </a:r>
            <a:r>
              <a:rPr lang="da-DK" sz="2900" dirty="0" err="1"/>
              <a:t>local</a:t>
            </a:r>
            <a:r>
              <a:rPr lang="da-DK" sz="2900" dirty="0"/>
              <a:t> variables</a:t>
            </a:r>
          </a:p>
          <a:p>
            <a:pPr>
              <a:lnSpc>
                <a:spcPct val="90000"/>
              </a:lnSpc>
            </a:pPr>
            <a:r>
              <a:rPr lang="da-DK" sz="2900" dirty="0"/>
              <a:t>Code in the </a:t>
            </a:r>
            <a:r>
              <a:rPr lang="da-DK" sz="2900" dirty="0" err="1"/>
              <a:t>local</a:t>
            </a:r>
            <a:r>
              <a:rPr lang="da-DK" sz="2900" dirty="0"/>
              <a:t> </a:t>
            </a:r>
            <a:r>
              <a:rPr lang="da-DK" sz="2900" dirty="0" err="1"/>
              <a:t>scope</a:t>
            </a:r>
            <a:r>
              <a:rPr lang="da-DK" sz="2900" dirty="0"/>
              <a:t> </a:t>
            </a:r>
            <a:r>
              <a:rPr lang="da-DK" sz="2900" dirty="0" err="1"/>
              <a:t>can</a:t>
            </a:r>
            <a:r>
              <a:rPr lang="da-DK" sz="2900" dirty="0"/>
              <a:t> </a:t>
            </a:r>
            <a:r>
              <a:rPr lang="da-DK" sz="2900" dirty="0" err="1"/>
              <a:t>access</a:t>
            </a:r>
            <a:r>
              <a:rPr lang="da-DK" sz="2900" dirty="0"/>
              <a:t> global variables</a:t>
            </a:r>
          </a:p>
          <a:p>
            <a:pPr>
              <a:lnSpc>
                <a:spcPct val="90000"/>
              </a:lnSpc>
            </a:pPr>
            <a:r>
              <a:rPr lang="da-DK" sz="2900" dirty="0"/>
              <a:t>Code in </a:t>
            </a:r>
            <a:r>
              <a:rPr lang="da-DK" sz="2900" dirty="0" err="1"/>
              <a:t>one</a:t>
            </a:r>
            <a:r>
              <a:rPr lang="da-DK" sz="2900" dirty="0"/>
              <a:t> </a:t>
            </a:r>
            <a:r>
              <a:rPr lang="da-DK" sz="2900" dirty="0" err="1"/>
              <a:t>local</a:t>
            </a:r>
            <a:r>
              <a:rPr lang="da-DK" sz="2900" dirty="0"/>
              <a:t> </a:t>
            </a:r>
            <a:r>
              <a:rPr lang="da-DK" sz="2900" dirty="0" err="1"/>
              <a:t>scope</a:t>
            </a:r>
            <a:r>
              <a:rPr lang="da-DK" sz="2900" dirty="0"/>
              <a:t> </a:t>
            </a:r>
            <a:r>
              <a:rPr lang="da-DK" sz="2900" dirty="0" err="1"/>
              <a:t>cannot</a:t>
            </a:r>
            <a:r>
              <a:rPr lang="da-DK" sz="2900" dirty="0"/>
              <a:t> </a:t>
            </a:r>
            <a:r>
              <a:rPr lang="da-DK" sz="2900" dirty="0" err="1"/>
              <a:t>access</a:t>
            </a:r>
            <a:r>
              <a:rPr lang="da-DK" sz="2900" dirty="0"/>
              <a:t> </a:t>
            </a:r>
            <a:r>
              <a:rPr lang="da-DK" sz="2900" dirty="0" err="1"/>
              <a:t>local</a:t>
            </a:r>
            <a:r>
              <a:rPr lang="da-DK" sz="2900" dirty="0"/>
              <a:t> variables from </a:t>
            </a:r>
            <a:r>
              <a:rPr lang="da-DK" sz="2900" dirty="0" err="1"/>
              <a:t>another</a:t>
            </a:r>
            <a:r>
              <a:rPr lang="da-DK" sz="2900" dirty="0"/>
              <a:t> </a:t>
            </a:r>
            <a:r>
              <a:rPr lang="da-DK" sz="2900" dirty="0" err="1"/>
              <a:t>local</a:t>
            </a:r>
            <a:r>
              <a:rPr lang="da-DK" sz="2900" dirty="0"/>
              <a:t> </a:t>
            </a:r>
            <a:r>
              <a:rPr lang="da-DK" sz="2900" dirty="0" err="1"/>
              <a:t>scope</a:t>
            </a:r>
            <a:endParaRPr lang="da-DK" sz="2900" dirty="0"/>
          </a:p>
          <a:p>
            <a:pPr>
              <a:lnSpc>
                <a:spcPct val="90000"/>
              </a:lnSpc>
            </a:pPr>
            <a:r>
              <a:rPr lang="da-DK" sz="2900" dirty="0" err="1"/>
              <a:t>You</a:t>
            </a:r>
            <a:r>
              <a:rPr lang="da-DK" sz="2900" dirty="0"/>
              <a:t> </a:t>
            </a:r>
            <a:r>
              <a:rPr lang="da-DK" sz="2900" dirty="0" err="1"/>
              <a:t>can</a:t>
            </a:r>
            <a:r>
              <a:rPr lang="da-DK" sz="2900" dirty="0"/>
              <a:t> </a:t>
            </a:r>
            <a:r>
              <a:rPr lang="da-DK" sz="2900" dirty="0" err="1"/>
              <a:t>use</a:t>
            </a:r>
            <a:r>
              <a:rPr lang="da-DK" sz="2900" dirty="0"/>
              <a:t> the same </a:t>
            </a:r>
            <a:r>
              <a:rPr lang="da-DK" sz="2900" dirty="0" err="1"/>
              <a:t>name</a:t>
            </a:r>
            <a:r>
              <a:rPr lang="da-DK" sz="2900" dirty="0"/>
              <a:t> for </a:t>
            </a:r>
            <a:r>
              <a:rPr lang="da-DK" sz="2900" dirty="0" err="1"/>
              <a:t>different</a:t>
            </a:r>
            <a:r>
              <a:rPr lang="da-DK" sz="2900" dirty="0"/>
              <a:t> variables </a:t>
            </a:r>
            <a:r>
              <a:rPr lang="da-DK" sz="2900" dirty="0" err="1"/>
              <a:t>if</a:t>
            </a:r>
            <a:r>
              <a:rPr lang="da-DK" sz="2900" dirty="0"/>
              <a:t> </a:t>
            </a:r>
            <a:r>
              <a:rPr lang="da-DK" sz="2900" dirty="0" err="1"/>
              <a:t>they</a:t>
            </a:r>
            <a:r>
              <a:rPr lang="da-DK" sz="2900" dirty="0"/>
              <a:t> </a:t>
            </a:r>
            <a:r>
              <a:rPr lang="da-DK" sz="2900" dirty="0" err="1"/>
              <a:t>are</a:t>
            </a:r>
            <a:r>
              <a:rPr lang="da-DK" sz="2900" dirty="0"/>
              <a:t> in </a:t>
            </a:r>
            <a:r>
              <a:rPr lang="da-DK" sz="2900" dirty="0" err="1"/>
              <a:t>different</a:t>
            </a:r>
            <a:r>
              <a:rPr lang="da-DK" sz="2900" dirty="0"/>
              <a:t> </a:t>
            </a:r>
            <a:r>
              <a:rPr lang="da-DK" sz="2900" dirty="0" err="1"/>
              <a:t>scopes</a:t>
            </a:r>
            <a:endParaRPr lang="da-DK" sz="2900" dirty="0"/>
          </a:p>
          <a:p>
            <a:pPr>
              <a:lnSpc>
                <a:spcPct val="90000"/>
              </a:lnSpc>
            </a:pPr>
            <a:endParaRPr lang="da-DK" sz="29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da-DK" sz="2900" dirty="0"/>
              <a:t>The global Statement = is </a:t>
            </a:r>
            <a:r>
              <a:rPr lang="da-DK" sz="2900" dirty="0" err="1"/>
              <a:t>used</a:t>
            </a:r>
            <a:r>
              <a:rPr lang="da-DK" sz="2900" dirty="0"/>
              <a:t> to </a:t>
            </a:r>
            <a:r>
              <a:rPr lang="da-DK" sz="2900" dirty="0" err="1"/>
              <a:t>make</a:t>
            </a:r>
            <a:r>
              <a:rPr lang="da-DK" sz="2900" dirty="0"/>
              <a:t> a ”</a:t>
            </a:r>
            <a:r>
              <a:rPr lang="da-DK" sz="2900" dirty="0" err="1"/>
              <a:t>local</a:t>
            </a:r>
            <a:r>
              <a:rPr lang="da-DK" sz="2900" dirty="0"/>
              <a:t>” variable ”global”</a:t>
            </a:r>
          </a:p>
          <a:p>
            <a:pPr>
              <a:lnSpc>
                <a:spcPct val="90000"/>
              </a:lnSpc>
            </a:pPr>
            <a:endParaRPr lang="da-DK" sz="11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da-DK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23146-3D9E-4DD1-90F2-D9AAE492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165923-D8A4-48EF-BD8D-8DF410BBE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5F0DB3E-383A-4598-B41D-2D90E3AA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228" y="2017033"/>
            <a:ext cx="3589192" cy="1812542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59C0E9CF-5845-2E4C-9FB8-6C3A3C6D5F55}"/>
              </a:ext>
            </a:extLst>
          </p:cNvPr>
          <p:cNvSpPr txBox="1"/>
          <p:nvPr/>
        </p:nvSpPr>
        <p:spPr>
          <a:xfrm>
            <a:off x="8206451" y="5787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FA27CDD-1DED-4B65-97C7-6BCC31C4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228" y="4185427"/>
            <a:ext cx="3624670" cy="15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6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46E5E-5501-FE40-BAAC-BE0AEF94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04" y="491164"/>
            <a:ext cx="7729728" cy="1188720"/>
          </a:xfrm>
        </p:spPr>
        <p:txBody>
          <a:bodyPr/>
          <a:lstStyle/>
          <a:p>
            <a:r>
              <a:rPr lang="da-DK" dirty="0"/>
              <a:t>Lists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4304FD-1126-694F-8FC2-B7DA2255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04" y="2283494"/>
            <a:ext cx="7729728" cy="3101983"/>
          </a:xfrm>
        </p:spPr>
        <p:txBody>
          <a:bodyPr/>
          <a:lstStyle/>
          <a:p>
            <a:r>
              <a:rPr lang="da-DK" dirty="0"/>
              <a:t>A list is a datatype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multiple </a:t>
            </a:r>
            <a:r>
              <a:rPr lang="da-DK" dirty="0" err="1"/>
              <a:t>values</a:t>
            </a:r>
            <a:r>
              <a:rPr lang="da-DK" dirty="0"/>
              <a:t> in </a:t>
            </a:r>
            <a:r>
              <a:rPr lang="da-DK" dirty="0" err="1"/>
              <a:t>ordered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.</a:t>
            </a:r>
          </a:p>
          <a:p>
            <a:r>
              <a:rPr lang="da-DK" dirty="0"/>
              <a:t>Values </a:t>
            </a:r>
            <a:r>
              <a:rPr lang="da-DK" dirty="0" err="1"/>
              <a:t>inside</a:t>
            </a:r>
            <a:r>
              <a:rPr lang="da-DK" dirty="0"/>
              <a:t> a list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items.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separated</a:t>
            </a:r>
            <a:r>
              <a:rPr lang="da-DK" dirty="0"/>
              <a:t> by a </a:t>
            </a:r>
            <a:r>
              <a:rPr lang="da-DK" dirty="0" err="1"/>
              <a:t>comma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r>
              <a:rPr lang="da-DK" dirty="0" err="1"/>
              <a:t>Every</a:t>
            </a:r>
            <a:r>
              <a:rPr lang="da-DK" dirty="0"/>
              <a:t> item </a:t>
            </a:r>
            <a:r>
              <a:rPr lang="da-DK" dirty="0" err="1"/>
              <a:t>within</a:t>
            </a:r>
            <a:r>
              <a:rPr lang="da-DK" dirty="0"/>
              <a:t> a list has an </a:t>
            </a:r>
            <a:r>
              <a:rPr lang="da-DK" b="1" dirty="0" err="1"/>
              <a:t>index</a:t>
            </a:r>
            <a:r>
              <a:rPr lang="da-DK" dirty="0"/>
              <a:t>. The </a:t>
            </a:r>
            <a:r>
              <a:rPr lang="da-DK" dirty="0" err="1"/>
              <a:t>first</a:t>
            </a:r>
            <a:r>
              <a:rPr lang="da-DK" dirty="0"/>
              <a:t> item has </a:t>
            </a:r>
            <a:r>
              <a:rPr lang="da-DK" dirty="0" err="1"/>
              <a:t>index</a:t>
            </a:r>
            <a:r>
              <a:rPr lang="da-DK" dirty="0"/>
              <a:t> 0, the </a:t>
            </a:r>
            <a:r>
              <a:rPr lang="da-DK" dirty="0" err="1"/>
              <a:t>second</a:t>
            </a:r>
            <a:r>
              <a:rPr lang="da-DK" dirty="0"/>
              <a:t> has </a:t>
            </a:r>
            <a:r>
              <a:rPr lang="da-DK" dirty="0" err="1"/>
              <a:t>index</a:t>
            </a:r>
            <a:r>
              <a:rPr lang="da-DK" dirty="0"/>
              <a:t> 1 and so </a:t>
            </a:r>
            <a:r>
              <a:rPr lang="da-DK" dirty="0" err="1"/>
              <a:t>forth</a:t>
            </a:r>
            <a:r>
              <a:rPr lang="da-DK" dirty="0"/>
              <a:t>.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4237BE1-BB07-D643-8CCB-5360A550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66" y="3502275"/>
            <a:ext cx="3383343" cy="50837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F0273FDA-2825-0141-B326-9D87D004C845}"/>
              </a:ext>
            </a:extLst>
          </p:cNvPr>
          <p:cNvSpPr txBox="1"/>
          <p:nvPr/>
        </p:nvSpPr>
        <p:spPr>
          <a:xfrm>
            <a:off x="2643370" y="4187508"/>
            <a:ext cx="102451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sz="1400" dirty="0" err="1"/>
              <a:t>numbers</a:t>
            </a:r>
            <a:r>
              <a:rPr lang="da-DK" sz="1400" dirty="0"/>
              <a:t>[1]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5C9E250-901B-614E-9E5E-166119A5CE27}"/>
              </a:ext>
            </a:extLst>
          </p:cNvPr>
          <p:cNvSpPr txBox="1"/>
          <p:nvPr/>
        </p:nvSpPr>
        <p:spPr>
          <a:xfrm>
            <a:off x="1614072" y="4187508"/>
            <a:ext cx="102451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sz="1400" dirty="0" err="1"/>
              <a:t>numbers</a:t>
            </a:r>
            <a:r>
              <a:rPr lang="da-DK" sz="1400" dirty="0"/>
              <a:t>[0]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C6DEF2B-B06C-9346-A55B-6CDDA3C7FA9D}"/>
              </a:ext>
            </a:extLst>
          </p:cNvPr>
          <p:cNvSpPr txBox="1"/>
          <p:nvPr/>
        </p:nvSpPr>
        <p:spPr>
          <a:xfrm>
            <a:off x="3636979" y="4187507"/>
            <a:ext cx="102451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sz="1400" dirty="0" err="1"/>
              <a:t>numbers</a:t>
            </a:r>
            <a:r>
              <a:rPr lang="da-DK" sz="1400" dirty="0"/>
              <a:t>[2]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D2A370EF-2746-914A-9113-5F6B863BBE3A}"/>
              </a:ext>
            </a:extLst>
          </p:cNvPr>
          <p:cNvSpPr txBox="1"/>
          <p:nvPr/>
        </p:nvSpPr>
        <p:spPr>
          <a:xfrm>
            <a:off x="4621278" y="4187507"/>
            <a:ext cx="102451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sz="1400" dirty="0" err="1"/>
              <a:t>numbers</a:t>
            </a:r>
            <a:r>
              <a:rPr lang="da-DK" sz="1400" dirty="0"/>
              <a:t>[3]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962CB84-BB4D-7941-B357-EB0D1B0D4499}"/>
              </a:ext>
            </a:extLst>
          </p:cNvPr>
          <p:cNvSpPr txBox="1"/>
          <p:nvPr/>
        </p:nvSpPr>
        <p:spPr>
          <a:xfrm>
            <a:off x="5659886" y="4187507"/>
            <a:ext cx="102451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a-DK" sz="1400" dirty="0" err="1"/>
              <a:t>numbers</a:t>
            </a:r>
            <a:r>
              <a:rPr lang="da-DK" sz="1400" dirty="0"/>
              <a:t>[4]</a:t>
            </a: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81EFB14C-7F50-C048-947C-9762578826FD}"/>
              </a:ext>
            </a:extLst>
          </p:cNvPr>
          <p:cNvCxnSpPr/>
          <p:nvPr/>
        </p:nvCxnSpPr>
        <p:spPr>
          <a:xfrm flipV="1">
            <a:off x="2257431" y="3910278"/>
            <a:ext cx="863730" cy="277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424EE100-F8ED-5B45-823C-E5DD66247D7E}"/>
              </a:ext>
            </a:extLst>
          </p:cNvPr>
          <p:cNvCxnSpPr>
            <a:stCxn id="6" idx="0"/>
          </p:cNvCxnSpPr>
          <p:nvPr/>
        </p:nvCxnSpPr>
        <p:spPr>
          <a:xfrm flipV="1">
            <a:off x="3155626" y="3960466"/>
            <a:ext cx="517042" cy="227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32B349BB-7BD9-274D-B876-BA759970C689}"/>
              </a:ext>
            </a:extLst>
          </p:cNvPr>
          <p:cNvCxnSpPr/>
          <p:nvPr/>
        </p:nvCxnSpPr>
        <p:spPr>
          <a:xfrm flipV="1">
            <a:off x="4114770" y="3910277"/>
            <a:ext cx="0" cy="277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C294E8E6-E56B-2B4E-8420-076CB227CEAE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592562" y="3960467"/>
            <a:ext cx="540972" cy="227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1F9F4199-3153-3F48-9C4E-F91D1DDEEB20}"/>
              </a:ext>
            </a:extLst>
          </p:cNvPr>
          <p:cNvCxnSpPr/>
          <p:nvPr/>
        </p:nvCxnSpPr>
        <p:spPr>
          <a:xfrm flipH="1" flipV="1">
            <a:off x="5116506" y="3910277"/>
            <a:ext cx="1021171" cy="277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Billede 18">
            <a:extLst>
              <a:ext uri="{FF2B5EF4-FFF2-40B4-BE49-F238E27FC236}">
                <a16:creationId xmlns:a16="http://schemas.microsoft.com/office/drawing/2014/main" id="{9E081CE3-1973-44F8-A099-842256D7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87" y="1869808"/>
            <a:ext cx="4148241" cy="31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9E6AB-87A6-8447-A423-C158B493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0197"/>
            <a:ext cx="7729728" cy="1188720"/>
          </a:xfrm>
        </p:spPr>
        <p:txBody>
          <a:bodyPr/>
          <a:lstStyle/>
          <a:p>
            <a:r>
              <a:rPr lang="da-DK" dirty="0" err="1"/>
              <a:t>Accessing</a:t>
            </a:r>
            <a:r>
              <a:rPr lang="da-DK" dirty="0"/>
              <a:t> items in a list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37F904E-22FF-564D-A700-835CF7DFF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319" y="2348439"/>
            <a:ext cx="3543819" cy="53249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659FBFC9-6442-F44E-884D-2380B0268D90}"/>
              </a:ext>
            </a:extLst>
          </p:cNvPr>
          <p:cNvSpPr txBox="1"/>
          <p:nvPr/>
        </p:nvSpPr>
        <p:spPr>
          <a:xfrm>
            <a:off x="1134319" y="3130268"/>
            <a:ext cx="20996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numbers</a:t>
            </a:r>
            <a:r>
              <a:rPr lang="da-DK" dirty="0"/>
              <a:t>[1] </a:t>
            </a:r>
            <a:r>
              <a:rPr lang="da-DK" dirty="0">
                <a:sym typeface="Wingdings" pitchFamily="2" charset="2"/>
              </a:rPr>
              <a:t></a:t>
            </a:r>
            <a:r>
              <a:rPr lang="da-DK" dirty="0"/>
              <a:t>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numbers</a:t>
            </a:r>
            <a:r>
              <a:rPr lang="da-DK" dirty="0"/>
              <a:t>[4] </a:t>
            </a:r>
            <a:r>
              <a:rPr lang="da-DK" dirty="0">
                <a:sym typeface="Wingdings" pitchFamily="2" charset="2"/>
              </a:rPr>
              <a:t></a:t>
            </a:r>
            <a:r>
              <a:rPr lang="da-DK" dirty="0"/>
              <a:t>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numbers</a:t>
            </a:r>
            <a:r>
              <a:rPr lang="da-DK" dirty="0"/>
              <a:t>[-2] </a:t>
            </a:r>
            <a:r>
              <a:rPr lang="da-DK" dirty="0">
                <a:sym typeface="Wingdings" pitchFamily="2" charset="2"/>
              </a:rPr>
              <a:t></a:t>
            </a:r>
            <a:r>
              <a:rPr lang="da-DK" dirty="0"/>
              <a:t> 4</a:t>
            </a:r>
          </a:p>
          <a:p>
            <a:pPr>
              <a:lnSpc>
                <a:spcPct val="150000"/>
              </a:lnSpc>
            </a:pPr>
            <a:endParaRPr lang="da-DK" dirty="0"/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E150AE3-526A-6D41-99AD-6751A74F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911" y="2320657"/>
            <a:ext cx="5619209" cy="560273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0B6A69B0-D4F6-714A-B9AE-8D0601048D36}"/>
              </a:ext>
            </a:extLst>
          </p:cNvPr>
          <p:cNvSpPr txBox="1"/>
          <p:nvPr/>
        </p:nvSpPr>
        <p:spPr>
          <a:xfrm>
            <a:off x="5640729" y="3716582"/>
            <a:ext cx="5416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i="1" dirty="0"/>
              <a:t>Lists </a:t>
            </a:r>
            <a:r>
              <a:rPr lang="da-DK" i="1" dirty="0" err="1"/>
              <a:t>can</a:t>
            </a:r>
            <a:r>
              <a:rPr lang="da-DK" i="1" dirty="0"/>
              <a:t> </a:t>
            </a:r>
            <a:r>
              <a:rPr lang="da-DK" i="1" dirty="0" err="1"/>
              <a:t>also</a:t>
            </a:r>
            <a:r>
              <a:rPr lang="da-DK" i="1" dirty="0"/>
              <a:t> </a:t>
            </a:r>
            <a:r>
              <a:rPr lang="da-DK" i="1" dirty="0" err="1"/>
              <a:t>contain</a:t>
            </a:r>
            <a:r>
              <a:rPr lang="da-DK" i="1" dirty="0"/>
              <a:t> multiple list </a:t>
            </a:r>
            <a:r>
              <a:rPr lang="da-DK" i="1" dirty="0" err="1"/>
              <a:t>values</a:t>
            </a:r>
            <a:r>
              <a:rPr lang="da-DK" i="1" dirty="0"/>
              <a:t>. </a:t>
            </a:r>
            <a:r>
              <a:rPr lang="da-DK" i="1" dirty="0" err="1"/>
              <a:t>When</a:t>
            </a:r>
            <a:r>
              <a:rPr lang="da-DK" i="1" dirty="0"/>
              <a:t> </a:t>
            </a:r>
            <a:r>
              <a:rPr lang="da-DK" i="1" dirty="0" err="1"/>
              <a:t>accessing</a:t>
            </a:r>
            <a:r>
              <a:rPr lang="da-DK" i="1" dirty="0"/>
              <a:t> a </a:t>
            </a:r>
            <a:r>
              <a:rPr lang="da-DK" i="1" dirty="0" err="1"/>
              <a:t>specific</a:t>
            </a:r>
            <a:r>
              <a:rPr lang="da-DK" i="1" dirty="0"/>
              <a:t> item, in </a:t>
            </a:r>
            <a:r>
              <a:rPr lang="da-DK" i="1" dirty="0" err="1"/>
              <a:t>this</a:t>
            </a:r>
            <a:r>
              <a:rPr lang="da-DK" i="1" dirty="0"/>
              <a:t> case, </a:t>
            </a:r>
            <a:r>
              <a:rPr lang="da-DK" i="1" dirty="0" err="1"/>
              <a:t>you</a:t>
            </a:r>
            <a:r>
              <a:rPr lang="da-DK" i="1" dirty="0"/>
              <a:t> </a:t>
            </a:r>
            <a:r>
              <a:rPr lang="da-DK" i="1" dirty="0" err="1"/>
              <a:t>need</a:t>
            </a:r>
            <a:r>
              <a:rPr lang="da-DK" i="1" dirty="0"/>
              <a:t> to </a:t>
            </a:r>
            <a:r>
              <a:rPr lang="da-DK" i="1" dirty="0" err="1"/>
              <a:t>use</a:t>
            </a:r>
            <a:r>
              <a:rPr lang="da-DK" i="1" dirty="0"/>
              <a:t> multiple </a:t>
            </a:r>
            <a:r>
              <a:rPr lang="da-DK" i="1" dirty="0" err="1"/>
              <a:t>indexes</a:t>
            </a:r>
            <a:r>
              <a:rPr lang="da-DK" i="1" dirty="0"/>
              <a:t>:</a:t>
            </a:r>
          </a:p>
          <a:p>
            <a:pPr>
              <a:lnSpc>
                <a:spcPct val="150000"/>
              </a:lnSpc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numbers</a:t>
            </a:r>
            <a:r>
              <a:rPr lang="da-DK" dirty="0"/>
              <a:t>[0] </a:t>
            </a:r>
            <a:r>
              <a:rPr lang="da-DK" dirty="0">
                <a:sym typeface="Wingdings" pitchFamily="2" charset="2"/>
              </a:rPr>
              <a:t> [‘</a:t>
            </a:r>
            <a:r>
              <a:rPr lang="da-DK" dirty="0" err="1">
                <a:sym typeface="Wingdings" pitchFamily="2" charset="2"/>
              </a:rPr>
              <a:t>food</a:t>
            </a:r>
            <a:r>
              <a:rPr lang="da-DK" dirty="0">
                <a:sym typeface="Wingdings" pitchFamily="2" charset="2"/>
              </a:rPr>
              <a:t>’,  ‘drinks’]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numbers</a:t>
            </a:r>
            <a:r>
              <a:rPr lang="da-DK" dirty="0"/>
              <a:t>[1][0] </a:t>
            </a:r>
            <a:r>
              <a:rPr lang="da-DK" dirty="0">
                <a:sym typeface="Wingdings" pitchFamily="2" charset="2"/>
              </a:rPr>
              <a:t></a:t>
            </a:r>
            <a:r>
              <a:rPr lang="da-DK" dirty="0"/>
              <a:t>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numbers</a:t>
            </a:r>
            <a:r>
              <a:rPr lang="da-DK" dirty="0"/>
              <a:t>[-1][-3] </a:t>
            </a:r>
            <a:r>
              <a:rPr lang="da-DK" dirty="0">
                <a:sym typeface="Wingdings" pitchFamily="2" charset="2"/>
              </a:rPr>
              <a:t></a:t>
            </a:r>
            <a:r>
              <a:rPr lang="da-DK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F55E593-B603-4E42-A17A-B9498B9AAE58}"/>
              </a:ext>
            </a:extLst>
          </p:cNvPr>
          <p:cNvSpPr txBox="1"/>
          <p:nvPr/>
        </p:nvSpPr>
        <p:spPr>
          <a:xfrm>
            <a:off x="1851690" y="2829225"/>
            <a:ext cx="354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Index:    0    1    2     3    4</a:t>
            </a:r>
            <a:endParaRPr lang="da-DK" dirty="0"/>
          </a:p>
        </p:txBody>
      </p:sp>
      <p:sp>
        <p:nvSpPr>
          <p:cNvPr id="14" name="Dobbeltparentes 13">
            <a:extLst>
              <a:ext uri="{FF2B5EF4-FFF2-40B4-BE49-F238E27FC236}">
                <a16:creationId xmlns:a16="http://schemas.microsoft.com/office/drawing/2014/main" id="{D4E680F1-831C-4A14-82BA-BC28EBEE8380}"/>
              </a:ext>
            </a:extLst>
          </p:cNvPr>
          <p:cNvSpPr/>
          <p:nvPr/>
        </p:nvSpPr>
        <p:spPr>
          <a:xfrm>
            <a:off x="7216691" y="3208539"/>
            <a:ext cx="2036366" cy="58174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a-DK" dirty="0"/>
          </a:p>
        </p:txBody>
      </p:sp>
      <p:sp>
        <p:nvSpPr>
          <p:cNvPr id="15" name="Dobbeltparentes 14">
            <a:extLst>
              <a:ext uri="{FF2B5EF4-FFF2-40B4-BE49-F238E27FC236}">
                <a16:creationId xmlns:a16="http://schemas.microsoft.com/office/drawing/2014/main" id="{F56AB6EB-7EE9-4D5D-BB6F-28B939B46232}"/>
              </a:ext>
            </a:extLst>
          </p:cNvPr>
          <p:cNvSpPr/>
          <p:nvPr/>
        </p:nvSpPr>
        <p:spPr>
          <a:xfrm>
            <a:off x="7248088" y="2917724"/>
            <a:ext cx="679508" cy="254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a-DK" dirty="0"/>
          </a:p>
        </p:txBody>
      </p:sp>
      <p:sp>
        <p:nvSpPr>
          <p:cNvPr id="16" name="Dobbeltparentes 15">
            <a:extLst>
              <a:ext uri="{FF2B5EF4-FFF2-40B4-BE49-F238E27FC236}">
                <a16:creationId xmlns:a16="http://schemas.microsoft.com/office/drawing/2014/main" id="{BF924C4C-377E-4B8C-B2C9-496D9138CE20}"/>
              </a:ext>
            </a:extLst>
          </p:cNvPr>
          <p:cNvSpPr/>
          <p:nvPr/>
        </p:nvSpPr>
        <p:spPr>
          <a:xfrm>
            <a:off x="8440723" y="2909088"/>
            <a:ext cx="679508" cy="254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a-DK" dirty="0"/>
          </a:p>
        </p:txBody>
      </p:sp>
      <p:sp>
        <p:nvSpPr>
          <p:cNvPr id="17" name="Dobbeltparentes 16">
            <a:extLst>
              <a:ext uri="{FF2B5EF4-FFF2-40B4-BE49-F238E27FC236}">
                <a16:creationId xmlns:a16="http://schemas.microsoft.com/office/drawing/2014/main" id="{B1196856-FC7E-49C0-97F3-0164B2ED7A53}"/>
              </a:ext>
            </a:extLst>
          </p:cNvPr>
          <p:cNvSpPr/>
          <p:nvPr/>
        </p:nvSpPr>
        <p:spPr>
          <a:xfrm>
            <a:off x="9320977" y="3198557"/>
            <a:ext cx="2036366" cy="58174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a-DK" dirty="0"/>
          </a:p>
        </p:txBody>
      </p:sp>
      <p:sp>
        <p:nvSpPr>
          <p:cNvPr id="18" name="Dobbeltparentes 17">
            <a:extLst>
              <a:ext uri="{FF2B5EF4-FFF2-40B4-BE49-F238E27FC236}">
                <a16:creationId xmlns:a16="http://schemas.microsoft.com/office/drawing/2014/main" id="{77B91ECF-50F9-4CD8-9080-0F2444DEFBDB}"/>
              </a:ext>
            </a:extLst>
          </p:cNvPr>
          <p:cNvSpPr/>
          <p:nvPr/>
        </p:nvSpPr>
        <p:spPr>
          <a:xfrm>
            <a:off x="9320977" y="2887397"/>
            <a:ext cx="299188" cy="254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a-DK" dirty="0"/>
          </a:p>
        </p:txBody>
      </p:sp>
      <p:sp>
        <p:nvSpPr>
          <p:cNvPr id="20" name="Dobbeltparentes 19">
            <a:extLst>
              <a:ext uri="{FF2B5EF4-FFF2-40B4-BE49-F238E27FC236}">
                <a16:creationId xmlns:a16="http://schemas.microsoft.com/office/drawing/2014/main" id="{DD9C975A-2E79-469E-9931-E7BB3FB2BDA8}"/>
              </a:ext>
            </a:extLst>
          </p:cNvPr>
          <p:cNvSpPr/>
          <p:nvPr/>
        </p:nvSpPr>
        <p:spPr>
          <a:xfrm>
            <a:off x="10760790" y="2880929"/>
            <a:ext cx="299188" cy="254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a-DK" dirty="0"/>
          </a:p>
        </p:txBody>
      </p:sp>
      <p:sp>
        <p:nvSpPr>
          <p:cNvPr id="21" name="Dobbeltparentes 20">
            <a:extLst>
              <a:ext uri="{FF2B5EF4-FFF2-40B4-BE49-F238E27FC236}">
                <a16:creationId xmlns:a16="http://schemas.microsoft.com/office/drawing/2014/main" id="{06BE293E-E08C-4EAE-9561-8E800EF7A1E8}"/>
              </a:ext>
            </a:extLst>
          </p:cNvPr>
          <p:cNvSpPr/>
          <p:nvPr/>
        </p:nvSpPr>
        <p:spPr>
          <a:xfrm>
            <a:off x="9709801" y="2880930"/>
            <a:ext cx="299188" cy="254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a-DK" dirty="0"/>
          </a:p>
        </p:txBody>
      </p:sp>
      <p:sp>
        <p:nvSpPr>
          <p:cNvPr id="22" name="Dobbeltparentes 21">
            <a:extLst>
              <a:ext uri="{FF2B5EF4-FFF2-40B4-BE49-F238E27FC236}">
                <a16:creationId xmlns:a16="http://schemas.microsoft.com/office/drawing/2014/main" id="{3F966A06-995D-4BF2-A8D1-9D94852E3756}"/>
              </a:ext>
            </a:extLst>
          </p:cNvPr>
          <p:cNvSpPr/>
          <p:nvPr/>
        </p:nvSpPr>
        <p:spPr>
          <a:xfrm>
            <a:off x="10442321" y="2870617"/>
            <a:ext cx="247617" cy="254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a-DK" dirty="0"/>
          </a:p>
        </p:txBody>
      </p:sp>
      <p:sp>
        <p:nvSpPr>
          <p:cNvPr id="23" name="Dobbeltparentes 22">
            <a:extLst>
              <a:ext uri="{FF2B5EF4-FFF2-40B4-BE49-F238E27FC236}">
                <a16:creationId xmlns:a16="http://schemas.microsoft.com/office/drawing/2014/main" id="{F29B7841-CF4C-41F5-B2C5-3F06DB5CBB74}"/>
              </a:ext>
            </a:extLst>
          </p:cNvPr>
          <p:cNvSpPr/>
          <p:nvPr/>
        </p:nvSpPr>
        <p:spPr>
          <a:xfrm>
            <a:off x="10068825" y="2882744"/>
            <a:ext cx="299188" cy="254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905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594DE7-974B-7E43-A13D-020835DF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92" y="349303"/>
            <a:ext cx="6388139" cy="6551270"/>
          </a:xfrm>
        </p:spPr>
        <p:txBody>
          <a:bodyPr>
            <a:normAutofit/>
          </a:bodyPr>
          <a:lstStyle/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 err="1"/>
              <a:t>Slices</a:t>
            </a:r>
            <a:r>
              <a:rPr lang="da-DK" dirty="0"/>
              <a:t>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getting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several</a:t>
            </a:r>
            <a:r>
              <a:rPr lang="da-DK" dirty="0">
                <a:sym typeface="Wingdings" pitchFamily="2" charset="2"/>
              </a:rPr>
              <a:t> items from a list, </a:t>
            </a:r>
            <a:r>
              <a:rPr lang="da-DK" dirty="0" err="1">
                <a:sym typeface="Wingdings" pitchFamily="2" charset="2"/>
              </a:rPr>
              <a:t>creating</a:t>
            </a:r>
            <a:r>
              <a:rPr lang="da-DK" dirty="0">
                <a:sym typeface="Wingdings" pitchFamily="2" charset="2"/>
              </a:rPr>
              <a:t> a new list. </a:t>
            </a:r>
            <a:r>
              <a:rPr lang="da-DK" dirty="0" err="1">
                <a:sym typeface="Wingdings" pitchFamily="2" charset="2"/>
              </a:rPr>
              <a:t>Use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square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brackets</a:t>
            </a:r>
            <a:r>
              <a:rPr lang="da-DK" dirty="0">
                <a:sym typeface="Wingdings" pitchFamily="2" charset="2"/>
              </a:rPr>
              <a:t> with </a:t>
            </a:r>
            <a:r>
              <a:rPr lang="da-DK" dirty="0" err="1">
                <a:sym typeface="Wingdings" pitchFamily="2" charset="2"/>
              </a:rPr>
              <a:t>two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integers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separated</a:t>
            </a:r>
            <a:r>
              <a:rPr lang="da-DK" dirty="0">
                <a:sym typeface="Wingdings" pitchFamily="2" charset="2"/>
              </a:rPr>
              <a:t> by a </a:t>
            </a:r>
            <a:r>
              <a:rPr lang="da-DK" dirty="0" err="1">
                <a:sym typeface="Wingdings" pitchFamily="2" charset="2"/>
              </a:rPr>
              <a:t>colon</a:t>
            </a:r>
            <a:r>
              <a:rPr lang="da-DK" dirty="0">
                <a:sym typeface="Wingdings" pitchFamily="2" charset="2"/>
              </a:rPr>
              <a:t> (</a:t>
            </a:r>
            <a:r>
              <a:rPr lang="da-DK" dirty="0" err="1">
                <a:sym typeface="Wingdings" pitchFamily="2" charset="2"/>
              </a:rPr>
              <a:t>sometimes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only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one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integer</a:t>
            </a:r>
            <a:r>
              <a:rPr lang="da-DK" dirty="0">
                <a:sym typeface="Wingdings" pitchFamily="2" charset="2"/>
              </a:rPr>
              <a:t>). 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/>
              <a:t>len()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returns</a:t>
            </a:r>
            <a:r>
              <a:rPr lang="da-DK" dirty="0">
                <a:sym typeface="Wingdings" pitchFamily="2" charset="2"/>
              </a:rPr>
              <a:t> the </a:t>
            </a:r>
            <a:r>
              <a:rPr lang="da-DK" dirty="0" err="1">
                <a:sym typeface="Wingdings" pitchFamily="2" charset="2"/>
              </a:rPr>
              <a:t>number</a:t>
            </a:r>
            <a:r>
              <a:rPr lang="da-DK" dirty="0">
                <a:sym typeface="Wingdings" pitchFamily="2" charset="2"/>
              </a:rPr>
              <a:t> of items in a list.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 err="1"/>
              <a:t>Changing</a:t>
            </a:r>
            <a:r>
              <a:rPr lang="da-DK" b="1" dirty="0"/>
              <a:t> items with </a:t>
            </a:r>
            <a:r>
              <a:rPr lang="da-DK" b="1" dirty="0" err="1"/>
              <a:t>indexes</a:t>
            </a:r>
            <a:r>
              <a:rPr lang="da-DK" b="1" dirty="0"/>
              <a:t>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you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can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use</a:t>
            </a:r>
            <a:r>
              <a:rPr lang="da-DK" dirty="0">
                <a:sym typeface="Wingdings" pitchFamily="2" charset="2"/>
              </a:rPr>
              <a:t> the </a:t>
            </a:r>
            <a:r>
              <a:rPr lang="da-DK" dirty="0" err="1">
                <a:sym typeface="Wingdings" pitchFamily="2" charset="2"/>
              </a:rPr>
              <a:t>index</a:t>
            </a:r>
            <a:r>
              <a:rPr lang="da-DK" dirty="0">
                <a:sym typeface="Wingdings" pitchFamily="2" charset="2"/>
              </a:rPr>
              <a:t> of a list to </a:t>
            </a:r>
            <a:r>
              <a:rPr lang="da-DK" dirty="0" err="1">
                <a:sym typeface="Wingdings" pitchFamily="2" charset="2"/>
              </a:rPr>
              <a:t>change</a:t>
            </a:r>
            <a:r>
              <a:rPr lang="da-DK" dirty="0">
                <a:sym typeface="Wingdings" pitchFamily="2" charset="2"/>
              </a:rPr>
              <a:t> the item of </a:t>
            </a:r>
            <a:r>
              <a:rPr lang="da-DK" dirty="0" err="1">
                <a:sym typeface="Wingdings" pitchFamily="2" charset="2"/>
              </a:rPr>
              <a:t>that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index</a:t>
            </a:r>
            <a:r>
              <a:rPr lang="da-DK" dirty="0">
                <a:sym typeface="Wingdings" pitchFamily="2" charset="2"/>
              </a:rPr>
              <a:t>.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/>
              <a:t>del Statement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can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be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used</a:t>
            </a:r>
            <a:r>
              <a:rPr lang="da-DK" dirty="0">
                <a:sym typeface="Wingdings" pitchFamily="2" charset="2"/>
              </a:rPr>
              <a:t> to </a:t>
            </a:r>
            <a:r>
              <a:rPr lang="da-DK" dirty="0" err="1">
                <a:sym typeface="Wingdings" pitchFamily="2" charset="2"/>
              </a:rPr>
              <a:t>delete</a:t>
            </a:r>
            <a:r>
              <a:rPr lang="da-DK" dirty="0">
                <a:sym typeface="Wingdings" pitchFamily="2" charset="2"/>
              </a:rPr>
              <a:t> an item from a list.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b="1" dirty="0"/>
              <a:t>in and not in operators </a:t>
            </a:r>
            <a:r>
              <a:rPr lang="da-DK" dirty="0">
                <a:sym typeface="Wingdings" pitchFamily="2" charset="2"/>
              </a:rPr>
              <a:t> </a:t>
            </a:r>
            <a:r>
              <a:rPr lang="da-DK" dirty="0" err="1">
                <a:sym typeface="Wingdings" pitchFamily="2" charset="2"/>
              </a:rPr>
              <a:t>are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used</a:t>
            </a:r>
            <a:r>
              <a:rPr lang="da-DK" dirty="0">
                <a:sym typeface="Wingdings" pitchFamily="2" charset="2"/>
              </a:rPr>
              <a:t> to </a:t>
            </a:r>
            <a:r>
              <a:rPr lang="da-DK" dirty="0" err="1">
                <a:sym typeface="Wingdings" pitchFamily="2" charset="2"/>
              </a:rPr>
              <a:t>determine</a:t>
            </a:r>
            <a:r>
              <a:rPr lang="da-DK" dirty="0">
                <a:sym typeface="Wingdings" pitchFamily="2" charset="2"/>
              </a:rPr>
              <a:t> if an item is (or is not) in a list. The </a:t>
            </a:r>
            <a:r>
              <a:rPr lang="da-DK" dirty="0" err="1">
                <a:sym typeface="Wingdings" pitchFamily="2" charset="2"/>
              </a:rPr>
              <a:t>expression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will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evaluate</a:t>
            </a:r>
            <a:r>
              <a:rPr lang="da-DK" dirty="0">
                <a:sym typeface="Wingdings" pitchFamily="2" charset="2"/>
              </a:rPr>
              <a:t> to a </a:t>
            </a:r>
            <a:r>
              <a:rPr lang="da-DK" dirty="0" err="1">
                <a:sym typeface="Wingdings" pitchFamily="2" charset="2"/>
              </a:rPr>
              <a:t>Boolean</a:t>
            </a:r>
            <a:r>
              <a:rPr lang="da-DK" dirty="0">
                <a:sym typeface="Wingdings" pitchFamily="2" charset="2"/>
              </a:rPr>
              <a:t> </a:t>
            </a:r>
            <a:r>
              <a:rPr lang="da-DK" dirty="0" err="1">
                <a:sym typeface="Wingdings" pitchFamily="2" charset="2"/>
              </a:rPr>
              <a:t>value</a:t>
            </a:r>
            <a:r>
              <a:rPr lang="da-DK" dirty="0">
                <a:sym typeface="Wingdings" pitchFamily="2" charset="2"/>
              </a:rPr>
              <a:t> (True/False).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AC45998-806D-3C4B-BE40-A9A1D790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54" y="555406"/>
            <a:ext cx="4180631" cy="6281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83BAFC7C-2BD8-574C-B3D0-DCBF706D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185" y="1197872"/>
            <a:ext cx="2009382" cy="7454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Billede 1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590514E-FA09-C348-9997-59C32ACD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990" y="1197873"/>
            <a:ext cx="1739302" cy="7454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0F7824D6-6D3F-AB4E-A7C4-502339589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803" y="2362383"/>
            <a:ext cx="1744768" cy="762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4BBFD373-F1E9-1A44-909E-3492F8D4D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803" y="3447854"/>
            <a:ext cx="2449147" cy="6997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E229DCF7-63D2-8144-A705-003604B5E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524" y="4470804"/>
            <a:ext cx="2128816" cy="7096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78EFE760-4FD2-944D-B38F-D97DBA887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3524" y="5541094"/>
            <a:ext cx="1744768" cy="7203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1E94F1A4-23CE-F746-B586-4716C2C48C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7185" y="5541094"/>
            <a:ext cx="1739302" cy="7203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7A0478F4-9E80-F042-838F-7C5CF91F9F8E}"/>
              </a:ext>
            </a:extLst>
          </p:cNvPr>
          <p:cNvCxnSpPr/>
          <p:nvPr/>
        </p:nvCxnSpPr>
        <p:spPr>
          <a:xfrm flipV="1">
            <a:off x="6557012" y="1671638"/>
            <a:ext cx="607619" cy="50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83F8AFFF-E70E-A543-86A6-AB2A47FFA129}"/>
              </a:ext>
            </a:extLst>
          </p:cNvPr>
          <p:cNvCxnSpPr>
            <a:cxnSpLocks/>
          </p:cNvCxnSpPr>
          <p:nvPr/>
        </p:nvCxnSpPr>
        <p:spPr>
          <a:xfrm flipV="1">
            <a:off x="5357813" y="2743522"/>
            <a:ext cx="1671637" cy="381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E62511D1-4A6B-4C4C-AB3D-8C1A33E9A700}"/>
              </a:ext>
            </a:extLst>
          </p:cNvPr>
          <p:cNvCxnSpPr>
            <a:cxnSpLocks/>
          </p:cNvCxnSpPr>
          <p:nvPr/>
        </p:nvCxnSpPr>
        <p:spPr>
          <a:xfrm flipV="1">
            <a:off x="6371440" y="4049108"/>
            <a:ext cx="758188" cy="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1B47E480-B318-F544-B5C6-7B9A9D6436EA}"/>
              </a:ext>
            </a:extLst>
          </p:cNvPr>
          <p:cNvCxnSpPr/>
          <p:nvPr/>
        </p:nvCxnSpPr>
        <p:spPr>
          <a:xfrm>
            <a:off x="6557012" y="4700588"/>
            <a:ext cx="709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2A668638-D0D1-FF4A-9AD3-7D9DD4E4E08A}"/>
              </a:ext>
            </a:extLst>
          </p:cNvPr>
          <p:cNvCxnSpPr/>
          <p:nvPr/>
        </p:nvCxnSpPr>
        <p:spPr>
          <a:xfrm>
            <a:off x="6750534" y="5657850"/>
            <a:ext cx="550379" cy="243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94397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1E79F51459049AE92AFB06D7AFCA5" ma:contentTypeVersion="2" ma:contentTypeDescription="Create a new document." ma:contentTypeScope="" ma:versionID="4ded55f0dc3c6646e44a1ff60b306411">
  <xsd:schema xmlns:xsd="http://www.w3.org/2001/XMLSchema" xmlns:xs="http://www.w3.org/2001/XMLSchema" xmlns:p="http://schemas.microsoft.com/office/2006/metadata/properties" xmlns:ns2="8d5ccdd2-ec5e-4551-b376-8128cae5b81c" targetNamespace="http://schemas.microsoft.com/office/2006/metadata/properties" ma:root="true" ma:fieldsID="2f2b49afd126974a1e5be5699efdbcb4" ns2:_="">
    <xsd:import namespace="8d5ccdd2-ec5e-4551-b376-8128cae5b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ccdd2-ec5e-4551-b376-8128cae5b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08C4DF-D76F-4C81-920D-D059039F79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9ED1D-B74A-471F-9E19-B1B301CFD2B6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8d5ccdd2-ec5e-4551-b376-8128cae5b81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19BD22-6610-4160-AA1C-703CDE6180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5ccdd2-ec5e-4551-b376-8128cae5b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{62F92847-9A04-2C40-850D-9D5967551D1E}tf10001120</Template>
  <TotalTime>696</TotalTime>
  <Words>742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Pakke</vt:lpstr>
      <vt:lpstr>Exercise session 4</vt:lpstr>
      <vt:lpstr>PowerPoint-præsentation</vt:lpstr>
      <vt:lpstr>Functions</vt:lpstr>
      <vt:lpstr>Defining a function</vt:lpstr>
      <vt:lpstr>PowerPoint-præsentation</vt:lpstr>
      <vt:lpstr>Local and global scopes</vt:lpstr>
      <vt:lpstr>Lists</vt:lpstr>
      <vt:lpstr>Accessing items in a list</vt:lpstr>
      <vt:lpstr>PowerPoint-præsentation</vt:lpstr>
      <vt:lpstr>Methods to manipulate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 4</dc:title>
  <dc:creator>Signe Krabbe Skousen</dc:creator>
  <cp:lastModifiedBy>Matthew B</cp:lastModifiedBy>
  <cp:revision>14</cp:revision>
  <cp:lastPrinted>2021-09-28T19:45:58Z</cp:lastPrinted>
  <dcterms:created xsi:type="dcterms:W3CDTF">2021-09-22T11:17:59Z</dcterms:created>
  <dcterms:modified xsi:type="dcterms:W3CDTF">2021-09-28T21:26:29Z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0x0101005531E79F51459049AE92AFB06D7AFCA5</vt:lpwstr>
  </property>
</Properties>
</file>