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663AE-B5DA-FD4D-BC9E-62408BCB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3380"/>
            <a:ext cx="8991600" cy="1645920"/>
          </a:xfrm>
        </p:spPr>
        <p:txBody>
          <a:bodyPr/>
          <a:lstStyle/>
          <a:p>
            <a:r>
              <a:rPr lang="en-GB" dirty="0"/>
              <a:t>Week 9 Exceptions and Assertions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34BCDA9-9C17-904F-AED2-A1866B98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1863109"/>
            <a:ext cx="6801612" cy="1239894"/>
          </a:xfrm>
        </p:spPr>
        <p:txBody>
          <a:bodyPr/>
          <a:lstStyle/>
          <a:p>
            <a:r>
              <a:rPr lang="en-GB" i="1" dirty="0"/>
              <a:t>Raising Exceptions                                                       Assertions</a:t>
            </a:r>
          </a:p>
        </p:txBody>
      </p:sp>
      <p:pic>
        <p:nvPicPr>
          <p:cNvPr id="2050" name="Picture 2" descr="Ingen tilgængelig beskrivelse.">
            <a:extLst>
              <a:ext uri="{FF2B5EF4-FFF2-40B4-BE49-F238E27FC236}">
                <a16:creationId xmlns:a16="http://schemas.microsoft.com/office/drawing/2014/main" id="{C05AAEAC-F0A3-4901-AEB5-10D6A8CF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60" y="2362538"/>
            <a:ext cx="3948318" cy="429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gen tilgængelig beskrivelse.">
            <a:extLst>
              <a:ext uri="{FF2B5EF4-FFF2-40B4-BE49-F238E27FC236}">
                <a16:creationId xmlns:a16="http://schemas.microsoft.com/office/drawing/2014/main" id="{3A86A9D5-4E1A-4BC9-98DF-B190EFC5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72" y="2362537"/>
            <a:ext cx="4800356" cy="429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C31B1-8D21-B44B-8FF8-502DDA3A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1015"/>
            <a:ext cx="7729728" cy="1188720"/>
          </a:xfrm>
        </p:spPr>
        <p:txBody>
          <a:bodyPr/>
          <a:lstStyle/>
          <a:p>
            <a:r>
              <a:rPr lang="en-GB" dirty="0"/>
              <a:t>Raising Exceptions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13B660-D207-8A43-9DE8-17F7101B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7" y="2419110"/>
            <a:ext cx="11019099" cy="3877518"/>
          </a:xfrm>
        </p:spPr>
        <p:txBody>
          <a:bodyPr/>
          <a:lstStyle/>
          <a:p>
            <a:r>
              <a:rPr lang="en-GB" dirty="0"/>
              <a:t>In python, you can create “user-defined” exceptions: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Recall the try and except statements from week 5. Using these in combination the your own exceptions will let you </a:t>
            </a:r>
            <a:r>
              <a:rPr lang="en-GB" i="1" dirty="0"/>
              <a:t>“handle errors more gracefully instead of letting the entire program crash.”</a:t>
            </a:r>
          </a:p>
          <a:p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4321DC8-C3C8-9C4D-907B-95AC5321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560" y="3825016"/>
            <a:ext cx="5080880" cy="6463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E24E1980-8646-ED41-B55C-C77D6A071072}"/>
              </a:ext>
            </a:extLst>
          </p:cNvPr>
          <p:cNvSpPr txBox="1"/>
          <p:nvPr/>
        </p:nvSpPr>
        <p:spPr>
          <a:xfrm>
            <a:off x="1824317" y="3202657"/>
            <a:ext cx="1731243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The raise keyword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8862C3A9-6C06-B244-801B-D27158E216D3}"/>
              </a:ext>
            </a:extLst>
          </p:cNvPr>
          <p:cNvSpPr txBox="1"/>
          <p:nvPr/>
        </p:nvSpPr>
        <p:spPr>
          <a:xfrm>
            <a:off x="4298950" y="3026896"/>
            <a:ext cx="282481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Call to the Exception() function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13220F61-B3C9-6F43-A1F7-5B4F57B23758}"/>
              </a:ext>
            </a:extLst>
          </p:cNvPr>
          <p:cNvSpPr txBox="1"/>
          <p:nvPr/>
        </p:nvSpPr>
        <p:spPr>
          <a:xfrm>
            <a:off x="8212076" y="3079546"/>
            <a:ext cx="3594100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String with a helpful message (passed to the Exception() function)</a:t>
            </a: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27C0F552-46CD-C340-8174-26EE919C140F}"/>
              </a:ext>
            </a:extLst>
          </p:cNvPr>
          <p:cNvCxnSpPr/>
          <p:nvPr/>
        </p:nvCxnSpPr>
        <p:spPr>
          <a:xfrm>
            <a:off x="2871788" y="3622036"/>
            <a:ext cx="557213" cy="369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601390DE-5619-794F-8A9A-971AC558029A}"/>
              </a:ext>
            </a:extLst>
          </p:cNvPr>
          <p:cNvCxnSpPr/>
          <p:nvPr/>
        </p:nvCxnSpPr>
        <p:spPr>
          <a:xfrm flipH="1">
            <a:off x="5286375" y="3429000"/>
            <a:ext cx="128588" cy="37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34DCE0DC-77B6-7141-A151-82F7A5912B23}"/>
              </a:ext>
            </a:extLst>
          </p:cNvPr>
          <p:cNvCxnSpPr/>
          <p:nvPr/>
        </p:nvCxnSpPr>
        <p:spPr>
          <a:xfrm flipH="1">
            <a:off x="8501063" y="3806908"/>
            <a:ext cx="700087" cy="184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E97DD-5339-4A3E-942B-918F317E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6785"/>
            <a:ext cx="7729728" cy="5847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use in Function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6E1D71C-ED66-4CCD-9FFA-68470F32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17429"/>
            <a:ext cx="7729728" cy="505848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A22A727-A709-4432-B6E0-CE2060A2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77" y="5578786"/>
            <a:ext cx="4021494" cy="1279214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580B55FC-D651-453A-A4F1-6693A144598A}"/>
              </a:ext>
            </a:extLst>
          </p:cNvPr>
          <p:cNvSpPr txBox="1"/>
          <p:nvPr/>
        </p:nvSpPr>
        <p:spPr>
          <a:xfrm>
            <a:off x="8139446" y="4808338"/>
            <a:ext cx="152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  <a:endParaRPr lang="da-DK" b="1" dirty="0">
              <a:solidFill>
                <a:schemeClr val="accent1"/>
              </a:solidFill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7C628948-499A-4172-AEBC-BCEA46604D63}"/>
              </a:ext>
            </a:extLst>
          </p:cNvPr>
          <p:cNvSpPr txBox="1"/>
          <p:nvPr/>
        </p:nvSpPr>
        <p:spPr>
          <a:xfrm>
            <a:off x="8039877" y="1464888"/>
            <a:ext cx="1727805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Otherwise raise an Exception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CD005083-7F52-4364-BD75-F65999D9555E}"/>
              </a:ext>
            </a:extLst>
          </p:cNvPr>
          <p:cNvSpPr txBox="1"/>
          <p:nvPr/>
        </p:nvSpPr>
        <p:spPr>
          <a:xfrm>
            <a:off x="193348" y="972238"/>
            <a:ext cx="172780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If </a:t>
            </a:r>
            <a:r>
              <a:rPr lang="en-GB" sz="1600" dirty="0" err="1"/>
              <a:t>num</a:t>
            </a:r>
            <a:r>
              <a:rPr lang="en-GB" sz="1600" dirty="0"/>
              <a:t> is an integer or a float, return </a:t>
            </a:r>
            <a:r>
              <a:rPr lang="en-GB" sz="1600" dirty="0" err="1"/>
              <a:t>num</a:t>
            </a:r>
            <a:r>
              <a:rPr lang="en-GB" sz="1600" dirty="0"/>
              <a:t> + 1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42461A4-3B7C-4710-9061-0F8152487282}"/>
              </a:ext>
            </a:extLst>
          </p:cNvPr>
          <p:cNvSpPr txBox="1"/>
          <p:nvPr/>
        </p:nvSpPr>
        <p:spPr>
          <a:xfrm>
            <a:off x="193349" y="2575471"/>
            <a:ext cx="172780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Define list of example items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C18253CC-3B66-4DF2-9554-5E90729C86FD}"/>
              </a:ext>
            </a:extLst>
          </p:cNvPr>
          <p:cNvSpPr txBox="1"/>
          <p:nvPr/>
        </p:nvSpPr>
        <p:spPr>
          <a:xfrm>
            <a:off x="129123" y="3588431"/>
            <a:ext cx="172780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Loop through examples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DEA9B2C-7191-488D-9C51-808AC3B86C99}"/>
              </a:ext>
            </a:extLst>
          </p:cNvPr>
          <p:cNvSpPr txBox="1"/>
          <p:nvPr/>
        </p:nvSpPr>
        <p:spPr>
          <a:xfrm>
            <a:off x="217450" y="4491080"/>
            <a:ext cx="1727805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If we hit an exception in the function call, save the exception in the “error” variable</a:t>
            </a:r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BAACC89A-191A-4B2F-9149-004FD02DFFC6}"/>
              </a:ext>
            </a:extLst>
          </p:cNvPr>
          <p:cNvCxnSpPr/>
          <p:nvPr/>
        </p:nvCxnSpPr>
        <p:spPr>
          <a:xfrm flipV="1">
            <a:off x="2080470" y="1295260"/>
            <a:ext cx="947956" cy="10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F1A1A2AE-07C2-4C80-967C-F22AD07ADB47}"/>
              </a:ext>
            </a:extLst>
          </p:cNvPr>
          <p:cNvCxnSpPr>
            <a:cxnSpLocks/>
          </p:cNvCxnSpPr>
          <p:nvPr/>
        </p:nvCxnSpPr>
        <p:spPr>
          <a:xfrm flipH="1">
            <a:off x="6579079" y="1710560"/>
            <a:ext cx="1276150" cy="9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079AEA9A-09E4-4018-B5DA-B95225D405AA}"/>
              </a:ext>
            </a:extLst>
          </p:cNvPr>
          <p:cNvCxnSpPr>
            <a:cxnSpLocks/>
          </p:cNvCxnSpPr>
          <p:nvPr/>
        </p:nvCxnSpPr>
        <p:spPr>
          <a:xfrm>
            <a:off x="1978006" y="2771837"/>
            <a:ext cx="748416" cy="9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6FB07171-C3F8-432D-8396-152753544C12}"/>
              </a:ext>
            </a:extLst>
          </p:cNvPr>
          <p:cNvCxnSpPr>
            <a:cxnSpLocks/>
          </p:cNvCxnSpPr>
          <p:nvPr/>
        </p:nvCxnSpPr>
        <p:spPr>
          <a:xfrm flipV="1">
            <a:off x="1730363" y="3621656"/>
            <a:ext cx="939206" cy="20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33ADF5E8-4862-4516-9B05-C2CCE043F398}"/>
              </a:ext>
            </a:extLst>
          </p:cNvPr>
          <p:cNvSpPr txBox="1"/>
          <p:nvPr/>
        </p:nvSpPr>
        <p:spPr>
          <a:xfrm>
            <a:off x="7495722" y="3083104"/>
            <a:ext cx="1727805" cy="132343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Try to print the return value of the function call with the given item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49062E20-32E4-4C34-A77F-358292F63481}"/>
              </a:ext>
            </a:extLst>
          </p:cNvPr>
          <p:cNvCxnSpPr>
            <a:cxnSpLocks/>
          </p:cNvCxnSpPr>
          <p:nvPr/>
        </p:nvCxnSpPr>
        <p:spPr>
          <a:xfrm flipH="1">
            <a:off x="6064581" y="3775052"/>
            <a:ext cx="1276150" cy="9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C9D9217E-D9D6-4DF0-BB9D-115195B19E06}"/>
              </a:ext>
            </a:extLst>
          </p:cNvPr>
          <p:cNvCxnSpPr>
            <a:cxnSpLocks/>
          </p:cNvCxnSpPr>
          <p:nvPr/>
        </p:nvCxnSpPr>
        <p:spPr>
          <a:xfrm flipV="1">
            <a:off x="2071820" y="4766627"/>
            <a:ext cx="939206" cy="20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DCFF2EBD-085A-4777-9F60-79C2EC7EC2E3}"/>
              </a:ext>
            </a:extLst>
          </p:cNvPr>
          <p:cNvCxnSpPr>
            <a:cxnSpLocks/>
          </p:cNvCxnSpPr>
          <p:nvPr/>
        </p:nvCxnSpPr>
        <p:spPr>
          <a:xfrm>
            <a:off x="8603386" y="5177670"/>
            <a:ext cx="0" cy="625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4783F-5727-D342-A6F0-07873907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834" y="656370"/>
            <a:ext cx="4710840" cy="1188720"/>
          </a:xfrm>
        </p:spPr>
        <p:txBody>
          <a:bodyPr/>
          <a:lstStyle/>
          <a:p>
            <a:r>
              <a:rPr lang="da-DK" dirty="0"/>
              <a:t>Assertions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225B0E-083E-5E4F-AD2C-0E1C3D1B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2638044"/>
            <a:ext cx="11301412" cy="3101983"/>
          </a:xfrm>
        </p:spPr>
        <p:txBody>
          <a:bodyPr/>
          <a:lstStyle/>
          <a:p>
            <a:r>
              <a:rPr lang="en-GB" dirty="0"/>
              <a:t>While exceptions will fail quietly,  Assertions will stop your program.</a:t>
            </a:r>
          </a:p>
          <a:p>
            <a:r>
              <a:rPr lang="en-GB" dirty="0"/>
              <a:t>Assert statements check whether a condition is true. </a:t>
            </a:r>
          </a:p>
          <a:p>
            <a:r>
              <a:rPr lang="en-GB" dirty="0"/>
              <a:t>If the condition evaluates to True, the program will keep running. </a:t>
            </a:r>
          </a:p>
          <a:p>
            <a:r>
              <a:rPr lang="en-GB" dirty="0"/>
              <a:t>If the condition evaluates to False, the program will return an </a:t>
            </a:r>
            <a:r>
              <a:rPr lang="en-GB" dirty="0" err="1"/>
              <a:t>AssertionError</a:t>
            </a:r>
            <a:r>
              <a:rPr lang="en-GB" dirty="0"/>
              <a:t> and stop running.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A18FB4A-576E-CD49-AFD4-CBF359F8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34" y="5517737"/>
            <a:ext cx="7356932" cy="524204"/>
          </a:xfrm>
          <a:prstGeom prst="rect">
            <a:avLst/>
          </a:prstGeom>
          <a:ln w="12700">
            <a:solidFill>
              <a:srgbClr val="404040"/>
            </a:solidFill>
          </a:ln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20677FB8-9982-3F46-9A76-ED31EE0137D1}"/>
              </a:ext>
            </a:extLst>
          </p:cNvPr>
          <p:cNvSpPr txBox="1"/>
          <p:nvPr/>
        </p:nvSpPr>
        <p:spPr>
          <a:xfrm>
            <a:off x="725671" y="4781994"/>
            <a:ext cx="1837939" cy="338554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The assert keyword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DC2A9AA-7912-544A-9D98-72D5F5DD74DF}"/>
              </a:ext>
            </a:extLst>
          </p:cNvPr>
          <p:cNvSpPr txBox="1"/>
          <p:nvPr/>
        </p:nvSpPr>
        <p:spPr>
          <a:xfrm>
            <a:off x="3888700" y="4562131"/>
            <a:ext cx="1164101" cy="338554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A condition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1E1F288-4E6C-2344-87FE-56BE8350FFBA}"/>
              </a:ext>
            </a:extLst>
          </p:cNvPr>
          <p:cNvSpPr txBox="1"/>
          <p:nvPr/>
        </p:nvSpPr>
        <p:spPr>
          <a:xfrm>
            <a:off x="6307932" y="4554584"/>
            <a:ext cx="793807" cy="338554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comma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D542D967-099B-834B-8ADD-2CF56F8B1203}"/>
              </a:ext>
            </a:extLst>
          </p:cNvPr>
          <p:cNvSpPr txBox="1"/>
          <p:nvPr/>
        </p:nvSpPr>
        <p:spPr>
          <a:xfrm>
            <a:off x="8987924" y="4600751"/>
            <a:ext cx="2457449" cy="584775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String that is displayed when the condition is False</a:t>
            </a:r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85892567-E23F-D14F-9C79-58EE892FB9A9}"/>
              </a:ext>
            </a:extLst>
          </p:cNvPr>
          <p:cNvCxnSpPr/>
          <p:nvPr/>
        </p:nvCxnSpPr>
        <p:spPr>
          <a:xfrm>
            <a:off x="1876060" y="5215823"/>
            <a:ext cx="355076" cy="301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A7FE41BF-B82A-9046-A735-AD4EFE3F0B28}"/>
              </a:ext>
            </a:extLst>
          </p:cNvPr>
          <p:cNvCxnSpPr/>
          <p:nvPr/>
        </p:nvCxnSpPr>
        <p:spPr>
          <a:xfrm>
            <a:off x="4657725" y="4951271"/>
            <a:ext cx="395076" cy="463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D61707FC-F187-FA4E-9668-2B55C3BFCB89}"/>
              </a:ext>
            </a:extLst>
          </p:cNvPr>
          <p:cNvCxnSpPr>
            <a:stCxn id="9" idx="2"/>
          </p:cNvCxnSpPr>
          <p:nvPr/>
        </p:nvCxnSpPr>
        <p:spPr>
          <a:xfrm flipH="1">
            <a:off x="6498733" y="4893138"/>
            <a:ext cx="206103" cy="492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370D0F96-99AE-214E-91FE-D232F92DB9E4}"/>
              </a:ext>
            </a:extLst>
          </p:cNvPr>
          <p:cNvCxnSpPr/>
          <p:nvPr/>
        </p:nvCxnSpPr>
        <p:spPr>
          <a:xfrm flipH="1">
            <a:off x="8987924" y="5225349"/>
            <a:ext cx="439213" cy="1896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gen tilgængelig beskrivelse.">
            <a:extLst>
              <a:ext uri="{FF2B5EF4-FFF2-40B4-BE49-F238E27FC236}">
                <a16:creationId xmlns:a16="http://schemas.microsoft.com/office/drawing/2014/main" id="{D1A1DB85-0C5F-4214-B1E4-B0E18CAF7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43"/>
          <a:stretch/>
        </p:blipFill>
        <p:spPr bwMode="auto">
          <a:xfrm>
            <a:off x="7923839" y="175643"/>
            <a:ext cx="370125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8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371AF-EE9A-4C93-8ED8-B4FE858C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958"/>
            <a:ext cx="7729728" cy="87707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assertion task you might see in the exam</a:t>
            </a:r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F18FD29C-3799-4F24-8CEC-97564BD1FB15}"/>
              </a:ext>
            </a:extLst>
          </p:cNvPr>
          <p:cNvSpPr txBox="1"/>
          <p:nvPr/>
        </p:nvSpPr>
        <p:spPr>
          <a:xfrm>
            <a:off x="317241" y="2505670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4 assert statements that test whether the output of the function is as intended. </a:t>
            </a:r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A4733-A579-4579-8211-AB8C5B74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132586"/>
            <a:ext cx="4180114" cy="17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B65F91F-70E2-4DD0-AD85-6454C02B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1" y="5206919"/>
            <a:ext cx="1648406" cy="989044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7821216B-4A97-446E-81A6-B037C0607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57" y="1171033"/>
            <a:ext cx="7830643" cy="3886742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1266FBE2-9D3F-4D31-A760-DB58995CA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357" y="5132586"/>
            <a:ext cx="783064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4796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1889</TotalTime>
  <Words>232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Pakke</vt:lpstr>
      <vt:lpstr>Week 9 Exceptions and Assertions</vt:lpstr>
      <vt:lpstr>Raising Exceptions</vt:lpstr>
      <vt:lpstr>Example use in Function</vt:lpstr>
      <vt:lpstr>Assertions</vt:lpstr>
      <vt:lpstr>Example assertion task you might see in the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</dc:title>
  <dc:creator>Signe Krabbe Skousen</dc:creator>
  <cp:lastModifiedBy>Matthew B</cp:lastModifiedBy>
  <cp:revision>8</cp:revision>
  <dcterms:created xsi:type="dcterms:W3CDTF">2021-10-31T13:45:55Z</dcterms:created>
  <dcterms:modified xsi:type="dcterms:W3CDTF">2021-11-02T23:50:15Z</dcterms:modified>
</cp:coreProperties>
</file>