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6B"/>
    <a:srgbClr val="93D1B2"/>
    <a:srgbClr val="FF6346"/>
    <a:srgbClr val="FFBF00"/>
    <a:srgbClr val="AEFFE8"/>
    <a:srgbClr val="A4F0D4"/>
    <a:srgbClr val="35C18D"/>
    <a:srgbClr val="00D589"/>
    <a:srgbClr val="1E90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B0A8-0B1A-D965-AC6F-6AD57FEEC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CA11B-8095-7575-0E35-319249331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BF248-08EC-D86A-DE40-2D3B974B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2A93-4072-3E21-3733-A9C64190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00D7-C34A-0E0B-1BAD-50535C9D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0A68-74A9-6633-937B-29822E66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6D5D2-294C-1132-71FF-9B176790E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B4A16-2333-FDF3-1E65-B8A9835D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0BE5-6A87-8FDB-E20B-6F22B11E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DB33-82AB-B6C6-C6FA-F6A13F58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2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190B1-11D0-5FE5-685B-847BC768B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AAF2F-BD6F-3719-6EB9-098B756E1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D545-F22B-1AD5-B721-011AB3E3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44CB-90A4-8F63-A8B7-49B5649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5222-58AD-C802-E342-2F7C61E0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0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C078-EB14-34A0-913F-BBAD012F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4565-21B7-022A-901B-39F07A27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E7D2C-0EC1-E6F9-6087-6922AAC1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85B1-7894-54B2-3FF0-F75E57A0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EB9F-8022-A91E-7071-57C7A27D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5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440C-2012-66F2-E696-149E8BED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9E00F-F76A-C213-2EDC-6A615F36F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AA021-25B7-7B81-EE23-C72620A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2590-42CF-4C69-74D1-BD385395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9B31-A4F1-0B24-B265-9C1B05C1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2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D12A-1813-703D-6AB1-BCA48F8F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CF59-AFB2-1F55-DD36-ADEE23B39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560A8-2456-FCDC-CE72-4105D34C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19C21-9E67-A08E-D130-72C3B972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43DAA-A9A7-2481-08A3-4853DD32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55051-97AA-F691-1186-C89A82E7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E9B1-44B0-F27B-EFF3-58DDD9E1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7F9-C162-A9F6-76CA-6E921A9D4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1CC22-DD6C-8635-935A-144CBB82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CD2F8-FC56-9022-B4BB-F457667BF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B52A4-7453-63AD-F5A1-A76BC8755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6CB62-3D3A-FAAE-B1C5-2333054C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D3639-3D00-FB40-A407-9CB2F9C2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D8944-73F0-3B8B-D130-693677E7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148C-CD8C-EA08-6FEF-CDE626E1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9CC81-678F-3AB6-1AC5-7A0AC974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D8050-F6D4-7326-3B43-87C64C7E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991C9-63FD-CC62-E685-3802ED16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AEACF-DDB2-A3EB-0459-2CD3AB5A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B3F6D-51B2-714C-F1C9-D62E1D2D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D352-680A-B3F3-344C-2BDD7898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7D81-0AE2-C227-A4CF-FDA76D61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53BA-EC66-0334-EFE0-0A3E85887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20B2D-EB12-5BE1-3927-9333BA224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CA8FA-BAA9-820F-F18E-07C23C3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A008C-5BA7-E343-7870-2207C63E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E5DB2-72C5-6768-AB42-3ECCF694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6548-0707-7A8C-AEF3-9ACD643A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832AA-ECB0-9F0C-393B-DD0FBBFB9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4F6DA-32CB-DE90-C119-586D95763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746B2-8B9A-67E1-989C-510F9170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E60A5-73EB-BABB-EB62-60F0EF25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1D639-8085-EFD9-5A59-1207D88B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0176E-4817-29FA-9851-02DEFA0A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3FFD-9098-C2FF-2164-C2A328296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9B775-A3B5-38ED-F492-7D177499B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8510E-00F5-4137-A9AE-8D81C455C0FD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EF1F8-211A-394B-AC2C-521E0FF55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EFC92-3393-43C3-46B0-0F107B976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1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BA14FE-C104-EDD2-68E3-B23981B51353}"/>
              </a:ext>
            </a:extLst>
          </p:cNvPr>
          <p:cNvSpPr/>
          <p:nvPr/>
        </p:nvSpPr>
        <p:spPr>
          <a:xfrm>
            <a:off x="3205945" y="2604110"/>
            <a:ext cx="1104332" cy="1178963"/>
          </a:xfrm>
          <a:prstGeom prst="rect">
            <a:avLst/>
          </a:prstGeom>
          <a:solidFill>
            <a:srgbClr val="1E90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24F19-5373-D856-1F4E-29E50C3EA179}"/>
              </a:ext>
            </a:extLst>
          </p:cNvPr>
          <p:cNvSpPr/>
          <p:nvPr/>
        </p:nvSpPr>
        <p:spPr>
          <a:xfrm>
            <a:off x="5699917" y="2868673"/>
            <a:ext cx="914400" cy="914400"/>
          </a:xfrm>
          <a:prstGeom prst="rect">
            <a:avLst/>
          </a:prstGeom>
          <a:solidFill>
            <a:srgbClr val="FFB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53F2CD-3711-ED74-F3AE-95A7430A200B}"/>
              </a:ext>
            </a:extLst>
          </p:cNvPr>
          <p:cNvSpPr/>
          <p:nvPr/>
        </p:nvSpPr>
        <p:spPr>
          <a:xfrm>
            <a:off x="3911370" y="3624361"/>
            <a:ext cx="914400" cy="914400"/>
          </a:xfrm>
          <a:prstGeom prst="rect">
            <a:avLst/>
          </a:prstGeom>
          <a:solidFill>
            <a:srgbClr val="FF634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AC77F-342C-CA93-AA68-CD9C8843DF60}"/>
              </a:ext>
            </a:extLst>
          </p:cNvPr>
          <p:cNvSpPr/>
          <p:nvPr/>
        </p:nvSpPr>
        <p:spPr>
          <a:xfrm>
            <a:off x="4999033" y="3624361"/>
            <a:ext cx="914400" cy="914400"/>
          </a:xfrm>
          <a:prstGeom prst="rect">
            <a:avLst/>
          </a:prstGeom>
          <a:solidFill>
            <a:srgbClr val="5A4FC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8437BC-2D84-1813-7987-2E99999BA284}"/>
              </a:ext>
            </a:extLst>
          </p:cNvPr>
          <p:cNvSpPr/>
          <p:nvPr/>
        </p:nvSpPr>
        <p:spPr>
          <a:xfrm>
            <a:off x="6219952" y="3636651"/>
            <a:ext cx="914400" cy="914400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2B3EA-CC56-B86A-00B3-78C4A43727F8}"/>
              </a:ext>
            </a:extLst>
          </p:cNvPr>
          <p:cNvSpPr/>
          <p:nvPr/>
        </p:nvSpPr>
        <p:spPr>
          <a:xfrm>
            <a:off x="5027608" y="3034879"/>
            <a:ext cx="914400" cy="1027796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8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75F1D887-4341-6D6E-FEDC-33C8CBE0A8C6}"/>
              </a:ext>
            </a:extLst>
          </p:cNvPr>
          <p:cNvSpPr/>
          <p:nvPr/>
        </p:nvSpPr>
        <p:spPr>
          <a:xfrm>
            <a:off x="0" y="23083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63F1A2-A75C-2560-B4F1-9FD15CC0A04C}"/>
              </a:ext>
            </a:extLst>
          </p:cNvPr>
          <p:cNvGrpSpPr/>
          <p:nvPr/>
        </p:nvGrpSpPr>
        <p:grpSpPr>
          <a:xfrm>
            <a:off x="154556" y="283383"/>
            <a:ext cx="1420244" cy="1227431"/>
            <a:chOff x="154556" y="767112"/>
            <a:chExt cx="1420244" cy="122743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E5B527-BBEC-550A-F695-650B6BFB4C2B}"/>
                </a:ext>
              </a:extLst>
            </p:cNvPr>
            <p:cNvSpPr/>
            <p:nvPr/>
          </p:nvSpPr>
          <p:spPr>
            <a:xfrm>
              <a:off x="154556" y="779574"/>
              <a:ext cx="1420244" cy="1214969"/>
            </a:xfrm>
            <a:prstGeom prst="rect">
              <a:avLst/>
            </a:prstGeom>
            <a:solidFill>
              <a:srgbClr val="1E90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Programmer</a:t>
              </a:r>
            </a:p>
          </p:txBody>
        </p:sp>
        <p:pic>
          <p:nvPicPr>
            <p:cNvPr id="19" name="Graphic 18" descr="Programmer male with solid fill">
              <a:extLst>
                <a:ext uri="{FF2B5EF4-FFF2-40B4-BE49-F238E27FC236}">
                  <a16:creationId xmlns:a16="http://schemas.microsoft.com/office/drawing/2014/main" id="{C1341E21-72D6-E719-330B-454834673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7478" y="76711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D437CAA-590A-BD73-17F0-F64BFF45D8B7}"/>
              </a:ext>
            </a:extLst>
          </p:cNvPr>
          <p:cNvSpPr/>
          <p:nvPr/>
        </p:nvSpPr>
        <p:spPr>
          <a:xfrm>
            <a:off x="154555" y="5237719"/>
            <a:ext cx="1420244" cy="1214969"/>
          </a:xfrm>
          <a:prstGeom prst="rect">
            <a:avLst/>
          </a:prstGeom>
          <a:solidFill>
            <a:srgbClr val="FFB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</p:txBody>
      </p:sp>
      <p:pic>
        <p:nvPicPr>
          <p:cNvPr id="21" name="Graphic 20" descr="Programmer male outline">
            <a:extLst>
              <a:ext uri="{FF2B5EF4-FFF2-40B4-BE49-F238E27FC236}">
                <a16:creationId xmlns:a16="http://schemas.microsoft.com/office/drawing/2014/main" id="{489E924A-B23F-4258-CD26-C18861EAD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477" y="5237719"/>
            <a:ext cx="914400" cy="9144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FF4681E-7A82-F3B5-C81C-0766F9893599}"/>
              </a:ext>
            </a:extLst>
          </p:cNvPr>
          <p:cNvSpPr/>
          <p:nvPr/>
        </p:nvSpPr>
        <p:spPr>
          <a:xfrm>
            <a:off x="2264887" y="209582"/>
            <a:ext cx="5907656" cy="4666357"/>
          </a:xfrm>
          <a:prstGeom prst="rect">
            <a:avLst/>
          </a:prstGeom>
          <a:solidFill>
            <a:srgbClr val="1E90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D64526-417C-457E-EF44-1611BB8FE4DF}"/>
              </a:ext>
            </a:extLst>
          </p:cNvPr>
          <p:cNvSpPr/>
          <p:nvPr/>
        </p:nvSpPr>
        <p:spPr>
          <a:xfrm>
            <a:off x="2588830" y="373282"/>
            <a:ext cx="5259770" cy="914400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1.PREPROCESSING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libraries, headers (#)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make an expanded code for the processor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912D2A-413A-C439-2EFE-A4CFC63AA51E}"/>
              </a:ext>
            </a:extLst>
          </p:cNvPr>
          <p:cNvSpPr/>
          <p:nvPr/>
        </p:nvSpPr>
        <p:spPr>
          <a:xfrm>
            <a:off x="2588830" y="1635434"/>
            <a:ext cx="5259770" cy="1395945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2.COMPILATION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translates the expanded code to assembly language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processor-architecture-specific: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optimised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checks syntax and semantics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creates .o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2E59B1-4949-3431-CA8F-3360E2BD9FA9}"/>
              </a:ext>
            </a:extLst>
          </p:cNvPr>
          <p:cNvSpPr/>
          <p:nvPr/>
        </p:nvSpPr>
        <p:spPr>
          <a:xfrm>
            <a:off x="2588830" y="3379131"/>
            <a:ext cx="5259770" cy="1395945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3.LINKING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creates .exe by combining .o(s), 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resolves external variables by referencing them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finalises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memory layout: 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(re)locates 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variables /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 in memory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1BAEC21B-775A-67C4-C3F9-4F390E88F824}"/>
              </a:ext>
            </a:extLst>
          </p:cNvPr>
          <p:cNvSpPr/>
          <p:nvPr/>
        </p:nvSpPr>
        <p:spPr>
          <a:xfrm>
            <a:off x="5034565" y="1232958"/>
            <a:ext cx="368300" cy="457200"/>
          </a:xfrm>
          <a:prstGeom prst="downArrow">
            <a:avLst/>
          </a:prstGeom>
          <a:solidFill>
            <a:srgbClr val="FF634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9A4E605C-FC1E-854D-90C4-118DCA6B04F4}"/>
              </a:ext>
            </a:extLst>
          </p:cNvPr>
          <p:cNvSpPr/>
          <p:nvPr/>
        </p:nvSpPr>
        <p:spPr>
          <a:xfrm>
            <a:off x="5034565" y="2976655"/>
            <a:ext cx="368300" cy="457200"/>
          </a:xfrm>
          <a:prstGeom prst="downArrow">
            <a:avLst/>
          </a:prstGeom>
          <a:solidFill>
            <a:srgbClr val="FF634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CCF480-7DDB-EF78-040F-52DB8ED73200}"/>
              </a:ext>
            </a:extLst>
          </p:cNvPr>
          <p:cNvSpPr/>
          <p:nvPr/>
        </p:nvSpPr>
        <p:spPr>
          <a:xfrm>
            <a:off x="8470192" y="248166"/>
            <a:ext cx="3648286" cy="6400251"/>
          </a:xfrm>
          <a:prstGeom prst="rect">
            <a:avLst/>
          </a:prstGeom>
          <a:solidFill>
            <a:srgbClr val="00A86B">
              <a:alpha val="27451"/>
            </a:srgbClr>
          </a:solidFill>
          <a:ln w="31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Header File(.h or .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hpp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declaration of functionalities</a:t>
            </a:r>
          </a:p>
          <a:p>
            <a:r>
              <a:rPr lang="en-US" sz="1400" b="1" dirty="0">
                <a:solidFill>
                  <a:schemeClr val="accent5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CCCCCC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DCDCAA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getValue</a:t>
            </a:r>
            <a:r>
              <a:rPr lang="en-US" sz="1400" b="1" dirty="0">
                <a:solidFill>
                  <a:srgbClr val="DCDCAA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CCCCC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();	         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-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File(.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cpp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definition of functionalities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one class in one .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cpp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  <a:p>
            <a:r>
              <a:rPr lang="en-GB" sz="1400" dirty="0" err="1">
                <a:solidFill>
                  <a:srgbClr val="FFBF00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ClassName</a:t>
            </a:r>
            <a:r>
              <a:rPr lang="en-GB" sz="1400" dirty="0">
                <a:solidFill>
                  <a:srgbClr val="CCCCCC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::</a:t>
            </a:r>
            <a:r>
              <a:rPr lang="en-GB" sz="1400" dirty="0">
                <a:solidFill>
                  <a:schemeClr val="accent5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9CDCFE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DCDCAA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getValue</a:t>
            </a:r>
            <a:r>
              <a:rPr lang="en-GB" sz="1400" dirty="0">
                <a:solidFill>
                  <a:srgbClr val="CCCCCC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 () {</a:t>
            </a:r>
            <a:r>
              <a:rPr lang="en-GB" sz="1400" dirty="0">
                <a:solidFill>
                  <a:srgbClr val="000080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-</a:t>
            </a:r>
          </a:p>
          <a:p>
            <a:r>
              <a:rPr lang="en-GB" sz="1400" dirty="0">
                <a:solidFill>
                  <a:srgbClr val="CCCCCC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C586C0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 value</a:t>
            </a:r>
            <a:r>
              <a:rPr lang="en-GB" sz="1400" dirty="0">
                <a:solidFill>
                  <a:srgbClr val="CCCCCC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;		</a:t>
            </a:r>
            <a:r>
              <a:rPr lang="en-GB" sz="1400" dirty="0">
                <a:solidFill>
                  <a:srgbClr val="000080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-</a:t>
            </a:r>
          </a:p>
          <a:p>
            <a:r>
              <a:rPr lang="en-GB" sz="1400" dirty="0">
                <a:solidFill>
                  <a:srgbClr val="CCCCCC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}</a:t>
            </a:r>
            <a:r>
              <a:rPr lang="en-GB" sz="1400" b="1" dirty="0">
                <a:solidFill>
                  <a:srgbClr val="CCCCCC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			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-</a:t>
            </a:r>
            <a:r>
              <a:rPr lang="en-GB" sz="1400" b="1" dirty="0">
                <a:solidFill>
                  <a:srgbClr val="CCCCCC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highlight>
                <a:srgbClr val="00008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Code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 set of instruction that the CPU executes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in binary format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File(.o)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 machine code and data 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not fully resolved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contains debug info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memory adjustment need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Executable File(.exe)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 machine code that contains a program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the CPU load .exe when run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D25033B2-E5B8-8838-A6CC-28629D4D839A}"/>
              </a:ext>
            </a:extLst>
          </p:cNvPr>
          <p:cNvSpPr/>
          <p:nvPr/>
        </p:nvSpPr>
        <p:spPr>
          <a:xfrm rot="16200000">
            <a:off x="1785956" y="355623"/>
            <a:ext cx="368300" cy="1095411"/>
          </a:xfrm>
          <a:prstGeom prst="downArrow">
            <a:avLst/>
          </a:prstGeom>
          <a:solidFill>
            <a:srgbClr val="FF634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26C552-E766-E47E-77FE-3B87C54ABEB0}"/>
              </a:ext>
            </a:extLst>
          </p:cNvPr>
          <p:cNvSpPr txBox="1"/>
          <p:nvPr/>
        </p:nvSpPr>
        <p:spPr>
          <a:xfrm>
            <a:off x="1518155" y="441663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pic>
        <p:nvPicPr>
          <p:cNvPr id="1026" name="Picture 2" descr="C++ Logo">
            <a:extLst>
              <a:ext uri="{FF2B5EF4-FFF2-40B4-BE49-F238E27FC236}">
                <a16:creationId xmlns:a16="http://schemas.microsoft.com/office/drawing/2014/main" id="{585C9CA7-5D73-0820-42ED-8ED83AD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73" y="884276"/>
            <a:ext cx="258749" cy="29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2ED4ADA-04C3-087E-975D-1A8CABF772B7}"/>
              </a:ext>
            </a:extLst>
          </p:cNvPr>
          <p:cNvSpPr/>
          <p:nvPr/>
        </p:nvSpPr>
        <p:spPr>
          <a:xfrm>
            <a:off x="2264886" y="5147314"/>
            <a:ext cx="5907655" cy="1501104"/>
          </a:xfrm>
          <a:prstGeom prst="rect">
            <a:avLst/>
          </a:prstGeom>
          <a:solidFill>
            <a:srgbClr val="FFB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CBD8B-4793-8BC7-BD9E-AB98FA4B7A33}"/>
              </a:ext>
            </a:extLst>
          </p:cNvPr>
          <p:cNvSpPr/>
          <p:nvPr/>
        </p:nvSpPr>
        <p:spPr>
          <a:xfrm>
            <a:off x="2588830" y="5312556"/>
            <a:ext cx="5259770" cy="1109713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4.EXECUTION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allocates memory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sets up the execution environment: security, file, network…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transfers control to the starting point of the program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3E133515-0E66-C401-202D-69DA2DD37807}"/>
              </a:ext>
            </a:extLst>
          </p:cNvPr>
          <p:cNvSpPr/>
          <p:nvPr/>
        </p:nvSpPr>
        <p:spPr>
          <a:xfrm rot="16200000">
            <a:off x="1785957" y="5341822"/>
            <a:ext cx="368300" cy="1095411"/>
          </a:xfrm>
          <a:prstGeom prst="downArrow">
            <a:avLst/>
          </a:prstGeom>
          <a:solidFill>
            <a:srgbClr val="FF634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A2AB66-0221-430F-47C9-AEB3277D10B9}"/>
              </a:ext>
            </a:extLst>
          </p:cNvPr>
          <p:cNvSpPr txBox="1"/>
          <p:nvPr/>
        </p:nvSpPr>
        <p:spPr>
          <a:xfrm>
            <a:off x="1570119" y="5343597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E1F110-6AD7-2EB2-F2FE-BC629D07435E}"/>
              </a:ext>
            </a:extLst>
          </p:cNvPr>
          <p:cNvSpPr/>
          <p:nvPr/>
        </p:nvSpPr>
        <p:spPr>
          <a:xfrm>
            <a:off x="160625" y="3521142"/>
            <a:ext cx="1420244" cy="1214969"/>
          </a:xfrm>
          <a:prstGeom prst="rect">
            <a:avLst/>
          </a:prstGeom>
          <a:solidFill>
            <a:srgbClr val="1E90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.exe</a:t>
            </a:r>
          </a:p>
        </p:txBody>
      </p:sp>
      <p:pic>
        <p:nvPicPr>
          <p:cNvPr id="43" name="Graphic 42" descr="Web design with solid fill">
            <a:extLst>
              <a:ext uri="{FF2B5EF4-FFF2-40B4-BE49-F238E27FC236}">
                <a16:creationId xmlns:a16="http://schemas.microsoft.com/office/drawing/2014/main" id="{F02B47E1-1624-DCDA-DAF2-2D1C43D428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547" y="3570907"/>
            <a:ext cx="914400" cy="914400"/>
          </a:xfrm>
          <a:prstGeom prst="rect">
            <a:avLst/>
          </a:prstGeom>
        </p:spPr>
      </p:pic>
      <p:sp>
        <p:nvSpPr>
          <p:cNvPr id="46" name="Arrow: Down 45">
            <a:extLst>
              <a:ext uri="{FF2B5EF4-FFF2-40B4-BE49-F238E27FC236}">
                <a16:creationId xmlns:a16="http://schemas.microsoft.com/office/drawing/2014/main" id="{C326B6BA-D027-F577-D3C4-D9FE866F9ED1}"/>
              </a:ext>
            </a:extLst>
          </p:cNvPr>
          <p:cNvSpPr/>
          <p:nvPr/>
        </p:nvSpPr>
        <p:spPr>
          <a:xfrm rot="5400000">
            <a:off x="1742128" y="3566508"/>
            <a:ext cx="368300" cy="1095411"/>
          </a:xfrm>
          <a:prstGeom prst="downArrow">
            <a:avLst/>
          </a:prstGeom>
          <a:solidFill>
            <a:srgbClr val="FF634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2D6B3D4-4ED1-2A41-DE19-B8C81C686FA0}"/>
              </a:ext>
            </a:extLst>
          </p:cNvPr>
          <p:cNvSpPr/>
          <p:nvPr/>
        </p:nvSpPr>
        <p:spPr>
          <a:xfrm>
            <a:off x="687861" y="4736111"/>
            <a:ext cx="368300" cy="576445"/>
          </a:xfrm>
          <a:prstGeom prst="downArrow">
            <a:avLst/>
          </a:prstGeom>
          <a:solidFill>
            <a:srgbClr val="FF634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A853CF-B0A0-D74D-B6A5-FC4E3E2A3F30}"/>
              </a:ext>
            </a:extLst>
          </p:cNvPr>
          <p:cNvCxnSpPr>
            <a:cxnSpLocks/>
          </p:cNvCxnSpPr>
          <p:nvPr/>
        </p:nvCxnSpPr>
        <p:spPr>
          <a:xfrm flipV="1">
            <a:off x="4550980" y="798786"/>
            <a:ext cx="3919212" cy="854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CAC506-B0B1-A147-A576-586D5E0E0BA2}"/>
              </a:ext>
            </a:extLst>
          </p:cNvPr>
          <p:cNvCxnSpPr>
            <a:cxnSpLocks/>
          </p:cNvCxnSpPr>
          <p:nvPr/>
        </p:nvCxnSpPr>
        <p:spPr>
          <a:xfrm>
            <a:off x="3683877" y="2918537"/>
            <a:ext cx="4786315" cy="1210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2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4536E0-A89A-614F-A6EC-018607D222C4}"/>
              </a:ext>
            </a:extLst>
          </p:cNvPr>
          <p:cNvSpPr/>
          <p:nvPr/>
        </p:nvSpPr>
        <p:spPr>
          <a:xfrm>
            <a:off x="9738386" y="240879"/>
            <a:ext cx="2050056" cy="1178963"/>
          </a:xfrm>
          <a:prstGeom prst="rect">
            <a:avLst/>
          </a:prstGeom>
          <a:solidFill>
            <a:srgbClr val="1E90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89979-DDBB-BC4F-B489-066458CE00A2}"/>
              </a:ext>
            </a:extLst>
          </p:cNvPr>
          <p:cNvSpPr/>
          <p:nvPr/>
        </p:nvSpPr>
        <p:spPr>
          <a:xfrm>
            <a:off x="7816583" y="74673"/>
            <a:ext cx="914400" cy="914400"/>
          </a:xfrm>
          <a:prstGeom prst="rect">
            <a:avLst/>
          </a:prstGeom>
          <a:solidFill>
            <a:srgbClr val="FFB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B6A8A7-1751-3D43-A9AB-95FB38222AFE}"/>
              </a:ext>
            </a:extLst>
          </p:cNvPr>
          <p:cNvSpPr/>
          <p:nvPr/>
        </p:nvSpPr>
        <p:spPr>
          <a:xfrm>
            <a:off x="1018364" y="2236025"/>
            <a:ext cx="3452294" cy="2585501"/>
          </a:xfrm>
          <a:prstGeom prst="rect">
            <a:avLst/>
          </a:prstGeom>
          <a:solidFill>
            <a:srgbClr val="FF634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A2529-2383-3243-B1C2-869D14626C73}"/>
              </a:ext>
            </a:extLst>
          </p:cNvPr>
          <p:cNvSpPr/>
          <p:nvPr/>
        </p:nvSpPr>
        <p:spPr>
          <a:xfrm>
            <a:off x="6138040" y="2242180"/>
            <a:ext cx="2995253" cy="2858770"/>
          </a:xfrm>
          <a:prstGeom prst="rect">
            <a:avLst/>
          </a:prstGeom>
          <a:solidFill>
            <a:srgbClr val="5A4FC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CC297-9529-4D48-B4D1-7657692F64DE}"/>
              </a:ext>
            </a:extLst>
          </p:cNvPr>
          <p:cNvSpPr/>
          <p:nvPr/>
        </p:nvSpPr>
        <p:spPr>
          <a:xfrm>
            <a:off x="2446150" y="2915101"/>
            <a:ext cx="1453188" cy="1394139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DC657-97E5-A548-AF90-72C4AE5F7ED7}"/>
              </a:ext>
            </a:extLst>
          </p:cNvPr>
          <p:cNvCxnSpPr>
            <a:cxnSpLocks/>
          </p:cNvCxnSpPr>
          <p:nvPr/>
        </p:nvCxnSpPr>
        <p:spPr>
          <a:xfrm>
            <a:off x="1534510" y="3321269"/>
            <a:ext cx="1227260" cy="3363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4DB903-191D-4141-BFE7-AC6A3447521D}"/>
              </a:ext>
            </a:extLst>
          </p:cNvPr>
          <p:cNvSpPr/>
          <p:nvPr/>
        </p:nvSpPr>
        <p:spPr>
          <a:xfrm>
            <a:off x="3899337" y="3321269"/>
            <a:ext cx="1255634" cy="524617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A8203F-5AAB-E244-BF8C-50835944D0E5}"/>
              </a:ext>
            </a:extLst>
          </p:cNvPr>
          <p:cNvCxnSpPr>
            <a:cxnSpLocks/>
          </p:cNvCxnSpPr>
          <p:nvPr/>
        </p:nvCxnSpPr>
        <p:spPr>
          <a:xfrm flipV="1">
            <a:off x="3615559" y="3583577"/>
            <a:ext cx="1042682" cy="879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10C469-BA7C-9343-8815-F9DA8EC597EC}"/>
              </a:ext>
            </a:extLst>
          </p:cNvPr>
          <p:cNvSpPr txBox="1"/>
          <p:nvPr/>
        </p:nvSpPr>
        <p:spPr>
          <a:xfrm>
            <a:off x="978781" y="2240648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DK" dirty="0"/>
              <a:t>ocal WS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F90D79-778E-0946-84DA-5F32847332C2}"/>
              </a:ext>
            </a:extLst>
          </p:cNvPr>
          <p:cNvSpPr txBox="1"/>
          <p:nvPr/>
        </p:nvSpPr>
        <p:spPr>
          <a:xfrm>
            <a:off x="2446150" y="3999767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DK" dirty="0"/>
              <a:t>ocal repo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1DA45-6A48-1649-A5A6-22884A725D3A}"/>
              </a:ext>
            </a:extLst>
          </p:cNvPr>
          <p:cNvSpPr txBox="1"/>
          <p:nvPr/>
        </p:nvSpPr>
        <p:spPr>
          <a:xfrm>
            <a:off x="6300362" y="2280138"/>
            <a:ext cx="14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Remote repo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74875-4F3E-2141-9C1A-5AB2D0C0CE4B}"/>
              </a:ext>
            </a:extLst>
          </p:cNvPr>
          <p:cNvSpPr txBox="1"/>
          <p:nvPr/>
        </p:nvSpPr>
        <p:spPr>
          <a:xfrm>
            <a:off x="1722093" y="305966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  <a:endParaRPr lang="en-D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8768D6-8C05-4F4A-93B7-56AE05C50A99}"/>
              </a:ext>
            </a:extLst>
          </p:cNvPr>
          <p:cNvSpPr txBox="1"/>
          <p:nvPr/>
        </p:nvSpPr>
        <p:spPr>
          <a:xfrm>
            <a:off x="3416174" y="32466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  <a:endParaRPr lang="en-DK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07298D-4AF5-0040-9562-509E51C97185}"/>
              </a:ext>
            </a:extLst>
          </p:cNvPr>
          <p:cNvSpPr txBox="1"/>
          <p:nvPr/>
        </p:nvSpPr>
        <p:spPr>
          <a:xfrm>
            <a:off x="5628843" y="333819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en-DK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544B8C-4E4C-B641-83DA-83F746FE8EE6}"/>
              </a:ext>
            </a:extLst>
          </p:cNvPr>
          <p:cNvCxnSpPr>
            <a:cxnSpLocks/>
          </p:cNvCxnSpPr>
          <p:nvPr/>
        </p:nvCxnSpPr>
        <p:spPr>
          <a:xfrm flipH="1">
            <a:off x="3810126" y="2694149"/>
            <a:ext cx="2790372" cy="348128"/>
          </a:xfrm>
          <a:prstGeom prst="straightConnector1">
            <a:avLst/>
          </a:prstGeom>
          <a:ln w="57150">
            <a:solidFill>
              <a:srgbClr val="FFB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EC382E-0330-B741-9017-BAB4C3E4C66D}"/>
              </a:ext>
            </a:extLst>
          </p:cNvPr>
          <p:cNvCxnSpPr>
            <a:cxnSpLocks/>
          </p:cNvCxnSpPr>
          <p:nvPr/>
        </p:nvCxnSpPr>
        <p:spPr>
          <a:xfrm flipH="1" flipV="1">
            <a:off x="1926574" y="2740780"/>
            <a:ext cx="835196" cy="266929"/>
          </a:xfrm>
          <a:prstGeom prst="straightConnector1">
            <a:avLst/>
          </a:prstGeom>
          <a:ln w="57150">
            <a:solidFill>
              <a:srgbClr val="FFB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80B797-E669-104C-B355-1FD703BFA7F3}"/>
              </a:ext>
            </a:extLst>
          </p:cNvPr>
          <p:cNvCxnSpPr>
            <a:cxnSpLocks/>
          </p:cNvCxnSpPr>
          <p:nvPr/>
        </p:nvCxnSpPr>
        <p:spPr>
          <a:xfrm flipV="1">
            <a:off x="4986804" y="3157481"/>
            <a:ext cx="1835549" cy="432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FF3169-1987-3849-8DF6-F0D0357394B7}"/>
              </a:ext>
            </a:extLst>
          </p:cNvPr>
          <p:cNvCxnSpPr>
            <a:cxnSpLocks/>
          </p:cNvCxnSpPr>
          <p:nvPr/>
        </p:nvCxnSpPr>
        <p:spPr>
          <a:xfrm flipH="1">
            <a:off x="1979793" y="2649470"/>
            <a:ext cx="4620705" cy="73504"/>
          </a:xfrm>
          <a:prstGeom prst="straightConnector1">
            <a:avLst/>
          </a:prstGeom>
          <a:ln w="57150">
            <a:solidFill>
              <a:srgbClr val="00A86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77C2F1-DFB4-5041-BDA5-1A5B336FCDE2}"/>
              </a:ext>
            </a:extLst>
          </p:cNvPr>
          <p:cNvSpPr txBox="1"/>
          <p:nvPr/>
        </p:nvSpPr>
        <p:spPr>
          <a:xfrm>
            <a:off x="4472582" y="23066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en-DK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C6FCD0-5234-B347-994D-EF38AAD33804}"/>
              </a:ext>
            </a:extLst>
          </p:cNvPr>
          <p:cNvSpPr txBox="1"/>
          <p:nvPr/>
        </p:nvSpPr>
        <p:spPr>
          <a:xfrm>
            <a:off x="4385717" y="2676850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checkout?</a:t>
            </a:r>
            <a:endParaRPr lang="en-DK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92E1A7-8553-184A-8A89-BCB8C68D630F}"/>
              </a:ext>
            </a:extLst>
          </p:cNvPr>
          <p:cNvSpPr txBox="1"/>
          <p:nvPr/>
        </p:nvSpPr>
        <p:spPr>
          <a:xfrm>
            <a:off x="2087328" y="2740780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fetch?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0804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D7494BF-053C-FD47-940B-4252A5153E4C}"/>
              </a:ext>
            </a:extLst>
          </p:cNvPr>
          <p:cNvSpPr/>
          <p:nvPr/>
        </p:nvSpPr>
        <p:spPr>
          <a:xfrm>
            <a:off x="0" y="407927"/>
            <a:ext cx="12192000" cy="7088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3B2969-B3CB-D942-81C4-702806AC1F70}"/>
              </a:ext>
            </a:extLst>
          </p:cNvPr>
          <p:cNvSpPr/>
          <p:nvPr/>
        </p:nvSpPr>
        <p:spPr>
          <a:xfrm>
            <a:off x="2124148" y="1958884"/>
            <a:ext cx="2014277" cy="914400"/>
          </a:xfrm>
          <a:prstGeom prst="rect">
            <a:avLst/>
          </a:prstGeom>
          <a:solidFill>
            <a:srgbClr val="FF634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  <a:cs typeface="Times New Roman" panose="02020603050405020304" pitchFamily="18" charset="0"/>
              </a:rPr>
              <a:t>MASTER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DCF2C0-DC26-7245-B948-E752659895BD}"/>
              </a:ext>
            </a:extLst>
          </p:cNvPr>
          <p:cNvSpPr/>
          <p:nvPr/>
        </p:nvSpPr>
        <p:spPr>
          <a:xfrm>
            <a:off x="775729" y="3952345"/>
            <a:ext cx="1366026" cy="568399"/>
          </a:xfrm>
          <a:prstGeom prst="rect">
            <a:avLst/>
          </a:prstGeom>
          <a:solidFill>
            <a:srgbClr val="1E90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Worker1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EB5D53-41DD-C643-B0BA-C2C9F864BFA4}"/>
              </a:ext>
            </a:extLst>
          </p:cNvPr>
          <p:cNvSpPr/>
          <p:nvPr/>
        </p:nvSpPr>
        <p:spPr>
          <a:xfrm>
            <a:off x="2448274" y="3952344"/>
            <a:ext cx="1366026" cy="568399"/>
          </a:xfrm>
          <a:prstGeom prst="rect">
            <a:avLst/>
          </a:prstGeom>
          <a:solidFill>
            <a:srgbClr val="1E90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Worker2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2F49A7-60D5-8241-922B-DBF4BD6E09D0}"/>
              </a:ext>
            </a:extLst>
          </p:cNvPr>
          <p:cNvSpPr/>
          <p:nvPr/>
        </p:nvSpPr>
        <p:spPr>
          <a:xfrm>
            <a:off x="4120819" y="3952343"/>
            <a:ext cx="1366026" cy="568399"/>
          </a:xfrm>
          <a:prstGeom prst="rect">
            <a:avLst/>
          </a:prstGeom>
          <a:solidFill>
            <a:srgbClr val="1E90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Worker3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B2771-9378-784D-AC3C-297756450CFE}"/>
              </a:ext>
            </a:extLst>
          </p:cNvPr>
          <p:cNvSpPr/>
          <p:nvPr/>
        </p:nvSpPr>
        <p:spPr>
          <a:xfrm>
            <a:off x="8217268" y="1284680"/>
            <a:ext cx="3637744" cy="56839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T4 : sum(7*1+7*2 + 7*3  + … 7*9)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2B49D7-E521-9A4C-BCE8-1ABB74A20A7D}"/>
              </a:ext>
            </a:extLst>
          </p:cNvPr>
          <p:cNvSpPr/>
          <p:nvPr/>
        </p:nvSpPr>
        <p:spPr>
          <a:xfrm>
            <a:off x="1262089" y="4771426"/>
            <a:ext cx="470453" cy="609474"/>
          </a:xfrm>
          <a:prstGeom prst="rect">
            <a:avLst/>
          </a:prstGeom>
          <a:solidFill>
            <a:srgbClr val="93D1B2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357006-D37D-934D-B5CD-1C9D4166D11A}"/>
              </a:ext>
            </a:extLst>
          </p:cNvPr>
          <p:cNvSpPr/>
          <p:nvPr/>
        </p:nvSpPr>
        <p:spPr>
          <a:xfrm>
            <a:off x="2965998" y="4771426"/>
            <a:ext cx="470453" cy="568399"/>
          </a:xfrm>
          <a:prstGeom prst="rect">
            <a:avLst/>
          </a:prstGeom>
          <a:solidFill>
            <a:srgbClr val="93D1B2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A0191C-3B60-A04C-978E-C17392D2FAD7}"/>
              </a:ext>
            </a:extLst>
          </p:cNvPr>
          <p:cNvSpPr/>
          <p:nvPr/>
        </p:nvSpPr>
        <p:spPr>
          <a:xfrm>
            <a:off x="4708482" y="4760967"/>
            <a:ext cx="470453" cy="568399"/>
          </a:xfrm>
          <a:prstGeom prst="rect">
            <a:avLst/>
          </a:prstGeom>
          <a:solidFill>
            <a:srgbClr val="93D1B2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02C1D3-F1A0-A344-BD77-1C44049AA9B1}"/>
              </a:ext>
            </a:extLst>
          </p:cNvPr>
          <p:cNvSpPr/>
          <p:nvPr/>
        </p:nvSpPr>
        <p:spPr>
          <a:xfrm>
            <a:off x="6195153" y="111784"/>
            <a:ext cx="4907525" cy="672355"/>
          </a:xfrm>
          <a:prstGeom prst="rect">
            <a:avLst/>
          </a:prstGeom>
          <a:solidFill>
            <a:srgbClr val="FFB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Objective: Calculate  sum T1 + T2 + T3 + T4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D6EBA4-94E3-9640-9C9B-5C75EA97728C}"/>
              </a:ext>
            </a:extLst>
          </p:cNvPr>
          <p:cNvCxnSpPr>
            <a:cxnSpLocks/>
          </p:cNvCxnSpPr>
          <p:nvPr/>
        </p:nvCxnSpPr>
        <p:spPr>
          <a:xfrm flipH="1" flipV="1">
            <a:off x="3194064" y="2863420"/>
            <a:ext cx="50970" cy="108892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527B94-0CD7-5541-97DB-B76049E10DEF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034952" y="2873285"/>
            <a:ext cx="768880" cy="107905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28548-8451-F14F-84D0-6A3DFFD5E1B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458742" y="2863421"/>
            <a:ext cx="819180" cy="10889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7B6DB59-6FDE-0743-8529-E411016A6441}"/>
              </a:ext>
            </a:extLst>
          </p:cNvPr>
          <p:cNvSpPr/>
          <p:nvPr/>
        </p:nvSpPr>
        <p:spPr>
          <a:xfrm>
            <a:off x="8248980" y="2281822"/>
            <a:ext cx="3637744" cy="568399"/>
          </a:xfrm>
          <a:prstGeom prst="rect">
            <a:avLst/>
          </a:prstGeom>
          <a:solidFill>
            <a:srgbClr val="93D1B2"/>
          </a:solidFill>
          <a:ln w="3175">
            <a:solidFill>
              <a:srgbClr val="93D1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T1 : sum(2*1+2*2 + 2*3  + … 2*9)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FB010A8-A6FD-9940-B39D-98E0BD3F9FD7}"/>
              </a:ext>
            </a:extLst>
          </p:cNvPr>
          <p:cNvSpPr/>
          <p:nvPr/>
        </p:nvSpPr>
        <p:spPr>
          <a:xfrm>
            <a:off x="8248980" y="3017998"/>
            <a:ext cx="3637744" cy="568399"/>
          </a:xfrm>
          <a:prstGeom prst="rect">
            <a:avLst/>
          </a:prstGeom>
          <a:solidFill>
            <a:srgbClr val="93D1B2"/>
          </a:solidFill>
          <a:ln w="3175">
            <a:solidFill>
              <a:srgbClr val="93D1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T2 : sum(3*1+3*2 + 3*3  + … 3*9)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4F9207-4929-0D4C-A9F8-75515C7C01BE}"/>
              </a:ext>
            </a:extLst>
          </p:cNvPr>
          <p:cNvSpPr/>
          <p:nvPr/>
        </p:nvSpPr>
        <p:spPr>
          <a:xfrm>
            <a:off x="8248980" y="3754174"/>
            <a:ext cx="3637744" cy="568399"/>
          </a:xfrm>
          <a:prstGeom prst="rect">
            <a:avLst/>
          </a:prstGeom>
          <a:solidFill>
            <a:srgbClr val="93D1B2"/>
          </a:solidFill>
          <a:ln w="3175">
            <a:solidFill>
              <a:srgbClr val="93D1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T3 : sum(5*1+5*2 + 5*3  + … 5*9)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B27E95-0C96-6D41-A6DF-7B1CD4FEA039}"/>
              </a:ext>
            </a:extLst>
          </p:cNvPr>
          <p:cNvSpPr txBox="1"/>
          <p:nvPr/>
        </p:nvSpPr>
        <p:spPr>
          <a:xfrm>
            <a:off x="6679539" y="2850221"/>
            <a:ext cx="127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</a:t>
            </a:r>
            <a:endParaRPr lang="en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5EB15C-161B-AA44-B9ED-EA487C0A9CFB}"/>
              </a:ext>
            </a:extLst>
          </p:cNvPr>
          <p:cNvSpPr txBox="1"/>
          <p:nvPr/>
        </p:nvSpPr>
        <p:spPr>
          <a:xfrm>
            <a:off x="6419147" y="1384214"/>
            <a:ext cx="179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processed</a:t>
            </a:r>
            <a:endParaRPr lang="en-DK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A4B868-335B-864F-862E-550D140F815F}"/>
              </a:ext>
            </a:extLst>
          </p:cNvPr>
          <p:cNvSpPr txBox="1"/>
          <p:nvPr/>
        </p:nvSpPr>
        <p:spPr>
          <a:xfrm>
            <a:off x="6700378" y="4971263"/>
            <a:ext cx="123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809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85A29B6-22AA-A141-8F7B-36DFBCE90274}"/>
              </a:ext>
            </a:extLst>
          </p:cNvPr>
          <p:cNvSpPr/>
          <p:nvPr/>
        </p:nvSpPr>
        <p:spPr>
          <a:xfrm>
            <a:off x="0" y="396911"/>
            <a:ext cx="12192000" cy="7088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3B2969-B3CB-D942-81C4-702806AC1F70}"/>
              </a:ext>
            </a:extLst>
          </p:cNvPr>
          <p:cNvSpPr/>
          <p:nvPr/>
        </p:nvSpPr>
        <p:spPr>
          <a:xfrm>
            <a:off x="2124148" y="1947868"/>
            <a:ext cx="2014277" cy="914400"/>
          </a:xfrm>
          <a:prstGeom prst="rect">
            <a:avLst/>
          </a:prstGeom>
          <a:solidFill>
            <a:srgbClr val="FF634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  <a:cs typeface="Times New Roman" panose="02020603050405020304" pitchFamily="18" charset="0"/>
              </a:rPr>
              <a:t>MASTER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DCF2C0-DC26-7245-B948-E752659895BD}"/>
              </a:ext>
            </a:extLst>
          </p:cNvPr>
          <p:cNvSpPr/>
          <p:nvPr/>
        </p:nvSpPr>
        <p:spPr>
          <a:xfrm>
            <a:off x="775729" y="3941329"/>
            <a:ext cx="1366026" cy="568399"/>
          </a:xfrm>
          <a:prstGeom prst="rect">
            <a:avLst/>
          </a:prstGeom>
          <a:solidFill>
            <a:srgbClr val="1E90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Worker1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EB5D53-41DD-C643-B0BA-C2C9F864BFA4}"/>
              </a:ext>
            </a:extLst>
          </p:cNvPr>
          <p:cNvSpPr/>
          <p:nvPr/>
        </p:nvSpPr>
        <p:spPr>
          <a:xfrm>
            <a:off x="2448274" y="3941328"/>
            <a:ext cx="1366026" cy="568399"/>
          </a:xfrm>
          <a:prstGeom prst="rect">
            <a:avLst/>
          </a:prstGeom>
          <a:solidFill>
            <a:srgbClr val="1E90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Worker2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2F49A7-60D5-8241-922B-DBF4BD6E09D0}"/>
              </a:ext>
            </a:extLst>
          </p:cNvPr>
          <p:cNvSpPr/>
          <p:nvPr/>
        </p:nvSpPr>
        <p:spPr>
          <a:xfrm>
            <a:off x="4120819" y="3941327"/>
            <a:ext cx="1366026" cy="568399"/>
          </a:xfrm>
          <a:prstGeom prst="rect">
            <a:avLst/>
          </a:prstGeom>
          <a:solidFill>
            <a:srgbClr val="1E90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Worker3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B2771-9378-784D-AC3C-297756450CFE}"/>
              </a:ext>
            </a:extLst>
          </p:cNvPr>
          <p:cNvSpPr/>
          <p:nvPr/>
        </p:nvSpPr>
        <p:spPr>
          <a:xfrm>
            <a:off x="8251212" y="1223012"/>
            <a:ext cx="3637744" cy="5683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A86B"/>
              </a:gs>
            </a:gsLst>
            <a:lin ang="0" scaled="1"/>
            <a:tileRect/>
          </a:gra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T4 : sum(7*1+7*2 + 7*3  + … 7*9)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2B49D7-E521-9A4C-BCE8-1ABB74A20A7D}"/>
              </a:ext>
            </a:extLst>
          </p:cNvPr>
          <p:cNvSpPr/>
          <p:nvPr/>
        </p:nvSpPr>
        <p:spPr>
          <a:xfrm>
            <a:off x="1781773" y="2383126"/>
            <a:ext cx="470453" cy="609474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357006-D37D-934D-B5CD-1C9D4166D11A}"/>
              </a:ext>
            </a:extLst>
          </p:cNvPr>
          <p:cNvSpPr/>
          <p:nvPr/>
        </p:nvSpPr>
        <p:spPr>
          <a:xfrm>
            <a:off x="2965998" y="4760410"/>
            <a:ext cx="470453" cy="568399"/>
          </a:xfrm>
          <a:prstGeom prst="rect">
            <a:avLst/>
          </a:prstGeom>
          <a:solidFill>
            <a:srgbClr val="93D1B2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A0191C-3B60-A04C-978E-C17392D2FAD7}"/>
              </a:ext>
            </a:extLst>
          </p:cNvPr>
          <p:cNvSpPr/>
          <p:nvPr/>
        </p:nvSpPr>
        <p:spPr>
          <a:xfrm>
            <a:off x="4708482" y="4749951"/>
            <a:ext cx="470453" cy="568399"/>
          </a:xfrm>
          <a:prstGeom prst="rect">
            <a:avLst/>
          </a:prstGeom>
          <a:solidFill>
            <a:srgbClr val="93D1B2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F15917-27B1-3B44-8736-9F1B9B5DBF36}"/>
              </a:ext>
            </a:extLst>
          </p:cNvPr>
          <p:cNvSpPr/>
          <p:nvPr/>
        </p:nvSpPr>
        <p:spPr>
          <a:xfrm>
            <a:off x="1818089" y="3571668"/>
            <a:ext cx="470453" cy="56839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A86B"/>
              </a:gs>
            </a:gsLst>
            <a:lin ang="0" scaled="1"/>
          </a:gra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CD7F4-5692-2A4D-85C7-F9BE18FD6C7A}"/>
              </a:ext>
            </a:extLst>
          </p:cNvPr>
          <p:cNvSpPr txBox="1"/>
          <p:nvPr/>
        </p:nvSpPr>
        <p:spPr>
          <a:xfrm>
            <a:off x="197262" y="3114340"/>
            <a:ext cx="13624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I finished!</a:t>
            </a:r>
          </a:p>
          <a:p>
            <a:r>
              <a:rPr lang="en-DK" sz="1200" dirty="0"/>
              <a:t>(master receives)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66FD1F-4C0F-7D47-B6E9-C9011600A9B9}"/>
              </a:ext>
            </a:extLst>
          </p:cNvPr>
          <p:cNvCxnSpPr>
            <a:cxnSpLocks/>
          </p:cNvCxnSpPr>
          <p:nvPr/>
        </p:nvCxnSpPr>
        <p:spPr>
          <a:xfrm flipV="1">
            <a:off x="1481545" y="2738685"/>
            <a:ext cx="470453" cy="12084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D6EBA4-94E3-9640-9C9B-5C75EA97728C}"/>
              </a:ext>
            </a:extLst>
          </p:cNvPr>
          <p:cNvCxnSpPr>
            <a:cxnSpLocks/>
          </p:cNvCxnSpPr>
          <p:nvPr/>
        </p:nvCxnSpPr>
        <p:spPr>
          <a:xfrm flipH="1" flipV="1">
            <a:off x="3194064" y="2852404"/>
            <a:ext cx="50970" cy="108892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527B94-0CD7-5541-97DB-B76049E10DEF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034952" y="2862269"/>
            <a:ext cx="768880" cy="107905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770DEB-278F-474D-849B-1F35C3681AED}"/>
              </a:ext>
            </a:extLst>
          </p:cNvPr>
          <p:cNvCxnSpPr>
            <a:cxnSpLocks/>
          </p:cNvCxnSpPr>
          <p:nvPr/>
        </p:nvCxnSpPr>
        <p:spPr>
          <a:xfrm flipH="1">
            <a:off x="2053105" y="2673212"/>
            <a:ext cx="842242" cy="9831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4B497F-1753-324D-BDA5-61E05DB30D04}"/>
              </a:ext>
            </a:extLst>
          </p:cNvPr>
          <p:cNvSpPr txBox="1"/>
          <p:nvPr/>
        </p:nvSpPr>
        <p:spPr>
          <a:xfrm>
            <a:off x="1412132" y="446048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DK" dirty="0"/>
              <a:t>n it!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DF3CD4-E404-0045-9638-18F11157F850}"/>
              </a:ext>
            </a:extLst>
          </p:cNvPr>
          <p:cNvSpPr txBox="1"/>
          <p:nvPr/>
        </p:nvSpPr>
        <p:spPr>
          <a:xfrm>
            <a:off x="2012447" y="3096245"/>
            <a:ext cx="97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værsgo!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08C4AB-FA39-8E4D-9463-7DC617C1C37B}"/>
              </a:ext>
            </a:extLst>
          </p:cNvPr>
          <p:cNvCxnSpPr>
            <a:cxnSpLocks/>
          </p:cNvCxnSpPr>
          <p:nvPr/>
        </p:nvCxnSpPr>
        <p:spPr>
          <a:xfrm flipH="1">
            <a:off x="4190030" y="1568880"/>
            <a:ext cx="2229117" cy="66245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60ADEF7-0FD4-5447-A3AC-B20BCCC104EE}"/>
              </a:ext>
            </a:extLst>
          </p:cNvPr>
          <p:cNvSpPr/>
          <p:nvPr/>
        </p:nvSpPr>
        <p:spPr>
          <a:xfrm>
            <a:off x="8217268" y="3107139"/>
            <a:ext cx="3637744" cy="568399"/>
          </a:xfrm>
          <a:prstGeom prst="rect">
            <a:avLst/>
          </a:prstGeom>
          <a:solidFill>
            <a:srgbClr val="93D1B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T2 : sum(3*1+3*2 + 3*3  + … 3*9)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07A5F9-DE64-E34B-8E6E-861322B55B39}"/>
              </a:ext>
            </a:extLst>
          </p:cNvPr>
          <p:cNvSpPr/>
          <p:nvPr/>
        </p:nvSpPr>
        <p:spPr>
          <a:xfrm>
            <a:off x="8251212" y="3814401"/>
            <a:ext cx="3637744" cy="568399"/>
          </a:xfrm>
          <a:prstGeom prst="rect">
            <a:avLst/>
          </a:prstGeom>
          <a:solidFill>
            <a:srgbClr val="93D1B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T3 : sum(5*1+5*2 + 5*3  + … 5*9)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B91B14-7162-A04C-8CB7-E90A55B56D09}"/>
              </a:ext>
            </a:extLst>
          </p:cNvPr>
          <p:cNvSpPr/>
          <p:nvPr/>
        </p:nvSpPr>
        <p:spPr>
          <a:xfrm>
            <a:off x="8266925" y="5034150"/>
            <a:ext cx="3637744" cy="568399"/>
          </a:xfrm>
          <a:prstGeom prst="rect">
            <a:avLst/>
          </a:prstGeom>
          <a:solidFill>
            <a:srgbClr val="00A86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T1 : sum(2*1+2*2 + 2*3  + … 2*9)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675913-2B84-8440-9D6F-F2E34BD2A1E3}"/>
              </a:ext>
            </a:extLst>
          </p:cNvPr>
          <p:cNvSpPr/>
          <p:nvPr/>
        </p:nvSpPr>
        <p:spPr>
          <a:xfrm>
            <a:off x="6195153" y="111784"/>
            <a:ext cx="4907525" cy="672355"/>
          </a:xfrm>
          <a:prstGeom prst="rect">
            <a:avLst/>
          </a:prstGeom>
          <a:solidFill>
            <a:srgbClr val="FFB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Objective: Calculate  sum T1 + T2 + T3 + T4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8A54D5-7DA5-C647-8B2C-8A1D9D4596A1}"/>
              </a:ext>
            </a:extLst>
          </p:cNvPr>
          <p:cNvSpPr/>
          <p:nvPr/>
        </p:nvSpPr>
        <p:spPr>
          <a:xfrm>
            <a:off x="3797975" y="1814727"/>
            <a:ext cx="470453" cy="56839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A86B"/>
              </a:gs>
            </a:gsLst>
            <a:lin ang="0" scaled="1"/>
          </a:gra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06C16-5691-0C4D-9A70-A607373EB6B4}"/>
              </a:ext>
            </a:extLst>
          </p:cNvPr>
          <p:cNvSpPr txBox="1"/>
          <p:nvPr/>
        </p:nvSpPr>
        <p:spPr>
          <a:xfrm>
            <a:off x="6679539" y="2850221"/>
            <a:ext cx="127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</a:t>
            </a:r>
            <a:endParaRPr lang="en-DK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B1953B-5B57-A143-A73F-523ACD7CC5B9}"/>
              </a:ext>
            </a:extLst>
          </p:cNvPr>
          <p:cNvSpPr txBox="1"/>
          <p:nvPr/>
        </p:nvSpPr>
        <p:spPr>
          <a:xfrm>
            <a:off x="6419147" y="1384214"/>
            <a:ext cx="179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processed</a:t>
            </a:r>
            <a:endParaRPr lang="en-DK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83D5DB-9DEC-E84D-9849-160541883D8F}"/>
              </a:ext>
            </a:extLst>
          </p:cNvPr>
          <p:cNvSpPr txBox="1"/>
          <p:nvPr/>
        </p:nvSpPr>
        <p:spPr>
          <a:xfrm>
            <a:off x="6700378" y="4971263"/>
            <a:ext cx="123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4121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3B2969-B3CB-D942-81C4-702806AC1F70}"/>
              </a:ext>
            </a:extLst>
          </p:cNvPr>
          <p:cNvSpPr/>
          <p:nvPr/>
        </p:nvSpPr>
        <p:spPr>
          <a:xfrm>
            <a:off x="2124148" y="1947868"/>
            <a:ext cx="2014277" cy="914400"/>
          </a:xfrm>
          <a:prstGeom prst="rect">
            <a:avLst/>
          </a:prstGeom>
          <a:solidFill>
            <a:srgbClr val="FF634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  <a:cs typeface="Times New Roman" panose="02020603050405020304" pitchFamily="18" charset="0"/>
              </a:rPr>
              <a:t>MASTER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AB5F0-B251-EC40-82E1-C6BCE447FA9E}"/>
              </a:ext>
            </a:extLst>
          </p:cNvPr>
          <p:cNvSpPr/>
          <p:nvPr/>
        </p:nvSpPr>
        <p:spPr>
          <a:xfrm>
            <a:off x="8270558" y="4001793"/>
            <a:ext cx="3637744" cy="568399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T1 : sum(2*1+2*2 + 2*3  + … 2*9)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DCF2C0-DC26-7245-B948-E752659895BD}"/>
              </a:ext>
            </a:extLst>
          </p:cNvPr>
          <p:cNvSpPr/>
          <p:nvPr/>
        </p:nvSpPr>
        <p:spPr>
          <a:xfrm>
            <a:off x="775729" y="3941329"/>
            <a:ext cx="1366026" cy="568399"/>
          </a:xfrm>
          <a:prstGeom prst="rect">
            <a:avLst/>
          </a:prstGeom>
          <a:solidFill>
            <a:srgbClr val="1E90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Worker1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EB5D53-41DD-C643-B0BA-C2C9F864BFA4}"/>
              </a:ext>
            </a:extLst>
          </p:cNvPr>
          <p:cNvSpPr/>
          <p:nvPr/>
        </p:nvSpPr>
        <p:spPr>
          <a:xfrm>
            <a:off x="2448274" y="3941328"/>
            <a:ext cx="1366026" cy="568399"/>
          </a:xfrm>
          <a:prstGeom prst="rect">
            <a:avLst/>
          </a:prstGeom>
          <a:solidFill>
            <a:srgbClr val="1E90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Worker2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2F49A7-60D5-8241-922B-DBF4BD6E09D0}"/>
              </a:ext>
            </a:extLst>
          </p:cNvPr>
          <p:cNvSpPr/>
          <p:nvPr/>
        </p:nvSpPr>
        <p:spPr>
          <a:xfrm>
            <a:off x="4120819" y="3941327"/>
            <a:ext cx="1366026" cy="568399"/>
          </a:xfrm>
          <a:prstGeom prst="rect">
            <a:avLst/>
          </a:prstGeom>
          <a:solidFill>
            <a:srgbClr val="1E90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Worker3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748AA4-CE9D-9D46-A61F-BC448B4C1793}"/>
              </a:ext>
            </a:extLst>
          </p:cNvPr>
          <p:cNvSpPr/>
          <p:nvPr/>
        </p:nvSpPr>
        <p:spPr>
          <a:xfrm>
            <a:off x="8270558" y="4737969"/>
            <a:ext cx="3637744" cy="568399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T2 : sum(3*1+3*2 + 3*3  + … 3*9)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ED41C7-FC89-B848-BE91-B5544D77A7C7}"/>
              </a:ext>
            </a:extLst>
          </p:cNvPr>
          <p:cNvSpPr/>
          <p:nvPr/>
        </p:nvSpPr>
        <p:spPr>
          <a:xfrm>
            <a:off x="8270558" y="5474145"/>
            <a:ext cx="3637744" cy="568399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T3 : sum(5*1+5*2 + 5*3  + … 5*9)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B2771-9378-784D-AC3C-297756450CFE}"/>
              </a:ext>
            </a:extLst>
          </p:cNvPr>
          <p:cNvSpPr/>
          <p:nvPr/>
        </p:nvSpPr>
        <p:spPr>
          <a:xfrm>
            <a:off x="8248980" y="2707143"/>
            <a:ext cx="3637744" cy="568399"/>
          </a:xfrm>
          <a:prstGeom prst="rect">
            <a:avLst/>
          </a:prstGeom>
          <a:solidFill>
            <a:srgbClr val="93D1B2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T4 : sum(7*1+7*2 + 7*3  + … 7*9)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2B49D7-E521-9A4C-BCE8-1ABB74A20A7D}"/>
              </a:ext>
            </a:extLst>
          </p:cNvPr>
          <p:cNvSpPr/>
          <p:nvPr/>
        </p:nvSpPr>
        <p:spPr>
          <a:xfrm>
            <a:off x="1085766" y="2097669"/>
            <a:ext cx="470453" cy="609474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357006-D37D-934D-B5CD-1C9D4166D11A}"/>
              </a:ext>
            </a:extLst>
          </p:cNvPr>
          <p:cNvSpPr/>
          <p:nvPr/>
        </p:nvSpPr>
        <p:spPr>
          <a:xfrm>
            <a:off x="2670992" y="2500489"/>
            <a:ext cx="470453" cy="568399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A0191C-3B60-A04C-978E-C17392D2FAD7}"/>
              </a:ext>
            </a:extLst>
          </p:cNvPr>
          <p:cNvSpPr/>
          <p:nvPr/>
        </p:nvSpPr>
        <p:spPr>
          <a:xfrm>
            <a:off x="3564383" y="2461646"/>
            <a:ext cx="470453" cy="568399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F15917-27B1-3B44-8736-9F1B9B5DBF36}"/>
              </a:ext>
            </a:extLst>
          </p:cNvPr>
          <p:cNvSpPr/>
          <p:nvPr/>
        </p:nvSpPr>
        <p:spPr>
          <a:xfrm>
            <a:off x="1249469" y="4785938"/>
            <a:ext cx="470453" cy="568399"/>
          </a:xfrm>
          <a:prstGeom prst="rect">
            <a:avLst/>
          </a:prstGeom>
          <a:solidFill>
            <a:srgbClr val="93D1B2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A30264-798A-464C-92BC-BE84F9FCE9A0}"/>
              </a:ext>
            </a:extLst>
          </p:cNvPr>
          <p:cNvCxnSpPr>
            <a:cxnSpLocks/>
          </p:cNvCxnSpPr>
          <p:nvPr/>
        </p:nvCxnSpPr>
        <p:spPr>
          <a:xfrm flipH="1" flipV="1">
            <a:off x="3277052" y="2781470"/>
            <a:ext cx="70384" cy="12142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EADE6B-5ED7-5B40-86CF-333306EA3A74}"/>
              </a:ext>
            </a:extLst>
          </p:cNvPr>
          <p:cNvCxnSpPr>
            <a:cxnSpLocks/>
          </p:cNvCxnSpPr>
          <p:nvPr/>
        </p:nvCxnSpPr>
        <p:spPr>
          <a:xfrm flipH="1" flipV="1">
            <a:off x="4111627" y="2648663"/>
            <a:ext cx="692205" cy="12926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0ACE072-71D4-F146-BF5C-5DDA07F11304}"/>
              </a:ext>
            </a:extLst>
          </p:cNvPr>
          <p:cNvSpPr txBox="1"/>
          <p:nvPr/>
        </p:nvSpPr>
        <p:spPr>
          <a:xfrm>
            <a:off x="2953949" y="3219553"/>
            <a:ext cx="13624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I finished!</a:t>
            </a:r>
          </a:p>
          <a:p>
            <a:r>
              <a:rPr lang="en-DK" sz="1200" dirty="0"/>
              <a:t>(master receives)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73E793-6FB5-B541-98DC-C7238709CE46}"/>
              </a:ext>
            </a:extLst>
          </p:cNvPr>
          <p:cNvCxnSpPr>
            <a:cxnSpLocks/>
          </p:cNvCxnSpPr>
          <p:nvPr/>
        </p:nvCxnSpPr>
        <p:spPr>
          <a:xfrm flipV="1">
            <a:off x="1458742" y="2863421"/>
            <a:ext cx="819180" cy="10889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489DA7-BE6D-F149-9428-62C807B10451}"/>
              </a:ext>
            </a:extLst>
          </p:cNvPr>
          <p:cNvSpPr txBox="1"/>
          <p:nvPr/>
        </p:nvSpPr>
        <p:spPr>
          <a:xfrm>
            <a:off x="4676523" y="2951202"/>
            <a:ext cx="13624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Me too!</a:t>
            </a:r>
          </a:p>
          <a:p>
            <a:r>
              <a:rPr lang="en-DK" sz="1200" dirty="0"/>
              <a:t>(master receives)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A92E2F-0E91-E447-BB7D-C3678562CAD6}"/>
              </a:ext>
            </a:extLst>
          </p:cNvPr>
          <p:cNvSpPr/>
          <p:nvPr/>
        </p:nvSpPr>
        <p:spPr>
          <a:xfrm>
            <a:off x="6195153" y="111784"/>
            <a:ext cx="4907525" cy="672355"/>
          </a:xfrm>
          <a:prstGeom prst="rect">
            <a:avLst/>
          </a:prstGeom>
          <a:solidFill>
            <a:srgbClr val="FFB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Objective: Calculate  sum T1 + T2 + T3 + T4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2AEBD-C1F9-1545-AEE0-AABDB4ABDEBA}"/>
              </a:ext>
            </a:extLst>
          </p:cNvPr>
          <p:cNvSpPr txBox="1"/>
          <p:nvPr/>
        </p:nvSpPr>
        <p:spPr>
          <a:xfrm>
            <a:off x="6679539" y="2850221"/>
            <a:ext cx="127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</a:t>
            </a:r>
            <a:endParaRPr lang="en-DK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778359-BE69-4E4E-85B1-9A259748FF10}"/>
              </a:ext>
            </a:extLst>
          </p:cNvPr>
          <p:cNvSpPr txBox="1"/>
          <p:nvPr/>
        </p:nvSpPr>
        <p:spPr>
          <a:xfrm>
            <a:off x="6419147" y="1384214"/>
            <a:ext cx="179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processed</a:t>
            </a:r>
            <a:endParaRPr lang="en-DK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4ED0B-EA8A-8B45-98DD-B5A4B0EDA7A5}"/>
              </a:ext>
            </a:extLst>
          </p:cNvPr>
          <p:cNvSpPr txBox="1"/>
          <p:nvPr/>
        </p:nvSpPr>
        <p:spPr>
          <a:xfrm>
            <a:off x="6700378" y="4971263"/>
            <a:ext cx="123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1650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F86E5942-79FE-E241-BCE7-73C8D729DE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C813839-EA3B-0E40-9C91-50DA208E0975}"/>
              </a:ext>
            </a:extLst>
          </p:cNvPr>
          <p:cNvSpPr/>
          <p:nvPr/>
        </p:nvSpPr>
        <p:spPr>
          <a:xfrm>
            <a:off x="349651" y="1085851"/>
            <a:ext cx="6592507" cy="5619364"/>
          </a:xfrm>
          <a:prstGeom prst="rect">
            <a:avLst/>
          </a:prstGeom>
          <a:solidFill>
            <a:srgbClr val="1E90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ERDA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D5DB0CA0-90A4-2D49-B32D-73E54E7F880E}"/>
              </a:ext>
            </a:extLst>
          </p:cNvPr>
          <p:cNvSpPr/>
          <p:nvPr/>
        </p:nvSpPr>
        <p:spPr>
          <a:xfrm>
            <a:off x="5738535" y="1666896"/>
            <a:ext cx="6192252" cy="2602029"/>
          </a:xfrm>
          <a:custGeom>
            <a:avLst/>
            <a:gdLst>
              <a:gd name="connsiteX0" fmla="*/ 0 w 6192252"/>
              <a:gd name="connsiteY0" fmla="*/ 898358 h 2342147"/>
              <a:gd name="connsiteX1" fmla="*/ 962526 w 6192252"/>
              <a:gd name="connsiteY1" fmla="*/ 0 h 2342147"/>
              <a:gd name="connsiteX2" fmla="*/ 6192252 w 6192252"/>
              <a:gd name="connsiteY2" fmla="*/ 1171074 h 2342147"/>
              <a:gd name="connsiteX3" fmla="*/ 2213810 w 6192252"/>
              <a:gd name="connsiteY3" fmla="*/ 2342147 h 2342147"/>
              <a:gd name="connsiteX4" fmla="*/ 0 w 6192252"/>
              <a:gd name="connsiteY4" fmla="*/ 898358 h 234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2252" h="2342147">
                <a:moveTo>
                  <a:pt x="0" y="898358"/>
                </a:moveTo>
                <a:lnTo>
                  <a:pt x="962526" y="0"/>
                </a:lnTo>
                <a:lnTo>
                  <a:pt x="6192252" y="1171074"/>
                </a:lnTo>
                <a:lnTo>
                  <a:pt x="2213810" y="2342147"/>
                </a:lnTo>
                <a:lnTo>
                  <a:pt x="0" y="898358"/>
                </a:lnTo>
                <a:close/>
              </a:path>
            </a:pathLst>
          </a:custGeom>
          <a:gradFill flip="none" rotWithShape="1">
            <a:gsLst>
              <a:gs pos="3000">
                <a:srgbClr val="00A86B"/>
              </a:gs>
              <a:gs pos="73000">
                <a:srgbClr val="AEFFE8"/>
              </a:gs>
              <a:gs pos="40000">
                <a:srgbClr val="A4F0D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A6AAB5-1234-C243-8628-B69E5DAB6C1D}"/>
              </a:ext>
            </a:extLst>
          </p:cNvPr>
          <p:cNvSpPr/>
          <p:nvPr/>
        </p:nvSpPr>
        <p:spPr>
          <a:xfrm>
            <a:off x="667856" y="1625195"/>
            <a:ext cx="1017593" cy="1027796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256GB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64Codes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B8A2C-60FC-614F-83A7-B3D11859B37D}"/>
              </a:ext>
            </a:extLst>
          </p:cNvPr>
          <p:cNvSpPr/>
          <p:nvPr/>
        </p:nvSpPr>
        <p:spPr>
          <a:xfrm>
            <a:off x="4452455" y="1625195"/>
            <a:ext cx="1017593" cy="1027796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256GB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64Codes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2E7FA-C1F0-7A4F-98B8-74EF649DE9D9}"/>
              </a:ext>
            </a:extLst>
          </p:cNvPr>
          <p:cNvSpPr/>
          <p:nvPr/>
        </p:nvSpPr>
        <p:spPr>
          <a:xfrm>
            <a:off x="1929389" y="1625195"/>
            <a:ext cx="1017593" cy="1027796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256GB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64Codes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EEADF-BF2B-E140-ACDB-96F605867540}"/>
              </a:ext>
            </a:extLst>
          </p:cNvPr>
          <p:cNvSpPr/>
          <p:nvPr/>
        </p:nvSpPr>
        <p:spPr>
          <a:xfrm>
            <a:off x="5713989" y="1625195"/>
            <a:ext cx="1017593" cy="1027796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256GB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64Codes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667AD-996C-5F40-B37F-27FB35B620FF}"/>
              </a:ext>
            </a:extLst>
          </p:cNvPr>
          <p:cNvSpPr/>
          <p:nvPr/>
        </p:nvSpPr>
        <p:spPr>
          <a:xfrm>
            <a:off x="3190922" y="1708320"/>
            <a:ext cx="1017593" cy="10277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19" name="Graphic 18" descr="Programmer female outline">
            <a:extLst>
              <a:ext uri="{FF2B5EF4-FFF2-40B4-BE49-F238E27FC236}">
                <a16:creationId xmlns:a16="http://schemas.microsoft.com/office/drawing/2014/main" id="{5D8B5C26-EBA5-1D43-B5D4-32CAB4590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651" y="5421400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A6839C8-600A-3346-99E3-D2702084CC02}"/>
              </a:ext>
            </a:extLst>
          </p:cNvPr>
          <p:cNvSpPr/>
          <p:nvPr/>
        </p:nvSpPr>
        <p:spPr>
          <a:xfrm>
            <a:off x="7555383" y="2448450"/>
            <a:ext cx="4589005" cy="2602028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 Cores 2GHz 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256GB memory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8775CF8-02EF-164D-B395-81F3B5F15D86}"/>
              </a:ext>
            </a:extLst>
          </p:cNvPr>
          <p:cNvGrpSpPr/>
          <p:nvPr/>
        </p:nvGrpSpPr>
        <p:grpSpPr>
          <a:xfrm>
            <a:off x="7865756" y="3419151"/>
            <a:ext cx="1825073" cy="1474762"/>
            <a:chOff x="6979208" y="3416158"/>
            <a:chExt cx="1896722" cy="16181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405DCE7-5406-CB44-894A-2A2697CD8BB0}"/>
                </a:ext>
              </a:extLst>
            </p:cNvPr>
            <p:cNvSpPr/>
            <p:nvPr/>
          </p:nvSpPr>
          <p:spPr>
            <a:xfrm>
              <a:off x="6979208" y="3416158"/>
              <a:ext cx="1896722" cy="1618180"/>
            </a:xfrm>
            <a:prstGeom prst="rect">
              <a:avLst/>
            </a:prstGeom>
            <a:solidFill>
              <a:srgbClr val="1E90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CPU socket</a:t>
              </a:r>
            </a:p>
            <a:p>
              <a:pPr algn="ctr"/>
              <a:r>
                <a:rPr lang="en-US" b="1" dirty="0"/>
                <a:t>32 cores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4863D54-B319-964A-97E3-8BA2D267C001}"/>
                </a:ext>
              </a:extLst>
            </p:cNvPr>
            <p:cNvSpPr/>
            <p:nvPr/>
          </p:nvSpPr>
          <p:spPr>
            <a:xfrm>
              <a:off x="7956444" y="4064689"/>
              <a:ext cx="651708" cy="409911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FCFCCCB-E5E7-764E-9931-2F7C3F1DC16B}"/>
                </a:ext>
              </a:extLst>
            </p:cNvPr>
            <p:cNvSpPr/>
            <p:nvPr/>
          </p:nvSpPr>
          <p:spPr>
            <a:xfrm>
              <a:off x="7217740" y="4543821"/>
              <a:ext cx="651708" cy="409911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0964EE-5522-1C4F-AB1C-F2D3C5DFD62C}"/>
                </a:ext>
              </a:extLst>
            </p:cNvPr>
            <p:cNvSpPr/>
            <p:nvPr/>
          </p:nvSpPr>
          <p:spPr>
            <a:xfrm>
              <a:off x="7217740" y="4064689"/>
              <a:ext cx="651708" cy="409911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DDBA5E-1508-E045-8B28-CE27C6EC6E3D}"/>
                </a:ext>
              </a:extLst>
            </p:cNvPr>
            <p:cNvSpPr/>
            <p:nvPr/>
          </p:nvSpPr>
          <p:spPr>
            <a:xfrm>
              <a:off x="7956444" y="4543821"/>
              <a:ext cx="651708" cy="409911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93A1032-6025-A445-A0B2-7DA7375F74FB}"/>
              </a:ext>
            </a:extLst>
          </p:cNvPr>
          <p:cNvGrpSpPr/>
          <p:nvPr/>
        </p:nvGrpSpPr>
        <p:grpSpPr>
          <a:xfrm>
            <a:off x="10098356" y="3395445"/>
            <a:ext cx="1825073" cy="1474762"/>
            <a:chOff x="6979208" y="3416158"/>
            <a:chExt cx="1896722" cy="161818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ACC5AC-2BFD-E645-B79C-4D4381C7BC98}"/>
                </a:ext>
              </a:extLst>
            </p:cNvPr>
            <p:cNvSpPr/>
            <p:nvPr/>
          </p:nvSpPr>
          <p:spPr>
            <a:xfrm>
              <a:off x="6979208" y="3416158"/>
              <a:ext cx="1896722" cy="1618180"/>
            </a:xfrm>
            <a:prstGeom prst="rect">
              <a:avLst/>
            </a:prstGeom>
            <a:solidFill>
              <a:srgbClr val="1E90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CPU socket</a:t>
              </a:r>
            </a:p>
            <a:p>
              <a:pPr algn="ctr"/>
              <a:r>
                <a:rPr lang="en-US" b="1" dirty="0"/>
                <a:t>32 cores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95A9F1-F159-9E47-9A58-9378BD5CBAA9}"/>
                </a:ext>
              </a:extLst>
            </p:cNvPr>
            <p:cNvSpPr/>
            <p:nvPr/>
          </p:nvSpPr>
          <p:spPr>
            <a:xfrm>
              <a:off x="7956444" y="4064689"/>
              <a:ext cx="651708" cy="409911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9B7C5E3-36C4-FF40-8E2F-2811B87E6672}"/>
                </a:ext>
              </a:extLst>
            </p:cNvPr>
            <p:cNvSpPr/>
            <p:nvPr/>
          </p:nvSpPr>
          <p:spPr>
            <a:xfrm>
              <a:off x="7217740" y="4543821"/>
              <a:ext cx="651708" cy="409911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A889312-6C63-EC44-BAB5-B15BC7CA2A16}"/>
                </a:ext>
              </a:extLst>
            </p:cNvPr>
            <p:cNvSpPr/>
            <p:nvPr/>
          </p:nvSpPr>
          <p:spPr>
            <a:xfrm>
              <a:off x="7217740" y="4064689"/>
              <a:ext cx="651708" cy="409911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BE80E8D-43E4-FB49-9658-12C6306C05D7}"/>
                </a:ext>
              </a:extLst>
            </p:cNvPr>
            <p:cNvSpPr/>
            <p:nvPr/>
          </p:nvSpPr>
          <p:spPr>
            <a:xfrm>
              <a:off x="7956444" y="4543821"/>
              <a:ext cx="651708" cy="409911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DIE</a:t>
              </a: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4ACEC03F-5D33-0249-AB68-67F97BE5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2" y="152785"/>
            <a:ext cx="10515600" cy="1325563"/>
          </a:xfrm>
        </p:spPr>
        <p:txBody>
          <a:bodyPr/>
          <a:lstStyle/>
          <a:p>
            <a:r>
              <a:rPr lang="en-DK" dirty="0"/>
              <a:t>MODI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0B2B02-7A33-7742-8A56-002CD6387C5E}"/>
              </a:ext>
            </a:extLst>
          </p:cNvPr>
          <p:cNvSpPr/>
          <p:nvPr/>
        </p:nvSpPr>
        <p:spPr>
          <a:xfrm>
            <a:off x="1472189" y="2867024"/>
            <a:ext cx="4598494" cy="424008"/>
          </a:xfrm>
          <a:prstGeom prst="rect">
            <a:avLst/>
          </a:prstGeom>
          <a:solidFill>
            <a:srgbClr val="FFB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6D7435-11F8-C04C-A33D-06DCCF7551AC}"/>
              </a:ext>
            </a:extLst>
          </p:cNvPr>
          <p:cNvSpPr/>
          <p:nvPr/>
        </p:nvSpPr>
        <p:spPr>
          <a:xfrm>
            <a:off x="4098540" y="4157416"/>
            <a:ext cx="2223164" cy="449964"/>
          </a:xfrm>
          <a:prstGeom prst="rect">
            <a:avLst/>
          </a:prstGeom>
          <a:solidFill>
            <a:srgbClr val="5A4FC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modi_mount</a:t>
            </a:r>
            <a:r>
              <a:rPr lang="en-US" dirty="0"/>
              <a:t>(HDD)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555424-449C-6847-8F8F-72BFA0C8D684}"/>
              </a:ext>
            </a:extLst>
          </p:cNvPr>
          <p:cNvSpPr/>
          <p:nvPr/>
        </p:nvSpPr>
        <p:spPr>
          <a:xfrm>
            <a:off x="4279030" y="4689164"/>
            <a:ext cx="1814373" cy="512828"/>
          </a:xfrm>
          <a:prstGeom prst="rect">
            <a:avLst/>
          </a:prstGeom>
          <a:solidFill>
            <a:srgbClr val="FF634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 end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BA9C9F-1CAA-ED48-B62F-F8C384EBE082}"/>
              </a:ext>
            </a:extLst>
          </p:cNvPr>
          <p:cNvSpPr/>
          <p:nvPr/>
        </p:nvSpPr>
        <p:spPr>
          <a:xfrm>
            <a:off x="1151475" y="5788001"/>
            <a:ext cx="3057040" cy="624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/>
                </a:solidFill>
              </a:rPr>
              <a:t>jupyter</a:t>
            </a:r>
            <a:r>
              <a:rPr lang="en-US" sz="1600" dirty="0">
                <a:solidFill>
                  <a:schemeClr val="bg1"/>
                </a:solidFill>
              </a:rPr>
              <a:t> notebook </a:t>
            </a:r>
          </a:p>
          <a:p>
            <a:r>
              <a:rPr lang="en-US" sz="1600" dirty="0">
                <a:solidFill>
                  <a:schemeClr val="bg1"/>
                </a:solidFill>
              </a:rPr>
              <a:t>not for running </a:t>
            </a:r>
            <a:r>
              <a:rPr lang="en-US" sz="1600" dirty="0" err="1">
                <a:solidFill>
                  <a:schemeClr val="bg1"/>
                </a:solidFill>
              </a:rPr>
              <a:t>programmes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Development purposed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6F4F27-0B6F-A742-97BF-5A4548108408}"/>
              </a:ext>
            </a:extLst>
          </p:cNvPr>
          <p:cNvSpPr/>
          <p:nvPr/>
        </p:nvSpPr>
        <p:spPr>
          <a:xfrm>
            <a:off x="1057477" y="5034693"/>
            <a:ext cx="1814373" cy="478045"/>
          </a:xfrm>
          <a:prstGeom prst="rect">
            <a:avLst/>
          </a:prstGeom>
          <a:solidFill>
            <a:srgbClr val="FF634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 end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63BF59-4844-6047-B120-DB41C6072F76}"/>
              </a:ext>
            </a:extLst>
          </p:cNvPr>
          <p:cNvSpPr/>
          <p:nvPr/>
        </p:nvSpPr>
        <p:spPr>
          <a:xfrm>
            <a:off x="853082" y="4492284"/>
            <a:ext cx="2223164" cy="449964"/>
          </a:xfrm>
          <a:prstGeom prst="rect">
            <a:avLst/>
          </a:prstGeom>
          <a:solidFill>
            <a:srgbClr val="5A4FC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erda_mount</a:t>
            </a:r>
            <a:r>
              <a:rPr lang="en-US" dirty="0"/>
              <a:t>(HDD)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E10728D-2465-0442-97CF-A5E37F19A697}"/>
              </a:ext>
            </a:extLst>
          </p:cNvPr>
          <p:cNvSpPr/>
          <p:nvPr/>
        </p:nvSpPr>
        <p:spPr>
          <a:xfrm rot="20148279">
            <a:off x="3189651" y="4488232"/>
            <a:ext cx="900760" cy="553483"/>
          </a:xfrm>
          <a:prstGeom prst="rightArrow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7714F1EE-5CB7-8C40-8747-7D341EC4421C}"/>
              </a:ext>
            </a:extLst>
          </p:cNvPr>
          <p:cNvSpPr/>
          <p:nvPr/>
        </p:nvSpPr>
        <p:spPr>
          <a:xfrm rot="16200000">
            <a:off x="4877073" y="3467865"/>
            <a:ext cx="703019" cy="610892"/>
          </a:xfrm>
          <a:prstGeom prst="rightArrow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5D5A92-D744-BD41-B056-42EC8095EDE9}"/>
              </a:ext>
            </a:extLst>
          </p:cNvPr>
          <p:cNvSpPr/>
          <p:nvPr/>
        </p:nvSpPr>
        <p:spPr>
          <a:xfrm>
            <a:off x="2769461" y="4013076"/>
            <a:ext cx="1469376" cy="624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Copy &amp; Paste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62EF6E-E696-B740-A70F-44FAFB5ABB4B}"/>
              </a:ext>
            </a:extLst>
          </p:cNvPr>
          <p:cNvSpPr/>
          <p:nvPr/>
        </p:nvSpPr>
        <p:spPr>
          <a:xfrm>
            <a:off x="4635762" y="3118660"/>
            <a:ext cx="1469376" cy="624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SLURM nodes</a:t>
            </a:r>
          </a:p>
        </p:txBody>
      </p:sp>
    </p:spTree>
    <p:extLst>
      <p:ext uri="{BB962C8B-B14F-4D97-AF65-F5344CB8AC3E}">
        <p14:creationId xmlns:p14="http://schemas.microsoft.com/office/powerpoint/2010/main" val="306261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9866-6D5C-444F-9D00-400EDB87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A427-724C-C34C-8CD3-073DD930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4365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539</Words>
  <Application>Microsoft Macintosh PowerPoint</Application>
  <PresentationFormat>Widescreen</PresentationFormat>
  <Paragraphs>146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Consolas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MODI structure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4954</dc:creator>
  <cp:lastModifiedBy>4954</cp:lastModifiedBy>
  <cp:revision>50</cp:revision>
  <dcterms:created xsi:type="dcterms:W3CDTF">2024-02-08T22:12:02Z</dcterms:created>
  <dcterms:modified xsi:type="dcterms:W3CDTF">2024-02-22T22:19:41Z</dcterms:modified>
</cp:coreProperties>
</file>