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9" r:id="rId6"/>
    <p:sldId id="261" r:id="rId7"/>
    <p:sldId id="260" r:id="rId8"/>
    <p:sldId id="258" r:id="rId9"/>
    <p:sldId id="25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F73FE-063F-45E6-A9EC-37615A345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64B78F-273E-407A-9036-C8652D97B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A8040-0962-4DBE-8F99-1494C7D9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F5440-7B5B-4CB9-989D-A13EDAAC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F7703-0C3C-45C1-B389-5083D677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2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6C83-3148-45B5-AF69-F62909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8D57CC-6D92-4E8D-AA04-4763C53B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EEBDE-F49E-4FBA-A199-D33B134C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19274-56C9-4A1A-960B-02B3B18B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7BC08-C98F-4B12-8BAF-04B34ED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E3EBA-4C25-4DAE-8533-DDBEB8EFA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59D373-50BE-4FD9-B05C-FB0B347C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4DB0C-EDD4-48A5-BBBC-D66FED32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5B290-9ACC-4AF1-B78B-662FD2F1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EDB54-16DB-40C2-AD2B-DB1400F9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4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70A0-12EF-41B3-9B0B-2C659D6E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702C8-9A14-43B2-9E2F-F6226EEB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7BEB2-C1AA-426A-AF8D-62EFD4A5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45C56-FE13-4C57-8F44-438CAD30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A3D5D-3208-4C01-B4F0-920341A5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BE41-00F0-4851-9401-D37EE582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AA3C1-8FAC-4464-A898-A3E0A0A0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10BA5-C56F-4E29-BAB7-92629358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9EAA0-C65F-4A55-843D-7F649BCD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68922-C05D-4E93-8238-EA37825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08285-7887-4420-8FF0-AF0B022F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24E68-1E2D-409D-A07A-B7BD0E17E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74714-B46F-4B35-9D1D-5B098F32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FC2CA-265A-4542-9430-4C84578D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F3C7E-327F-4DD5-96AD-2A171D86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F339A-508A-42C6-89A1-CE601789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5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73BE2-F6A0-4B65-8C30-C9A8D2B3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F636D-D115-4679-85A1-572070E1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0F66B-CFEF-49AA-AFDB-FC77935B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048C68-E575-48AA-B6F4-B2255CD85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E4FAFC-64E4-449A-AB9A-4807B06C5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87E1B-E11D-464A-9FDD-D9838F40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CE80C6-B7A1-46D7-B200-68259BEC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BE76C-2A18-47F8-9975-47D9BE23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8EA80-FC5D-4F4A-B72B-402336E6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BF1B86-C143-4C7F-864E-867D95E9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E447DF-61E5-4263-B9B4-1103FF87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0F4FB7-9CDC-4406-ADAC-FB06A98E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8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DEA362-E0F7-4215-B079-76820564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BD23B-CC0A-4E16-85F9-8EB76C62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7C561-A823-40CD-A8BE-99D1378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1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C9D5E-7A0D-4DF4-9959-4EABC126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7E530-0685-49AE-8F4A-C1B579F1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2D296-5805-4AE3-AE84-64BCB5A96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66B94-44CB-4ABB-B340-5734E654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6293CA-D59D-42B0-B3BF-F62716A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0DB91-0161-4F2F-A220-D40575A0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CA601-3DE1-4882-8E59-28E4CCB4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F92BD3-7E6B-497F-A1F7-BA5F49630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F84E5-FEB4-4AC7-B444-806BAFBF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2E18B4-673B-4389-AB01-5AFDBD99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ACFDF-C914-4E5E-8B6D-20292037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0DD08-119A-4A7A-AE11-593FA44D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0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5D5F35-DA27-4D49-BDDD-2A580FB8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836E6-611E-4D3C-A787-CBA1AA3B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06C77-ABC5-40ED-BE76-DE6A37B3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7E37-A387-4513-9418-DC54EAF1B7AF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CF715-8903-4AE3-B0F2-5A0CDB106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EE0BE-B23E-4D11-A93D-29D9DF2C3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857E-E8BB-4562-80B4-952986541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6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3F07F-141B-4D3B-9A9D-6F4BEAD8E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F1B14-6A9E-4D96-BE5B-755BC9006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ãã¬ã¼ã æ§é ã®ã·ã³ãã«å">
            <a:extLst>
              <a:ext uri="{FF2B5EF4-FFF2-40B4-BE49-F238E27FC236}">
                <a16:creationId xmlns:a16="http://schemas.microsoft.com/office/drawing/2014/main" id="{A1B258BF-69EA-45D6-A6A5-5C697D31D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41"/>
          <a:stretch/>
        </p:blipFill>
        <p:spPr bwMode="auto">
          <a:xfrm>
            <a:off x="0" y="0"/>
            <a:ext cx="12192000" cy="26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ãã¬ã¼ã æ§é ã®ã·ã³ãã«å">
            <a:extLst>
              <a:ext uri="{FF2B5EF4-FFF2-40B4-BE49-F238E27FC236}">
                <a16:creationId xmlns:a16="http://schemas.microsoft.com/office/drawing/2014/main" id="{8EED499D-8CE0-4EAE-9628-1C7E8F42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7BE68-70C5-4ECF-AD1E-23E86998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71104-872B-4184-9DAB-2DE7AAC1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Realtime Express(RTEX)</a:t>
            </a:r>
            <a:r>
              <a:rPr lang="ko-KR" altLang="en-US" dirty="0"/>
              <a:t>는 </a:t>
            </a:r>
            <a:r>
              <a:rPr lang="ko-KR" altLang="en-US" dirty="0" err="1"/>
              <a:t>서보에</a:t>
            </a:r>
            <a:r>
              <a:rPr lang="ko-KR" altLang="en-US" dirty="0"/>
              <a:t> 요구되는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고도의 실시간성 실현을 위해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파나소닉사가</a:t>
            </a:r>
            <a:r>
              <a:rPr lang="ko-KR" altLang="en-US" dirty="0"/>
              <a:t> 독자적으로 개발한 선진 </a:t>
            </a:r>
            <a:r>
              <a:rPr lang="ko-KR" altLang="en-US" dirty="0">
                <a:solidFill>
                  <a:srgbClr val="FF0000"/>
                </a:solidFill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38480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ã·ã¹ãã æ§æ">
            <a:extLst>
              <a:ext uri="{FF2B5EF4-FFF2-40B4-BE49-F238E27FC236}">
                <a16:creationId xmlns:a16="http://schemas.microsoft.com/office/drawing/2014/main" id="{079B1192-995D-4571-8818-8DD7BA5A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146F9B5-B387-4906-AF3D-7AA518E3A636}"/>
              </a:ext>
            </a:extLst>
          </p:cNvPr>
          <p:cNvGrpSpPr/>
          <p:nvPr/>
        </p:nvGrpSpPr>
        <p:grpSpPr>
          <a:xfrm>
            <a:off x="3464011" y="4165770"/>
            <a:ext cx="2829697" cy="2641257"/>
            <a:chOff x="3534032" y="4114800"/>
            <a:chExt cx="2829697" cy="2641257"/>
          </a:xfrm>
        </p:grpSpPr>
        <p:pic>
          <p:nvPicPr>
            <p:cNvPr id="7172" name="Picture 4" descr="cat5e stpì ëí ì´ë¯¸ì§ ê²ìê²°ê³¼">
              <a:extLst>
                <a:ext uri="{FF2B5EF4-FFF2-40B4-BE49-F238E27FC236}">
                  <a16:creationId xmlns:a16="http://schemas.microsoft.com/office/drawing/2014/main" id="{5AA81771-9631-4C31-8432-4E08D6E90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032" y="4559643"/>
              <a:ext cx="2829697" cy="2196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0FAFB7C-AF96-425C-B0BF-77DB9BDE09ED}"/>
                </a:ext>
              </a:extLst>
            </p:cNvPr>
            <p:cNvCxnSpPr/>
            <p:nvPr/>
          </p:nvCxnSpPr>
          <p:spPr>
            <a:xfrm flipH="1">
              <a:off x="4559643" y="4114800"/>
              <a:ext cx="172995" cy="4448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44EE46C-8267-41C8-867F-FAE63FB12043}"/>
              </a:ext>
            </a:extLst>
          </p:cNvPr>
          <p:cNvSpPr txBox="1"/>
          <p:nvPr/>
        </p:nvSpPr>
        <p:spPr>
          <a:xfrm>
            <a:off x="444842" y="2335428"/>
            <a:ext cx="45225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제어 및 측정 시스템은 운영자가 </a:t>
            </a:r>
            <a:endParaRPr lang="en-US" altLang="ko-KR" dirty="0"/>
          </a:p>
          <a:p>
            <a:r>
              <a:rPr lang="ko-KR" altLang="en-US" dirty="0"/>
              <a:t>시스템을 시각화하고 시스템과 통신하기 위한 툴이 필요하다</a:t>
            </a:r>
            <a:r>
              <a:rPr lang="en-US" altLang="ko-KR" dirty="0"/>
              <a:t>. </a:t>
            </a:r>
            <a:r>
              <a:rPr lang="ko-KR" altLang="en-US" dirty="0"/>
              <a:t>이러한 시각화를 위한 툴을 </a:t>
            </a:r>
            <a:r>
              <a:rPr lang="en-US" altLang="ko-KR" dirty="0"/>
              <a:t>HMI(Human Machine 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6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ãªã³ã°ããã­ã¸ã¼">
            <a:extLst>
              <a:ext uri="{FF2B5EF4-FFF2-40B4-BE49-F238E27FC236}">
                <a16:creationId xmlns:a16="http://schemas.microsoft.com/office/drawing/2014/main" id="{13CD0911-732B-4BFC-AAFA-A889FBC0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F4CC95-C033-4B78-95E0-1121C780B1C1}"/>
              </a:ext>
            </a:extLst>
          </p:cNvPr>
          <p:cNvSpPr txBox="1"/>
          <p:nvPr/>
        </p:nvSpPr>
        <p:spPr>
          <a:xfrm>
            <a:off x="7197811" y="5251621"/>
            <a:ext cx="499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누화</a:t>
            </a:r>
            <a:r>
              <a:rPr lang="en-US" altLang="ko-KR" dirty="0"/>
              <a:t>(Crosstalk) : </a:t>
            </a:r>
            <a:r>
              <a:rPr lang="ko-KR" altLang="en-US" dirty="0"/>
              <a:t>한 채널의 신호가 다른 채널에 전자기적으로 </a:t>
            </a:r>
            <a:r>
              <a:rPr lang="ko-KR" altLang="en-US" dirty="0" err="1"/>
              <a:t>결합되여</a:t>
            </a:r>
            <a:r>
              <a:rPr lang="ko-KR" altLang="en-US" dirty="0"/>
              <a:t> 영향을 미치는 현상</a:t>
            </a:r>
          </a:p>
        </p:txBody>
      </p:sp>
    </p:spTree>
    <p:extLst>
      <p:ext uri="{BB962C8B-B14F-4D97-AF65-F5344CB8AC3E}">
        <p14:creationId xmlns:p14="http://schemas.microsoft.com/office/powerpoint/2010/main" val="298857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935F5-7EC5-4A2D-82A2-19DB9BE3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FBC1E-318F-4D74-9077-27B3EA01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네트워크에서 통신이 일어나는 과정을 </a:t>
            </a:r>
            <a:r>
              <a:rPr lang="en-US" altLang="ko-KR" dirty="0"/>
              <a:t>7</a:t>
            </a:r>
            <a:r>
              <a:rPr lang="ko-KR" altLang="en-US" dirty="0"/>
              <a:t>단계로 나눈 것을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계층을 나눈 이유는 통신이 일어나는 과정이 단계별로 파악할 수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2CED4-C4CE-42CE-9042-3A9DF6034A28}"/>
              </a:ext>
            </a:extLst>
          </p:cNvPr>
          <p:cNvSpPr txBox="1"/>
          <p:nvPr/>
        </p:nvSpPr>
        <p:spPr>
          <a:xfrm>
            <a:off x="770238" y="230188"/>
            <a:ext cx="876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(Open Systems Interconnection Reference Model);</a:t>
            </a:r>
            <a:r>
              <a:rPr lang="ko-KR" altLang="en-US" b="1" dirty="0"/>
              <a:t> 개방형 시스템 상호 접속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08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1.daumcdn.net/cfile/tistory/995EFF355B74179035">
            <a:extLst>
              <a:ext uri="{FF2B5EF4-FFF2-40B4-BE49-F238E27FC236}">
                <a16:creationId xmlns:a16="http://schemas.microsoft.com/office/drawing/2014/main" id="{01715BD8-C0BF-4D21-A3F0-DCD673221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9"/>
          <a:stretch/>
        </p:blipFill>
        <p:spPr bwMode="auto">
          <a:xfrm>
            <a:off x="6746789" y="422704"/>
            <a:ext cx="4856206" cy="571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FEFA6-05AA-4FBE-B1F9-719695D5E10C}"/>
              </a:ext>
            </a:extLst>
          </p:cNvPr>
          <p:cNvSpPr txBox="1"/>
          <p:nvPr/>
        </p:nvSpPr>
        <p:spPr>
          <a:xfrm>
            <a:off x="424761" y="422704"/>
            <a:ext cx="57706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계층 </a:t>
            </a:r>
            <a:r>
              <a:rPr lang="en-US" altLang="ko-KR" dirty="0"/>
              <a:t>– </a:t>
            </a:r>
            <a:r>
              <a:rPr lang="ko-KR" altLang="en-US" dirty="0"/>
              <a:t>물리계층 </a:t>
            </a:r>
            <a:r>
              <a:rPr lang="en-US" altLang="ko-KR" dirty="0"/>
              <a:t>(Physical Layer)</a:t>
            </a:r>
          </a:p>
          <a:p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통신 케이블</a:t>
            </a:r>
            <a:r>
              <a:rPr lang="ko-KR" altLang="en-US" dirty="0"/>
              <a:t>로 데이터를 전송하는 계층</a:t>
            </a:r>
            <a:endParaRPr lang="en-US" altLang="ko-KR" dirty="0"/>
          </a:p>
          <a:p>
            <a:r>
              <a:rPr lang="ko-KR" altLang="en-US" dirty="0"/>
              <a:t>단지 데이터를 전기적인 신호로 변환해서 주고받는 기능만 함 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케이블</a:t>
            </a:r>
            <a:r>
              <a:rPr lang="en-US" altLang="ko-KR" dirty="0"/>
              <a:t>,</a:t>
            </a:r>
            <a:r>
              <a:rPr lang="ko-KR" altLang="en-US" dirty="0" err="1"/>
              <a:t>리피터</a:t>
            </a:r>
            <a:r>
              <a:rPr lang="en-US" altLang="ko-KR" dirty="0"/>
              <a:t>,</a:t>
            </a:r>
            <a:r>
              <a:rPr lang="ko-KR" altLang="en-US" dirty="0"/>
              <a:t> 허브를 통해 데이터를 전송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계층 </a:t>
            </a:r>
            <a:r>
              <a:rPr lang="en-US" altLang="ko-KR" dirty="0"/>
              <a:t>– </a:t>
            </a:r>
            <a:r>
              <a:rPr lang="ko-KR" altLang="en-US" dirty="0"/>
              <a:t>데이터 링크계층 </a:t>
            </a:r>
            <a:r>
              <a:rPr lang="en-US" altLang="ko-KR" dirty="0"/>
              <a:t>(</a:t>
            </a:r>
            <a:r>
              <a:rPr lang="en-US" altLang="ko-KR" dirty="0" err="1"/>
              <a:t>DataLink</a:t>
            </a:r>
            <a:r>
              <a:rPr lang="en-US" altLang="ko-KR" dirty="0"/>
              <a:t> Layer)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물리계층을 통해 송수신되는 </a:t>
            </a:r>
            <a:r>
              <a:rPr lang="ko-KR" altLang="en-US" dirty="0">
                <a:solidFill>
                  <a:srgbClr val="FF0000"/>
                </a:solidFill>
              </a:rPr>
              <a:t>정보의 오류와 흐름</a:t>
            </a:r>
            <a:r>
              <a:rPr lang="ko-KR" altLang="en-US" dirty="0"/>
              <a:t>을 관리하여 안전한 정보의 전달을 수행할 수</a:t>
            </a:r>
            <a:r>
              <a:rPr lang="en-US" altLang="ko-KR" dirty="0"/>
              <a:t> </a:t>
            </a:r>
            <a:r>
              <a:rPr lang="ko-KR" altLang="en-US" dirty="0"/>
              <a:t>있도록 도와주는 역할을 한다</a:t>
            </a:r>
            <a:r>
              <a:rPr lang="en-US" altLang="ko-KR" dirty="0"/>
              <a:t>. </a:t>
            </a:r>
            <a:r>
              <a:rPr lang="ko-KR" altLang="en-US" dirty="0"/>
              <a:t>이 계층은 </a:t>
            </a:r>
            <a:r>
              <a:rPr lang="en-US" altLang="ko-KR" dirty="0">
                <a:solidFill>
                  <a:srgbClr val="FF0000"/>
                </a:solidFill>
              </a:rPr>
              <a:t>MAC 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  <a:r>
              <a:rPr lang="ko-KR" altLang="en-US" dirty="0"/>
              <a:t>를 가지고 통신한다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계층에서 전송되는 단위를 </a:t>
            </a:r>
            <a:r>
              <a:rPr lang="ko-KR" altLang="en-US" dirty="0">
                <a:solidFill>
                  <a:srgbClr val="FF0000"/>
                </a:solidFill>
              </a:rPr>
              <a:t>프레임</a:t>
            </a:r>
            <a:r>
              <a:rPr lang="en-US" altLang="ko-KR" dirty="0"/>
              <a:t>(Frame)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계층 </a:t>
            </a:r>
            <a:r>
              <a:rPr lang="en-US" altLang="ko-KR" dirty="0"/>
              <a:t>– </a:t>
            </a:r>
            <a:r>
              <a:rPr lang="ko-KR" altLang="en-US" dirty="0"/>
              <a:t>네트워크 계층</a:t>
            </a:r>
            <a:r>
              <a:rPr lang="en-US" altLang="ko-KR" dirty="0"/>
              <a:t>(Network Layer)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주소 부여</a:t>
            </a:r>
            <a:r>
              <a:rPr lang="en-US" altLang="ko-KR" dirty="0"/>
              <a:t>(IP) , </a:t>
            </a:r>
            <a:r>
              <a:rPr lang="ko-KR" altLang="en-US" dirty="0"/>
              <a:t>경로설정 하는 기능을 담당한다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계층 </a:t>
            </a:r>
            <a:r>
              <a:rPr lang="en-US" altLang="ko-KR" dirty="0"/>
              <a:t>– </a:t>
            </a:r>
            <a:r>
              <a:rPr lang="ko-KR" altLang="en-US" dirty="0"/>
              <a:t>전송 계층 </a:t>
            </a:r>
            <a:r>
              <a:rPr lang="en-US" altLang="ko-KR" dirty="0"/>
              <a:t>(Transport Layer)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 패킷을 나누고 설정 된 경로로 전송 또는 </a:t>
            </a:r>
            <a:endParaRPr lang="en-US" altLang="ko-KR" dirty="0"/>
          </a:p>
          <a:p>
            <a:r>
              <a:rPr lang="ko-KR" altLang="en-US" dirty="0"/>
              <a:t>수신 시 패킷을 합치는 계층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B5AB87-6DA3-4738-85D3-8B286C440113}"/>
              </a:ext>
            </a:extLst>
          </p:cNvPr>
          <p:cNvGrpSpPr/>
          <p:nvPr/>
        </p:nvGrpSpPr>
        <p:grpSpPr>
          <a:xfrm>
            <a:off x="6578427" y="172995"/>
            <a:ext cx="2857500" cy="3660046"/>
            <a:chOff x="4914129" y="716691"/>
            <a:chExt cx="2857500" cy="3660046"/>
          </a:xfrm>
        </p:grpSpPr>
        <p:pic>
          <p:nvPicPr>
            <p:cNvPr id="2052" name="Picture 4" descr="https://t1.daumcdn.net/cfile/tistory/9927F73D5B73B8C735">
              <a:extLst>
                <a:ext uri="{FF2B5EF4-FFF2-40B4-BE49-F238E27FC236}">
                  <a16:creationId xmlns:a16="http://schemas.microsoft.com/office/drawing/2014/main" id="{475DE315-F99D-435A-B2BE-C4834B8E0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129" y="2481262"/>
              <a:ext cx="2857500" cy="189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t1.daumcdn.net/cfile/tistory/990DA13D5B73B8C615">
              <a:extLst>
                <a:ext uri="{FF2B5EF4-FFF2-40B4-BE49-F238E27FC236}">
                  <a16:creationId xmlns:a16="http://schemas.microsoft.com/office/drawing/2014/main" id="{BD97F342-DB83-4AE9-B3FC-EC18E2C16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129" y="716691"/>
              <a:ext cx="24669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65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1.daumcdn.net/cfile/tistory/995EFF355B74179035">
            <a:extLst>
              <a:ext uri="{FF2B5EF4-FFF2-40B4-BE49-F238E27FC236}">
                <a16:creationId xmlns:a16="http://schemas.microsoft.com/office/drawing/2014/main" id="{01715BD8-C0BF-4D21-A3F0-DCD673221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9"/>
          <a:stretch/>
        </p:blipFill>
        <p:spPr bwMode="auto">
          <a:xfrm>
            <a:off x="6746789" y="422704"/>
            <a:ext cx="4856206" cy="571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FEFA6-05AA-4FBE-B1F9-719695D5E10C}"/>
              </a:ext>
            </a:extLst>
          </p:cNvPr>
          <p:cNvSpPr txBox="1"/>
          <p:nvPr/>
        </p:nvSpPr>
        <p:spPr>
          <a:xfrm>
            <a:off x="424761" y="422704"/>
            <a:ext cx="6556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계층 </a:t>
            </a:r>
            <a:r>
              <a:rPr lang="en-US" altLang="ko-KR" dirty="0"/>
              <a:t>– </a:t>
            </a:r>
            <a:r>
              <a:rPr lang="ko-KR" altLang="en-US" dirty="0"/>
              <a:t>세션계층 </a:t>
            </a:r>
            <a:r>
              <a:rPr lang="en-US" altLang="ko-KR" dirty="0"/>
              <a:t>(Session Layer)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데이터가 통신하기 위한 </a:t>
            </a:r>
            <a:r>
              <a:rPr lang="ko-KR" altLang="en-US" dirty="0">
                <a:solidFill>
                  <a:srgbClr val="FF0000"/>
                </a:solidFill>
              </a:rPr>
              <a:t>논리적인 연결</a:t>
            </a:r>
            <a:r>
              <a:rPr lang="ko-KR" altLang="en-US" dirty="0"/>
              <a:t>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4</a:t>
            </a:r>
            <a:r>
              <a:rPr lang="ko-KR" altLang="en-US" dirty="0"/>
              <a:t>계층에서도 연결을 맺고 종료할 수 있기 때문에 어느 계층에서 통신이 끊어 졌나 판단하기는 </a:t>
            </a:r>
            <a:r>
              <a:rPr lang="ko-KR" altLang="en-US" dirty="0">
                <a:solidFill>
                  <a:srgbClr val="FF0000"/>
                </a:solidFill>
              </a:rPr>
              <a:t>한계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세션 계층은 </a:t>
            </a:r>
            <a:r>
              <a:rPr lang="en-US" altLang="ko-KR" dirty="0"/>
              <a:t>4</a:t>
            </a:r>
            <a:r>
              <a:rPr lang="ko-KR" altLang="en-US" dirty="0"/>
              <a:t>계층과 무관하게 </a:t>
            </a:r>
            <a:r>
              <a:rPr lang="ko-KR" altLang="en-US" dirty="0">
                <a:solidFill>
                  <a:srgbClr val="FF0000"/>
                </a:solidFill>
              </a:rPr>
              <a:t>응용 프로그램 관점</a:t>
            </a:r>
            <a:r>
              <a:rPr lang="ko-KR" altLang="en-US" dirty="0"/>
              <a:t>에서 봐야한다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계층 </a:t>
            </a:r>
            <a:r>
              <a:rPr lang="en-US" altLang="ko-KR" dirty="0"/>
              <a:t>– </a:t>
            </a:r>
            <a:r>
              <a:rPr lang="ko-KR" altLang="en-US" dirty="0"/>
              <a:t>표현 계층</a:t>
            </a:r>
            <a:r>
              <a:rPr lang="en-US" altLang="ko-KR" dirty="0"/>
              <a:t>(Presentation Layer)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정보를 송수신자가 공통으로 이해할 수 있도록 </a:t>
            </a:r>
            <a:r>
              <a:rPr lang="ko-KR" altLang="en-US" dirty="0">
                <a:solidFill>
                  <a:srgbClr val="FF0000"/>
                </a:solidFill>
              </a:rPr>
              <a:t>데이터 표현 방식을 바꾸는 기능</a:t>
            </a:r>
            <a:r>
              <a:rPr lang="ko-KR" altLang="en-US" dirty="0"/>
              <a:t>을 담당한다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계층 </a:t>
            </a:r>
            <a:r>
              <a:rPr lang="en-US" altLang="ko-KR" dirty="0"/>
              <a:t>– </a:t>
            </a:r>
            <a:r>
              <a:rPr lang="ko-KR" altLang="en-US" dirty="0"/>
              <a:t>응용 계층</a:t>
            </a:r>
            <a:r>
              <a:rPr lang="en-US" altLang="ko-KR" dirty="0"/>
              <a:t>(Application Layer)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응용 프로세스와 직접 관계하여 일반적인 </a:t>
            </a:r>
            <a:r>
              <a:rPr lang="ko-KR" altLang="en-US" dirty="0">
                <a:solidFill>
                  <a:srgbClr val="FF0000"/>
                </a:solidFill>
              </a:rPr>
              <a:t>응용 서비스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082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6B833-4FF4-484B-B872-51F67E41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</a:t>
            </a:r>
            <a:endParaRPr lang="ko-KR" altLang="en-US" dirty="0"/>
          </a:p>
        </p:txBody>
      </p:sp>
      <p:pic>
        <p:nvPicPr>
          <p:cNvPr id="3074" name="Picture 2" descr="Ethernetã¨ã®éã">
            <a:extLst>
              <a:ext uri="{FF2B5EF4-FFF2-40B4-BE49-F238E27FC236}">
                <a16:creationId xmlns:a16="http://schemas.microsoft.com/office/drawing/2014/main" id="{6800D278-F218-4493-BB6F-3A909FA1B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63" y="1220145"/>
            <a:ext cx="7238674" cy="50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9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462A3-6D28-42BC-A51C-D8B4B675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endParaRPr lang="ko-KR" altLang="en-US" dirty="0"/>
          </a:p>
        </p:txBody>
      </p:sp>
      <p:pic>
        <p:nvPicPr>
          <p:cNvPr id="1028" name="Picture 4" descr="ethernet frameì ëí ì´ë¯¸ì§ ê²ìê²°ê³¼">
            <a:extLst>
              <a:ext uri="{FF2B5EF4-FFF2-40B4-BE49-F238E27FC236}">
                <a16:creationId xmlns:a16="http://schemas.microsoft.com/office/drawing/2014/main" id="{18869E64-0375-4298-9F4E-A8C8E013F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3827"/>
            <a:ext cx="10134600" cy="33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etmanias.com/ko/?m=attach&amp;no=2020">
            <a:extLst>
              <a:ext uri="{FF2B5EF4-FFF2-40B4-BE49-F238E27FC236}">
                <a16:creationId xmlns:a16="http://schemas.microsoft.com/office/drawing/2014/main" id="{00D30B9B-67B3-4112-9E2F-E5B9A095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2238"/>
            <a:ext cx="10515599" cy="38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netmanias.com/ko/?m=attach&amp;no=2021">
            <a:extLst>
              <a:ext uri="{FF2B5EF4-FFF2-40B4-BE49-F238E27FC236}">
                <a16:creationId xmlns:a16="http://schemas.microsoft.com/office/drawing/2014/main" id="{16E534B8-F1CA-4CA0-A4CB-22D5FEC07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577288"/>
            <a:ext cx="10394093" cy="42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7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304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RTEX</vt:lpstr>
      <vt:lpstr>PowerPoint 프레젠테이션</vt:lpstr>
      <vt:lpstr>PowerPoint 프레젠테이션</vt:lpstr>
      <vt:lpstr>OSI 7계층</vt:lpstr>
      <vt:lpstr>PowerPoint 프레젠테이션</vt:lpstr>
      <vt:lpstr>PowerPoint 프레젠테이션</vt:lpstr>
      <vt:lpstr>Ethernet</vt:lpstr>
      <vt:lpstr>Ethernet Frame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재근</dc:creator>
  <cp:lastModifiedBy>김 재근</cp:lastModifiedBy>
  <cp:revision>14</cp:revision>
  <dcterms:created xsi:type="dcterms:W3CDTF">2019-07-02T01:19:23Z</dcterms:created>
  <dcterms:modified xsi:type="dcterms:W3CDTF">2019-07-02T08:25:55Z</dcterms:modified>
</cp:coreProperties>
</file>