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73" r:id="rId11"/>
    <p:sldId id="275" r:id="rId12"/>
    <p:sldId id="276" r:id="rId13"/>
    <p:sldId id="277" r:id="rId14"/>
    <p:sldId id="27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5A123-2E8D-46A4-97DE-FF44F7D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90D417-7B3C-435C-8BAC-80E00DFC8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EA62A-F436-45CA-A3A4-3CD21F8D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76C4B-140B-48EF-9E86-249C82E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E902C-AB7B-452F-AFA0-DFC4D58C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9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4424C-D7D1-4BCF-8747-059BCD4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99814F-412E-4281-A432-BEE87214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65EE9-EE52-4EA5-B634-B108D57A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BBC4A-FC85-4749-B4D1-F6A4195C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82C0C-7AA7-4123-88C5-A861BFF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C1DE71-B9D9-4852-812D-65C49C78B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618774-3401-418D-91DE-2B209C9E2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AF0C2-D143-403F-80B8-82CDBDE0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3D6CA-4B7B-40E6-B13B-55424264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2087B-A92A-4533-9C9A-3C2496CC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1259A-2C24-4873-8203-6CDF0D3A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77CB0-8690-496B-AD4B-74E200A1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003B9-C3DA-4636-AC7E-F8B98DFA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A7EB0-4E12-47DA-BC06-FE6E3A55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10671-0C15-41E7-93F5-031BDC77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1713-7D49-4451-8C46-01101371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9F22C-497D-4789-B443-B658C46B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BDC3F-E48D-4385-B28F-5F52E151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309DD-EC2F-467D-A880-CE7181E8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8C24D-5E49-4882-8A93-E79420FD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F922B-B0C9-4A02-A4D9-665E3254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D1B21-1F36-43E6-9194-D3CBFEC8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F2DCF-03CD-402A-952A-11A99ABC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6B588-CCAB-4386-BB75-922C387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4621F-409F-45A3-9C4B-389B46DD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A44C9-9B24-4C55-B8C9-D584D32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2CC9-6490-43D5-9898-424185FE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1C083-E140-4BDD-BC96-DB6695BA5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8D01E-2C2A-424D-ADFC-2D67D497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0A64B-9140-47FE-8851-4F5DE13A2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112D0-28D0-4BE5-A27F-CE442872B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85AE4-3ABE-4DEC-A71F-BBF63333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AA65F1-72D0-4991-B5D6-4D50C9CB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BFE80E-9F59-4DF9-BB3F-666CAD90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5BD9-6496-488B-A631-9949FCA1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B50D0-2CB5-4B26-B1C1-82E5CAD8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AA22-51CF-4E1C-A0DA-1533953C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D85402-D485-4B04-B335-729D0748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59548-E192-4C4A-B0EE-A8BD15DB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E1E98-DF10-4CB4-94CC-BEB10A6E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D91DB-ED16-45B5-8191-E97CC7F8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CB4B8-5344-40CC-A37F-782FF2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62DFB-AB4E-4B76-87C8-AC2BD039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73201-BE21-4781-B92F-0FE75661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8FE71-5B47-4ED9-83C7-8957C3C3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C3C30-03DB-4256-8543-EB23BE5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BDE94-95D6-4F42-A770-603DB2DA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93FFE-D9B2-4222-AF23-AE579CA6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70FF7-0904-482A-9441-274F01B75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04DF0-A2E7-4D1F-ADBC-AAC07D5B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197BA-4243-4127-B789-58AF2D4C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46AE9-BD6A-4669-B5CA-6B9E84D6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7147A-2F10-4FD6-80CA-30E71F18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AFEFAB-ADEE-412D-B080-C50E120B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07534-AC0E-4358-AD5F-CAC98AE1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968A5-7C6F-4EB6-A4E8-D695D2CBC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7C76-B5EF-4B07-95DB-5EAD17E38E0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05B6D-C612-4710-AE86-E546F6A56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BEF39-6332-40BF-826F-0C2F8B403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92D4-7D4B-4905-AF3A-F917E616B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6BB0-8668-496E-95C6-5B47816A2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임베디드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3EAB0-22D3-40ED-8375-1C6BCE9B1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70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r>
              <a:rPr lang="ko-KR" altLang="en-US" dirty="0"/>
              <a:t>의 선정과 </a:t>
            </a:r>
            <a:r>
              <a:rPr lang="en-US" altLang="ko-KR" dirty="0"/>
              <a:t>XIP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Memory</a:t>
            </a:r>
            <a:r>
              <a:rPr lang="ko-KR" altLang="en-US" dirty="0"/>
              <a:t>의 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기본적인 </a:t>
            </a:r>
            <a:r>
              <a:rPr lang="en-US" altLang="ko-KR" dirty="0"/>
              <a:t>System </a:t>
            </a:r>
            <a:r>
              <a:rPr lang="ko-KR" altLang="en-US" dirty="0"/>
              <a:t>구성과 </a:t>
            </a:r>
            <a:r>
              <a:rPr lang="en-US" altLang="ko-KR" dirty="0"/>
              <a:t>Performance</a:t>
            </a:r>
            <a:r>
              <a:rPr lang="ko-KR" altLang="en-US" dirty="0"/>
              <a:t>에 가장 큰 영향력을 행사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XIP(Execute In Place)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메모리 상에서 직접 </a:t>
            </a:r>
            <a:r>
              <a:rPr lang="en-US" altLang="ko-KR" dirty="0"/>
              <a:t>program/ code</a:t>
            </a:r>
            <a:r>
              <a:rPr lang="ko-KR" altLang="en-US" dirty="0"/>
              <a:t>를 실행 할 수 있는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 조건</a:t>
            </a:r>
            <a:r>
              <a:rPr lang="en-US" altLang="ko-KR" dirty="0"/>
              <a:t>: Byte/ Word/ </a:t>
            </a:r>
            <a:r>
              <a:rPr lang="ko-KR" altLang="en-US" dirty="0"/>
              <a:t>등의 크기를 직접 접근 가능해야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0ED41-0370-40E1-982F-ACCE1A9F215E}"/>
              </a:ext>
            </a:extLst>
          </p:cNvPr>
          <p:cNvSpPr txBox="1"/>
          <p:nvPr/>
        </p:nvSpPr>
        <p:spPr>
          <a:xfrm>
            <a:off x="9541043" y="6308209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1WORD=2BYTE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96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r>
              <a:rPr lang="ko-KR" altLang="en-US" dirty="0"/>
              <a:t>의 종류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15" y="1690688"/>
            <a:ext cx="6633569" cy="45380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8CFBE-D415-4624-8D2D-D4BAD4190AB2}"/>
              </a:ext>
            </a:extLst>
          </p:cNvPr>
          <p:cNvSpPr txBox="1"/>
          <p:nvPr/>
        </p:nvSpPr>
        <p:spPr>
          <a:xfrm>
            <a:off x="491790" y="1690688"/>
            <a:ext cx="32861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•Memory</a:t>
            </a:r>
            <a:r>
              <a:rPr lang="ko-KR" altLang="en-US" dirty="0"/>
              <a:t>는 크게 휘발성인 </a:t>
            </a:r>
            <a:r>
              <a:rPr lang="en-US" altLang="ko-KR" dirty="0"/>
              <a:t>RAM</a:t>
            </a:r>
            <a:r>
              <a:rPr lang="ko-KR" altLang="en-US" dirty="0"/>
              <a:t>과 비 휘발성인 </a:t>
            </a:r>
            <a:r>
              <a:rPr lang="en-US" altLang="ko-KR" dirty="0"/>
              <a:t>ROM</a:t>
            </a:r>
            <a:r>
              <a:rPr lang="ko-KR" altLang="en-US" dirty="0"/>
              <a:t>으로 나뉘어진다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•DRAM</a:t>
            </a:r>
            <a:r>
              <a:rPr lang="ko-KR" altLang="en-US" dirty="0"/>
              <a:t>은 일정 기간동안 전하를 충전해줘야 함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•ROM</a:t>
            </a:r>
            <a:r>
              <a:rPr lang="ko-KR" altLang="en-US" dirty="0"/>
              <a:t>은 쓰고 지울 수 있는 </a:t>
            </a:r>
            <a:r>
              <a:rPr lang="en-US" altLang="ko-KR" dirty="0" err="1"/>
              <a:t>FlashMemory</a:t>
            </a:r>
            <a:r>
              <a:rPr lang="ko-KR" altLang="en-US" dirty="0"/>
              <a:t>가 가장 많이 사용됨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66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MCP(Multi Chip 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반도체 칩을 하나의 패키지로 만드는 기술</a:t>
            </a:r>
            <a:endParaRPr lang="en-US" altLang="ko-KR" dirty="0"/>
          </a:p>
          <a:p>
            <a:r>
              <a:rPr lang="ko-KR" altLang="en-US" dirty="0"/>
              <a:t>조합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예전 </a:t>
            </a:r>
            <a:r>
              <a:rPr lang="en-US" altLang="ko-KR" dirty="0"/>
              <a:t>: NOR(CODE)+PSRAM(DATA)</a:t>
            </a:r>
          </a:p>
          <a:p>
            <a:pPr>
              <a:buFontTx/>
              <a:buChar char="-"/>
            </a:pPr>
            <a:r>
              <a:rPr lang="ko-KR" altLang="en-US" dirty="0"/>
              <a:t>현재 </a:t>
            </a:r>
            <a:r>
              <a:rPr lang="en-US" altLang="ko-KR" dirty="0"/>
              <a:t>: NAND+(DDR)SDRAM(NAND</a:t>
            </a:r>
            <a:r>
              <a:rPr lang="ko-KR" altLang="en-US" dirty="0"/>
              <a:t>는 코드저장용</a:t>
            </a:r>
            <a:r>
              <a:rPr lang="en-US" altLang="ko-KR" dirty="0"/>
              <a:t>,</a:t>
            </a:r>
            <a:r>
              <a:rPr lang="ko-KR" altLang="en-US" dirty="0"/>
              <a:t>이 코드를 </a:t>
            </a:r>
            <a:r>
              <a:rPr lang="en-US" altLang="ko-KR" dirty="0"/>
              <a:t>SDRAM</a:t>
            </a:r>
            <a:r>
              <a:rPr lang="ko-KR" altLang="en-US" dirty="0"/>
              <a:t>에 복사해 </a:t>
            </a:r>
            <a:r>
              <a:rPr lang="en-US" altLang="ko-KR" dirty="0"/>
              <a:t>RAM</a:t>
            </a:r>
            <a:r>
              <a:rPr lang="ko-KR" altLang="en-US" dirty="0"/>
              <a:t>에서 직접 </a:t>
            </a:r>
            <a:r>
              <a:rPr lang="en-US" altLang="ko-KR" dirty="0"/>
              <a:t>XIP</a:t>
            </a:r>
            <a:r>
              <a:rPr lang="ko-KR" altLang="en-US" dirty="0"/>
              <a:t>하는 형식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1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Memory</a:t>
            </a:r>
            <a:r>
              <a:rPr lang="ko-KR" altLang="en-US" dirty="0"/>
              <a:t>의 물리적 동작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18" y="1883122"/>
            <a:ext cx="4307092" cy="3827910"/>
          </a:xfrm>
        </p:spPr>
      </p:pic>
      <p:sp>
        <p:nvSpPr>
          <p:cNvPr id="5" name="TextBox 4"/>
          <p:cNvSpPr txBox="1"/>
          <p:nvPr/>
        </p:nvSpPr>
        <p:spPr>
          <a:xfrm>
            <a:off x="571500" y="1690688"/>
            <a:ext cx="4000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pin</a:t>
            </a:r>
            <a:r>
              <a:rPr lang="ko-KR" altLang="en-US" dirty="0"/>
              <a:t>과 </a:t>
            </a:r>
            <a:r>
              <a:rPr lang="en-US" altLang="ko-KR" dirty="0"/>
              <a:t>data pin</a:t>
            </a:r>
            <a:r>
              <a:rPr lang="ko-KR" altLang="en-US" dirty="0"/>
              <a:t>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RD(Read): Memory</a:t>
            </a:r>
            <a:r>
              <a:rPr lang="ko-KR" altLang="en-US" dirty="0"/>
              <a:t>로부터 </a:t>
            </a:r>
            <a:r>
              <a:rPr lang="en-US" altLang="ko-KR" dirty="0"/>
              <a:t>data</a:t>
            </a:r>
            <a:r>
              <a:rPr lang="ko-KR" altLang="en-US" dirty="0"/>
              <a:t>를 읽을 때 사용</a:t>
            </a:r>
            <a:endParaRPr lang="en-US" altLang="ko-KR" dirty="0"/>
          </a:p>
          <a:p>
            <a:r>
              <a:rPr lang="en-US" altLang="ko-KR" dirty="0"/>
              <a:t>WR(Write): Memory</a:t>
            </a:r>
            <a:r>
              <a:rPr lang="ko-KR" altLang="en-US" dirty="0"/>
              <a:t>에 </a:t>
            </a:r>
            <a:r>
              <a:rPr lang="en-US" altLang="ko-KR" dirty="0"/>
              <a:t>data</a:t>
            </a:r>
            <a:r>
              <a:rPr lang="ko-KR" altLang="en-US" dirty="0"/>
              <a:t>를 쓸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51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475" y="365125"/>
            <a:ext cx="10765325" cy="1325563"/>
          </a:xfrm>
        </p:spPr>
        <p:txBody>
          <a:bodyPr/>
          <a:lstStyle/>
          <a:p>
            <a:r>
              <a:rPr lang="en-US" altLang="ko-KR" kern="0" dirty="0">
                <a:latin typeface="NanumGothic"/>
                <a:ea typeface="NanumGothic"/>
                <a:cs typeface="NanumGothic"/>
              </a:rPr>
              <a:t>0xAB (10101011)</a:t>
            </a:r>
            <a:r>
              <a:rPr lang="ko-KR" altLang="en-US" kern="0" dirty="0">
                <a:latin typeface="NanumGothic"/>
                <a:cs typeface="NanumGothic"/>
              </a:rPr>
              <a:t>번지의</a:t>
            </a:r>
            <a:r>
              <a:rPr lang="ko-KR" altLang="en-US" kern="0" dirty="0">
                <a:latin typeface="NanumGothic"/>
                <a:ea typeface="NanumGothic"/>
                <a:cs typeface="NanumGothic"/>
              </a:rPr>
              <a:t> </a:t>
            </a:r>
            <a:r>
              <a:rPr lang="en-US" altLang="ko-KR" kern="0" dirty="0">
                <a:latin typeface="NanumGothic"/>
                <a:ea typeface="NanumGothic"/>
                <a:cs typeface="NanumGothic"/>
              </a:rPr>
              <a:t>Data</a:t>
            </a:r>
            <a:r>
              <a:rPr lang="ko-KR" altLang="en-US" kern="0" dirty="0">
                <a:latin typeface="NanumGothic"/>
                <a:cs typeface="NanumGothic"/>
              </a:rPr>
              <a:t>를</a:t>
            </a:r>
            <a:r>
              <a:rPr lang="ko-KR" altLang="en-US" kern="0" dirty="0">
                <a:latin typeface="NanumGothic"/>
                <a:ea typeface="NanumGothic"/>
                <a:cs typeface="NanumGothic"/>
              </a:rPr>
              <a:t> </a:t>
            </a:r>
            <a:r>
              <a:rPr lang="en-US" altLang="ko-KR" kern="0" dirty="0">
                <a:latin typeface="NanumGothic"/>
                <a:ea typeface="NanumGothic"/>
                <a:cs typeface="NanumGothic"/>
              </a:rPr>
              <a:t>Write</a:t>
            </a:r>
            <a:r>
              <a:rPr lang="ko-KR" altLang="en-US" kern="0" dirty="0">
                <a:latin typeface="NanumGothic"/>
                <a:cs typeface="NanumGothic"/>
              </a:rPr>
              <a:t>할</a:t>
            </a:r>
            <a:r>
              <a:rPr lang="ko-KR" altLang="en-US" kern="0" dirty="0">
                <a:latin typeface="NanumGothic"/>
                <a:ea typeface="NanumGothic"/>
                <a:cs typeface="NanumGothic"/>
              </a:rPr>
              <a:t> </a:t>
            </a:r>
            <a:r>
              <a:rPr lang="ko-KR" altLang="en-US" kern="0" dirty="0">
                <a:latin typeface="NanumGothic"/>
                <a:cs typeface="NanumGothic"/>
              </a:rPr>
              <a:t>때의</a:t>
            </a:r>
            <a:r>
              <a:rPr lang="ko-KR" altLang="en-US" kern="0" dirty="0">
                <a:latin typeface="NanumGothic"/>
                <a:ea typeface="NanumGothic"/>
                <a:cs typeface="NanumGothic"/>
              </a:rPr>
              <a:t> </a:t>
            </a:r>
            <a:r>
              <a:rPr lang="en-US" altLang="ko-KR" kern="0" dirty="0">
                <a:latin typeface="NanumGothic"/>
                <a:ea typeface="NanumGothic"/>
                <a:cs typeface="NanumGothic"/>
              </a:rPr>
              <a:t>Memory </a:t>
            </a:r>
            <a:r>
              <a:rPr lang="ko-KR" altLang="en-US" kern="0" dirty="0">
                <a:latin typeface="NanumGothic"/>
                <a:cs typeface="NanumGothic"/>
              </a:rPr>
              <a:t>상태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725" y="2043906"/>
            <a:ext cx="3576637" cy="40711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8175" y="1950650"/>
            <a:ext cx="49099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latin typeface="맑은 고딕 (본문)"/>
                <a:ea typeface="NanumGothic"/>
                <a:cs typeface="NanumGothic"/>
              </a:rPr>
              <a:t>WR</a:t>
            </a:r>
            <a:r>
              <a:rPr lang="en-US" altLang="ko-KR" b="1" kern="0" dirty="0">
                <a:latin typeface="맑은 고딕 (본문)"/>
                <a:cs typeface="NanumGothic"/>
              </a:rPr>
              <a:t>-&gt;1</a:t>
            </a:r>
            <a:r>
              <a:rPr lang="en-US" altLang="ko-KR" b="1" kern="0" dirty="0">
                <a:latin typeface="맑은 고딕 (본문)"/>
                <a:ea typeface="NanumGothic"/>
                <a:cs typeface="NanumGothic"/>
              </a:rPr>
              <a:t>, RD</a:t>
            </a:r>
            <a:r>
              <a:rPr lang="en-US" altLang="ko-KR" b="1" kern="0" dirty="0">
                <a:latin typeface="맑은 고딕 (본문)"/>
                <a:cs typeface="NanumGothic"/>
              </a:rPr>
              <a:t>-&gt;0</a:t>
            </a:r>
          </a:p>
          <a:p>
            <a:endParaRPr lang="en-US" altLang="ko-KR" kern="0" dirty="0">
              <a:effectLst/>
              <a:latin typeface="맑은 고딕 (본문)"/>
              <a:ea typeface="NanumGothic"/>
              <a:cs typeface="NanumGothic"/>
            </a:endParaRPr>
          </a:p>
          <a:p>
            <a:r>
              <a:rPr lang="en-US" altLang="ko-KR" b="1" kern="0" dirty="0">
                <a:latin typeface="맑은 고딕 (본문)"/>
                <a:ea typeface="NanumGothic"/>
                <a:cs typeface="NanumGothic"/>
              </a:rPr>
              <a:t>0xAB</a:t>
            </a:r>
            <a:r>
              <a:rPr lang="ko-KR" altLang="en-US" b="1" kern="0" dirty="0">
                <a:latin typeface="맑은 고딕 (본문)"/>
                <a:ea typeface="NanumGothic"/>
                <a:cs typeface="NanumGothic"/>
              </a:rPr>
              <a:t>번지를 </a:t>
            </a:r>
            <a:r>
              <a:rPr lang="ko-KR" altLang="en-US" dirty="0"/>
              <a:t>쓰고 싶은 </a:t>
            </a:r>
            <a:r>
              <a:rPr lang="en-US" altLang="ko-KR" dirty="0"/>
              <a:t>Data</a:t>
            </a:r>
            <a:r>
              <a:rPr lang="ko-KR" altLang="en-US" dirty="0"/>
              <a:t>인 </a:t>
            </a:r>
            <a:r>
              <a:rPr lang="en-US" altLang="ko-KR" dirty="0"/>
              <a:t>0x7C (1111100) </a:t>
            </a:r>
            <a:r>
              <a:rPr lang="ko-KR" altLang="en-US" dirty="0"/>
              <a:t>를 </a:t>
            </a:r>
            <a:r>
              <a:rPr lang="en-US" altLang="ko-KR" dirty="0"/>
              <a:t>Data pin</a:t>
            </a:r>
            <a:r>
              <a:rPr lang="ko-KR" altLang="en-US" dirty="0"/>
              <a:t>으로 주게 되면 </a:t>
            </a:r>
            <a:r>
              <a:rPr lang="en-US" altLang="ko-KR" dirty="0"/>
              <a:t>0xAB</a:t>
            </a:r>
            <a:r>
              <a:rPr lang="ko-KR" altLang="en-US" dirty="0"/>
              <a:t>번지에 </a:t>
            </a:r>
            <a:r>
              <a:rPr lang="en-US" altLang="ko-KR" dirty="0"/>
              <a:t>0x7C</a:t>
            </a:r>
            <a:r>
              <a:rPr lang="ko-KR" altLang="en-US" dirty="0"/>
              <a:t>가 써진다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NanumGothic"/>
                <a:cs typeface="NanumGothic"/>
              </a:rPr>
              <a:t>반대</a:t>
            </a:r>
            <a:r>
              <a:rPr lang="ko-KR" altLang="en-US" dirty="0">
                <a:latin typeface="NanumGothic"/>
                <a:cs typeface="NanumGothic"/>
              </a:rPr>
              <a:t>로 읽을 때 </a:t>
            </a:r>
            <a:r>
              <a:rPr lang="en-US" altLang="ko-KR" dirty="0">
                <a:latin typeface="NanumGothic"/>
                <a:cs typeface="NanumGothic"/>
              </a:rPr>
              <a:t>: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ea typeface="NanumGothic"/>
                <a:cs typeface="NanumGothic"/>
              </a:rPr>
              <a:t>RD</a:t>
            </a:r>
            <a:r>
              <a:rPr lang="en-US" altLang="ko-KR" dirty="0">
                <a:latin typeface="NanumGothic"/>
                <a:cs typeface="NanumGothic"/>
              </a:rPr>
              <a:t>-&gt;</a:t>
            </a:r>
            <a:r>
              <a:rPr lang="en-US" altLang="ko-KR" dirty="0">
                <a:ea typeface="NanumGothic"/>
                <a:cs typeface="NanumGothic"/>
              </a:rPr>
              <a:t>1, WR</a:t>
            </a:r>
            <a:r>
              <a:rPr lang="en-US" altLang="ko-KR" dirty="0">
                <a:latin typeface="NanumGothic"/>
                <a:cs typeface="NanumGothic"/>
              </a:rPr>
              <a:t>-&gt;0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NanumGothic"/>
              <a:cs typeface="NanumGothic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ea typeface="NanumGothic"/>
                <a:cs typeface="NanumGothic"/>
              </a:rPr>
              <a:t>Address</a:t>
            </a:r>
            <a:r>
              <a:rPr lang="ko-KR" altLang="en-US" dirty="0">
                <a:latin typeface="NanumGothic"/>
                <a:cs typeface="NanumGothic"/>
              </a:rPr>
              <a:t>에</a:t>
            </a:r>
            <a:r>
              <a:rPr lang="ko-KR" altLang="en-US" dirty="0">
                <a:ea typeface="NanumGothic"/>
                <a:cs typeface="NanumGothic"/>
              </a:rPr>
              <a:t> </a:t>
            </a:r>
            <a:r>
              <a:rPr lang="en-US" altLang="ko-KR" dirty="0">
                <a:ea typeface="NanumGothic"/>
                <a:cs typeface="NanumGothic"/>
              </a:rPr>
              <a:t>0xAB</a:t>
            </a:r>
            <a:r>
              <a:rPr lang="ko-KR" altLang="en-US" dirty="0">
                <a:latin typeface="NanumGothic"/>
                <a:cs typeface="NanumGothic"/>
              </a:rPr>
              <a:t>를</a:t>
            </a:r>
            <a:r>
              <a:rPr lang="ko-KR" altLang="en-US" dirty="0">
                <a:ea typeface="NanumGothic"/>
                <a:cs typeface="NanumGothic"/>
              </a:rPr>
              <a:t> </a:t>
            </a:r>
            <a:r>
              <a:rPr lang="ko-KR" altLang="en-US" dirty="0">
                <a:latin typeface="NanumGothic"/>
                <a:cs typeface="NanumGothic"/>
              </a:rPr>
              <a:t>주게</a:t>
            </a:r>
            <a:r>
              <a:rPr lang="ko-KR" altLang="en-US" dirty="0">
                <a:ea typeface="NanumGothic"/>
                <a:cs typeface="NanumGothic"/>
              </a:rPr>
              <a:t> </a:t>
            </a:r>
            <a:r>
              <a:rPr lang="ko-KR" altLang="en-US" dirty="0">
                <a:latin typeface="NanumGothic"/>
                <a:cs typeface="NanumGothic"/>
              </a:rPr>
              <a:t>되면</a:t>
            </a:r>
            <a:r>
              <a:rPr lang="en-US" altLang="ko-KR" dirty="0">
                <a:ea typeface="NanumGothic"/>
                <a:cs typeface="NanumGothic"/>
              </a:rPr>
              <a:t>, 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" panose="020B0604020202020204" pitchFamily="34" charset="0"/>
                <a:ea typeface="NanumGothic"/>
                <a:cs typeface="NanumGothic"/>
              </a:rPr>
              <a:t>Data pin</a:t>
            </a:r>
            <a:r>
              <a:rPr lang="ko-KR" altLang="en-US" dirty="0">
                <a:latin typeface="NanumGothic"/>
                <a:cs typeface="NanumGothic"/>
              </a:rPr>
              <a:t>으로</a:t>
            </a:r>
            <a:r>
              <a:rPr lang="ko-KR" altLang="en-US" dirty="0">
                <a:ea typeface="NanumGothic"/>
                <a:cs typeface="NanumGothic"/>
              </a:rPr>
              <a:t> </a:t>
            </a:r>
            <a:r>
              <a:rPr lang="en-US" altLang="ko-KR" dirty="0">
                <a:ea typeface="NanumGothic"/>
                <a:cs typeface="NanumGothic"/>
              </a:rPr>
              <a:t>0x7C</a:t>
            </a:r>
            <a:r>
              <a:rPr lang="ko-KR" altLang="en-US" dirty="0">
                <a:latin typeface="NanumGothic"/>
                <a:cs typeface="NanumGothic"/>
              </a:rPr>
              <a:t>가</a:t>
            </a:r>
            <a:r>
              <a:rPr lang="ko-KR" altLang="en-US" dirty="0">
                <a:ea typeface="NanumGothic"/>
                <a:cs typeface="NanumGothic"/>
              </a:rPr>
              <a:t> </a:t>
            </a:r>
            <a:r>
              <a:rPr lang="ko-KR" altLang="en-US" dirty="0">
                <a:latin typeface="NanumGothic"/>
                <a:cs typeface="NanumGothic"/>
              </a:rPr>
              <a:t>튀어</a:t>
            </a:r>
            <a:r>
              <a:rPr lang="ko-KR" altLang="en-US" dirty="0">
                <a:ea typeface="NanumGothic"/>
                <a:cs typeface="NanumGothic"/>
              </a:rPr>
              <a:t> </a:t>
            </a:r>
            <a:r>
              <a:rPr lang="ko-KR" altLang="en-US" dirty="0">
                <a:latin typeface="NanumGothic"/>
                <a:cs typeface="NanumGothic"/>
              </a:rPr>
              <a:t>나오게</a:t>
            </a:r>
            <a:r>
              <a:rPr lang="ko-KR" altLang="en-US" dirty="0">
                <a:ea typeface="NanumGothic"/>
                <a:cs typeface="NanumGothic"/>
              </a:rPr>
              <a:t> </a:t>
            </a:r>
            <a:r>
              <a:rPr lang="ko-KR" altLang="en-US" dirty="0">
                <a:latin typeface="NanumGothic"/>
                <a:cs typeface="NanumGothic"/>
              </a:rPr>
              <a:t>된다</a:t>
            </a:r>
            <a:r>
              <a:rPr lang="en-US" altLang="ko-KR" dirty="0">
                <a:latin typeface="NanumGothic"/>
                <a:cs typeface="NanumGothic"/>
              </a:rPr>
              <a:t>.</a:t>
            </a:r>
            <a:endParaRPr lang="en-US" altLang="ko-KR" dirty="0">
              <a:latin typeface="Arial" panose="020B0604020202020204" pitchFamily="34" charset="0"/>
              <a:ea typeface="NanumGothic"/>
              <a:cs typeface="NanumGothic"/>
            </a:endParaRPr>
          </a:p>
          <a:p>
            <a:endParaRPr lang="en-US" altLang="ko-KR" dirty="0"/>
          </a:p>
          <a:p>
            <a:endParaRPr lang="en-US" altLang="ko-KR" kern="0" dirty="0">
              <a:effectLst/>
              <a:latin typeface="NanumGothic"/>
              <a:ea typeface="NanumGothic"/>
              <a:cs typeface="NanumGothic"/>
            </a:endParaRPr>
          </a:p>
          <a:p>
            <a:endParaRPr lang="ko-KR" altLang="en-US" kern="0" dirty="0">
              <a:effectLst/>
              <a:latin typeface="NanumGothic"/>
              <a:ea typeface="NanumGothic"/>
              <a:cs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497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C813F-0C7E-4155-AC77-87AEA4DE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CPU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13206-7993-45B9-A802-5E5132AF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CPU=</a:t>
            </a:r>
            <a:r>
              <a:rPr lang="ko-KR" altLang="en-US" dirty="0"/>
              <a:t>논리회로의 집합체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Cpu</a:t>
            </a:r>
            <a:r>
              <a:rPr lang="ko-KR" altLang="en-US" dirty="0"/>
              <a:t>에 나와있는 </a:t>
            </a:r>
            <a:r>
              <a:rPr lang="en-US" altLang="ko-KR" dirty="0"/>
              <a:t>pin</a:t>
            </a:r>
            <a:r>
              <a:rPr lang="ko-KR" altLang="en-US" dirty="0"/>
              <a:t>들에 약속된 신호를 주면 그에 대한 일을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596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DA3C57-91B9-4D3A-9630-FE5326C6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How CPU Works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122" name="Picture 2" descr="http://pds11.egloos.com/pds/200906/01/90/c0098890_4a23c9da3e595.jpg">
            <a:extLst>
              <a:ext uri="{FF2B5EF4-FFF2-40B4-BE49-F238E27FC236}">
                <a16:creationId xmlns:a16="http://schemas.microsoft.com/office/drawing/2014/main" id="{CD134B0D-4F3D-4683-A840-B5FB7C3E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75188"/>
            <a:ext cx="4655976" cy="45828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6E7B4-ED1C-4A1B-AD2F-D0DF4571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432" y="2944460"/>
            <a:ext cx="5856163" cy="286631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Cpu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cpu</a:t>
            </a:r>
            <a:r>
              <a:rPr lang="ko-KR" altLang="en-US" sz="2400" dirty="0"/>
              <a:t>에서 명령어를 해석하여 다른 </a:t>
            </a:r>
            <a:r>
              <a:rPr lang="en-US" altLang="ko-KR" sz="2400" dirty="0"/>
              <a:t>Unit</a:t>
            </a:r>
            <a:r>
              <a:rPr lang="ko-KR" altLang="en-US" sz="2400" dirty="0"/>
              <a:t>에 동작을 지시</a:t>
            </a:r>
            <a:endParaRPr lang="en-US" altLang="ko-KR" sz="2400" dirty="0"/>
          </a:p>
          <a:p>
            <a:r>
              <a:rPr lang="en-US" altLang="ko-KR" sz="2400" dirty="0"/>
              <a:t>ALU</a:t>
            </a:r>
            <a:r>
              <a:rPr lang="ko-KR" altLang="en-US" sz="2400" dirty="0"/>
              <a:t>에서 산술연산을 함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85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165B1-F383-49A2-AFE8-DBAAFE5C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9" y="2095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일반적인 </a:t>
            </a:r>
            <a:r>
              <a:rPr lang="en-US" altLang="ko-KR"/>
              <a:t>CPU</a:t>
            </a:r>
            <a:r>
              <a:rPr lang="ko-KR" altLang="en-US"/>
              <a:t>의 동작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8571C-40C4-4C2C-B5A9-64EE4553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altLang="ko-KR" sz="1500" dirty="0"/>
              <a:t>PC : Program Counter         </a:t>
            </a:r>
            <a:r>
              <a:rPr lang="en-US" altLang="ko-KR" sz="1500" dirty="0" err="1"/>
              <a:t>cpu</a:t>
            </a:r>
            <a:r>
              <a:rPr lang="ko-KR" altLang="en-US" sz="1500" dirty="0"/>
              <a:t>가 현재 실행하고 있는 </a:t>
            </a:r>
            <a:r>
              <a:rPr lang="en-US" altLang="ko-KR" sz="1500" dirty="0"/>
              <a:t>instruction</a:t>
            </a:r>
            <a:r>
              <a:rPr lang="ko-KR" altLang="en-US" sz="1500" dirty="0"/>
              <a:t>의 주소를 가리킴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IR : PC</a:t>
            </a:r>
            <a:r>
              <a:rPr lang="ko-KR" altLang="en-US" sz="1500" dirty="0"/>
              <a:t>가 가리키는 </a:t>
            </a:r>
            <a:r>
              <a:rPr lang="en-US" altLang="ko-KR" sz="1500" dirty="0"/>
              <a:t>Instruction</a:t>
            </a:r>
            <a:r>
              <a:rPr lang="ko-KR" altLang="en-US" sz="1500" dirty="0"/>
              <a:t>의 주소에서 읽어온 </a:t>
            </a:r>
            <a:r>
              <a:rPr lang="en-US" altLang="ko-KR" sz="1500" dirty="0"/>
              <a:t>instruction</a:t>
            </a:r>
            <a:r>
              <a:rPr lang="ko-KR" altLang="en-US" sz="1500" dirty="0"/>
              <a:t>을 담아두는 기억장소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Data Register : Address Register</a:t>
            </a:r>
            <a:r>
              <a:rPr lang="ko-KR" altLang="en-US" sz="1500" dirty="0"/>
              <a:t>가 가리키는 주소의 </a:t>
            </a:r>
            <a:r>
              <a:rPr lang="ko-KR" altLang="en-US" sz="1500" dirty="0" err="1"/>
              <a:t>실제값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ACC : </a:t>
            </a:r>
            <a:r>
              <a:rPr lang="ko-KR" altLang="en-US" sz="1500" dirty="0"/>
              <a:t>특수한 </a:t>
            </a:r>
            <a:r>
              <a:rPr lang="en-US" altLang="ko-KR" sz="1500" dirty="0"/>
              <a:t>register</a:t>
            </a:r>
            <a:r>
              <a:rPr lang="ko-KR" altLang="en-US" sz="1500" dirty="0"/>
              <a:t>로서 연산에 사용되는 값들을 저장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Decoder : IR</a:t>
            </a:r>
            <a:r>
              <a:rPr lang="ko-KR" altLang="en-US" sz="1500" dirty="0"/>
              <a:t>에서 가져온 </a:t>
            </a:r>
            <a:r>
              <a:rPr lang="en-US" altLang="ko-KR" sz="1500" dirty="0" err="1"/>
              <a:t>instructio</a:t>
            </a:r>
            <a:r>
              <a:rPr lang="ko-KR" altLang="en-US" sz="1500" dirty="0"/>
              <a:t>을 해석하여 </a:t>
            </a:r>
            <a:r>
              <a:rPr lang="en-US" altLang="ko-KR" sz="1500" dirty="0"/>
              <a:t>CU</a:t>
            </a:r>
            <a:r>
              <a:rPr lang="ko-KR" altLang="en-US" sz="1500" dirty="0"/>
              <a:t>에 넘김</a:t>
            </a:r>
            <a:endParaRPr lang="en-US" altLang="ko-KR" sz="1500" dirty="0"/>
          </a:p>
        </p:txBody>
      </p:sp>
      <p:pic>
        <p:nvPicPr>
          <p:cNvPr id="6153" name="Picture 4" descr="http://pds10.egloos.com/pds/200906/01/90/c0098890_4a23cb8bf0ec3.jpg">
            <a:extLst>
              <a:ext uri="{FF2B5EF4-FFF2-40B4-BE49-F238E27FC236}">
                <a16:creationId xmlns:a16="http://schemas.microsoft.com/office/drawing/2014/main" id="{3ACA9189-D193-41C4-9E7B-5930AD356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1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3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FB536-8A66-48AC-A4D6-360074DE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5086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word a = 1;</a:t>
            </a:r>
          </a:p>
          <a:p>
            <a:pPr marL="0" indent="0">
              <a:buNone/>
            </a:pPr>
            <a:r>
              <a:rPr lang="en-US" altLang="ko-KR" sz="2000" dirty="0"/>
              <a:t>word b = 2;</a:t>
            </a:r>
          </a:p>
          <a:p>
            <a:pPr marL="0" indent="0">
              <a:buNone/>
            </a:pPr>
            <a:r>
              <a:rPr lang="en-US" altLang="ko-KR" sz="2000" dirty="0"/>
              <a:t>word c;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word add(void)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int temp;</a:t>
            </a:r>
          </a:p>
          <a:p>
            <a:pPr marL="0" indent="0">
              <a:buNone/>
            </a:pPr>
            <a:r>
              <a:rPr lang="en-US" altLang="ko-KR" sz="2000" dirty="0"/>
              <a:t>	temp =a;</a:t>
            </a:r>
          </a:p>
          <a:p>
            <a:pPr marL="0" indent="0">
              <a:buNone/>
            </a:pPr>
            <a:r>
              <a:rPr lang="en-US" altLang="ko-KR" sz="2000" dirty="0"/>
              <a:t>	c = 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return;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C0458-2A51-4DA5-A9A2-5CAD82617702}"/>
              </a:ext>
            </a:extLst>
          </p:cNvPr>
          <p:cNvSpPr txBox="1"/>
          <p:nvPr/>
        </p:nvSpPr>
        <p:spPr>
          <a:xfrm>
            <a:off x="4001549" y="3498210"/>
            <a:ext cx="3607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주소         </a:t>
            </a:r>
            <a:r>
              <a:rPr lang="en-US" altLang="ko-KR" dirty="0"/>
              <a:t>Assembly</a:t>
            </a:r>
          </a:p>
          <a:p>
            <a:pPr latinLnBrk="0"/>
            <a:r>
              <a:rPr lang="en-US" altLang="ko-KR" dirty="0"/>
              <a:t>0x1000   LOAD 0x2000  </a:t>
            </a:r>
          </a:p>
          <a:p>
            <a:pPr latinLnBrk="0"/>
            <a:r>
              <a:rPr lang="en-US" altLang="ko-KR" dirty="0"/>
              <a:t>0x1002   ADD 0x2002     </a:t>
            </a:r>
          </a:p>
          <a:p>
            <a:pPr latinLnBrk="0"/>
            <a:r>
              <a:rPr lang="en-US" altLang="ko-KR" dirty="0"/>
              <a:t>0x1004   STORE 0x2004  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47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1BB70-6741-4D3B-94D9-63081C33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LOAD</a:t>
            </a:r>
            <a:r>
              <a:rPr lang="ko-KR" altLang="en-US" dirty="0"/>
              <a:t>과정</a:t>
            </a:r>
          </a:p>
        </p:txBody>
      </p:sp>
      <p:pic>
        <p:nvPicPr>
          <p:cNvPr id="8194" name="Picture 2" descr="http://pds10.egloos.com/pds/200908/03/90/c0098890_4a76e8f163f47.jpg">
            <a:extLst>
              <a:ext uri="{FF2B5EF4-FFF2-40B4-BE49-F238E27FC236}">
                <a16:creationId xmlns:a16="http://schemas.microsoft.com/office/drawing/2014/main" id="{4594D36B-8B43-42E7-826E-500056BE9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92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9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88977-2E9B-4609-B7CA-7C793472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E48E3-48C5-4CD8-9DE1-0CEBC889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Register</a:t>
            </a:r>
          </a:p>
          <a:p>
            <a:endParaRPr lang="en-US" altLang="ko-KR" dirty="0"/>
          </a:p>
          <a:p>
            <a:r>
              <a:rPr lang="en-US" altLang="ko-KR" dirty="0"/>
              <a:t>Clock</a:t>
            </a:r>
          </a:p>
          <a:p>
            <a:endParaRPr lang="en-US" altLang="ko-KR" dirty="0"/>
          </a:p>
          <a:p>
            <a:r>
              <a:rPr lang="en-US" altLang="ko-KR" dirty="0"/>
              <a:t>Bus transfer Mechanism</a:t>
            </a:r>
          </a:p>
          <a:p>
            <a:endParaRPr lang="en-US" altLang="ko-KR" dirty="0"/>
          </a:p>
          <a:p>
            <a:r>
              <a:rPr lang="en-US" altLang="ko-KR" dirty="0"/>
              <a:t>Memory</a:t>
            </a:r>
            <a:r>
              <a:rPr lang="ko-KR" altLang="en-US" dirty="0"/>
              <a:t>의 선정과 </a:t>
            </a:r>
            <a:r>
              <a:rPr lang="en-US" altLang="ko-KR" dirty="0"/>
              <a:t>XIP</a:t>
            </a:r>
          </a:p>
          <a:p>
            <a:endParaRPr lang="en-US" altLang="ko-KR" dirty="0"/>
          </a:p>
          <a:p>
            <a:r>
              <a:rPr lang="en-US" altLang="ko-KR" dirty="0"/>
              <a:t>RAM Memory</a:t>
            </a:r>
            <a:r>
              <a:rPr lang="ko-KR" altLang="en-US" dirty="0"/>
              <a:t>의 물리적 동작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 CPU Works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108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B9E4C-3FFB-489F-9174-729BFFBF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</a:t>
            </a:r>
            <a:r>
              <a:rPr lang="en-US" altLang="ko-KR" dirty="0"/>
              <a:t>ADD</a:t>
            </a:r>
            <a:r>
              <a:rPr lang="ko-KR" altLang="en-US" dirty="0"/>
              <a:t> 과정</a:t>
            </a:r>
          </a:p>
        </p:txBody>
      </p:sp>
      <p:pic>
        <p:nvPicPr>
          <p:cNvPr id="9218" name="Picture 2" descr="http://pds15.egloos.com/pds/200906/01/90/c0098890_4a23cbbea4696.jpg">
            <a:extLst>
              <a:ext uri="{FF2B5EF4-FFF2-40B4-BE49-F238E27FC236}">
                <a16:creationId xmlns:a16="http://schemas.microsoft.com/office/drawing/2014/main" id="{746E46D1-B45F-4668-A2C9-195627F0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345"/>
            <a:ext cx="10515600" cy="488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0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DFB52-C05C-4FDF-ADA8-BB123DF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</a:t>
            </a:r>
            <a:r>
              <a:rPr lang="en-US" altLang="ko-KR" dirty="0"/>
              <a:t>STORE </a:t>
            </a:r>
            <a:r>
              <a:rPr lang="ko-KR" altLang="en-US" dirty="0"/>
              <a:t>과정</a:t>
            </a:r>
          </a:p>
        </p:txBody>
      </p:sp>
      <p:pic>
        <p:nvPicPr>
          <p:cNvPr id="10242" name="Picture 2" descr="http://pds15.egloos.com/pds/200906/01/90/c0098890_4a23cbd2ccbb8.jpg">
            <a:extLst>
              <a:ext uri="{FF2B5EF4-FFF2-40B4-BE49-F238E27FC236}">
                <a16:creationId xmlns:a16="http://schemas.microsoft.com/office/drawing/2014/main" id="{06DCBAFA-85AA-4A18-B0C0-7C48D9162C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515599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0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9B70-CE7B-4EB6-B1BE-5862BC26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Pipe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C8CB2-5274-49C7-83E0-2FA5DC45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8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위의 </a:t>
            </a:r>
            <a:r>
              <a:rPr lang="en-US" altLang="ko-KR" sz="2400"/>
              <a:t>CPU</a:t>
            </a:r>
            <a:r>
              <a:rPr lang="ko-KR" altLang="en-US" sz="2400"/>
              <a:t>구조에서 하는 일의 순서는</a:t>
            </a:r>
            <a:r>
              <a:rPr lang="en-US" altLang="ko-KR" sz="2400"/>
              <a:t> </a:t>
            </a:r>
          </a:p>
          <a:p>
            <a:pPr marL="0" indent="0">
              <a:buNone/>
            </a:pPr>
            <a:r>
              <a:rPr lang="en-US" altLang="ko-KR" sz="2400"/>
              <a:t>Fetch/Decode/Excution</a:t>
            </a:r>
            <a:r>
              <a:rPr lang="ko-KR" altLang="en-US" sz="2400"/>
              <a:t>순서대로 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CPU</a:t>
            </a:r>
            <a:r>
              <a:rPr lang="ko-KR" altLang="en-US" sz="2400"/>
              <a:t>가 효율적으로 움직이게 하기위해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Pipe line</a:t>
            </a:r>
            <a:r>
              <a:rPr lang="ko-KR" altLang="en-US" sz="2400"/>
              <a:t>을 사용한다</a:t>
            </a:r>
            <a:r>
              <a:rPr lang="en-US" altLang="ko-KR" sz="2400"/>
              <a:t>.</a:t>
            </a:r>
            <a:endParaRPr lang="en-US" altLang="ko-KR" sz="2400" dirty="0"/>
          </a:p>
        </p:txBody>
      </p:sp>
      <p:pic>
        <p:nvPicPr>
          <p:cNvPr id="11266" name="Picture 2" descr="http://pds13.egloos.com/pds/200906/01/90/c0098890_4a23cbe4be288.jpg">
            <a:extLst>
              <a:ext uri="{FF2B5EF4-FFF2-40B4-BE49-F238E27FC236}">
                <a16:creationId xmlns:a16="http://schemas.microsoft.com/office/drawing/2014/main" id="{5E9CEAB3-816B-40DE-8708-969CA32D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35" y="1690688"/>
            <a:ext cx="47625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47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733AEB-F8BE-4BA6-BAC9-F9EE4E0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Pipe line</a:t>
            </a: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12290" name="Picture 2" descr="http://pds11.egloos.com/pds/200906/01/90/c0098890_4a23cc0327b2a.jpg">
            <a:extLst>
              <a:ext uri="{FF2B5EF4-FFF2-40B4-BE49-F238E27FC236}">
                <a16:creationId xmlns:a16="http://schemas.microsoft.com/office/drawing/2014/main" id="{622C541F-AD7E-472D-9182-987F48B5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93114"/>
            <a:ext cx="7188199" cy="273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317D9-8B67-4C73-A347-0541A61F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왼쪽으로 갈수록 </a:t>
            </a:r>
            <a:r>
              <a:rPr lang="en-US" altLang="ko-KR" sz="1800" dirty="0"/>
              <a:t>1 clock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이런 식으로 </a:t>
            </a:r>
            <a:r>
              <a:rPr lang="en-US" altLang="ko-KR" sz="1800" dirty="0" err="1"/>
              <a:t>cpu</a:t>
            </a:r>
            <a:r>
              <a:rPr lang="ko-KR" altLang="en-US" sz="1800" dirty="0"/>
              <a:t>를 효율적으로 사용이 가능하다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5281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1E17A-2DEE-4C32-B0B8-3AA29B5B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D292E-FF82-4658-B8DB-851F21E0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사전적 의미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【</a:t>
            </a:r>
            <a:r>
              <a:rPr lang="ko-KR" altLang="en-US" sz="2000" dirty="0"/>
              <a:t>컴퓨터</a:t>
            </a:r>
            <a:r>
              <a:rPr lang="en-US" altLang="ko-KR" sz="2000" dirty="0"/>
              <a:t>】 </a:t>
            </a:r>
            <a:r>
              <a:rPr lang="ko-KR" altLang="en-US" sz="2000" dirty="0"/>
              <a:t>레지스터 </a:t>
            </a:r>
            <a:r>
              <a:rPr lang="en-US" altLang="ko-KR" sz="2000" dirty="0"/>
              <a:t>《CPU</a:t>
            </a:r>
            <a:r>
              <a:rPr lang="ko-KR" altLang="en-US" sz="2000" dirty="0"/>
              <a:t>가 적은 양의 데이터나 처리하는 동안의 중간 결과를 일시적으로 저장하기 위해 사용하는 고속의 기억회로</a:t>
            </a:r>
            <a:r>
              <a:rPr lang="en-US" altLang="ko-KR" sz="2000" dirty="0"/>
              <a:t>》</a:t>
            </a:r>
          </a:p>
          <a:p>
            <a:endParaRPr lang="en-US" altLang="ko-KR" dirty="0"/>
          </a:p>
          <a:p>
            <a:r>
              <a:rPr lang="en-US" altLang="ko-KR" dirty="0"/>
              <a:t>Flip-Flop</a:t>
            </a:r>
            <a:r>
              <a:rPr lang="ko-KR" altLang="en-US" dirty="0"/>
              <a:t>의 집합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n-bit Register = n</a:t>
            </a:r>
            <a:r>
              <a:rPr lang="ko-KR" altLang="en-US" dirty="0"/>
              <a:t>개의 </a:t>
            </a:r>
            <a:r>
              <a:rPr lang="en-US" altLang="ko-KR" dirty="0"/>
              <a:t>Flip-Flop(or Latch)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8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E427-71E6-4E50-B25A-989247CF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Latch &amp; Flip-Flop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458F8-5B7A-4383-B492-1AF189CB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2439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1bit</a:t>
            </a:r>
            <a:r>
              <a:rPr lang="ko-KR" altLang="en-US" sz="2000" dirty="0"/>
              <a:t>의 신호를 저장하기 위한 회로</a:t>
            </a:r>
            <a:endParaRPr lang="en-US" altLang="ko-KR" sz="2000" dirty="0"/>
          </a:p>
          <a:p>
            <a:r>
              <a:rPr lang="en-US" altLang="ko-KR" sz="2000" dirty="0"/>
              <a:t>Latch</a:t>
            </a:r>
            <a:r>
              <a:rPr lang="ko-KR" altLang="en-US" sz="2000" dirty="0"/>
              <a:t>는 </a:t>
            </a:r>
            <a:r>
              <a:rPr lang="en-US" altLang="ko-KR" sz="2000" dirty="0"/>
              <a:t>clock</a:t>
            </a:r>
            <a:r>
              <a:rPr lang="ko-KR" altLang="en-US" sz="2000" dirty="0"/>
              <a:t>동기화 </a:t>
            </a:r>
            <a:r>
              <a:rPr lang="en-US" altLang="ko-KR" sz="2000" dirty="0"/>
              <a:t>X</a:t>
            </a:r>
          </a:p>
          <a:p>
            <a:r>
              <a:rPr lang="en-US" altLang="ko-KR" sz="2000" dirty="0"/>
              <a:t>Flip-Flop</a:t>
            </a:r>
            <a:r>
              <a:rPr lang="ko-KR" altLang="en-US" sz="2000" dirty="0"/>
              <a:t>은 </a:t>
            </a:r>
            <a:r>
              <a:rPr lang="en-US" altLang="ko-KR" sz="2000" dirty="0"/>
              <a:t>clock</a:t>
            </a:r>
            <a:r>
              <a:rPr lang="ko-KR" altLang="en-US" sz="2000" dirty="0"/>
              <a:t>동기화 </a:t>
            </a:r>
            <a:r>
              <a:rPr lang="en-US" altLang="ko-KR" sz="2000" dirty="0"/>
              <a:t>O</a:t>
            </a:r>
          </a:p>
          <a:p>
            <a:endParaRPr lang="ko-KR" altLang="en-US" sz="2000" dirty="0"/>
          </a:p>
        </p:txBody>
      </p:sp>
      <p:pic>
        <p:nvPicPr>
          <p:cNvPr id="1026" name="Picture 2" descr="http://pds13.egloos.com/pds/200908/03/90/c0098890_4a76e700166bd.jpg">
            <a:extLst>
              <a:ext uri="{FF2B5EF4-FFF2-40B4-BE49-F238E27FC236}">
                <a16:creationId xmlns:a16="http://schemas.microsoft.com/office/drawing/2014/main" id="{F64F8E89-51AE-46A1-A69E-E772F2DFF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2" r="19450"/>
          <a:stretch/>
        </p:blipFill>
        <p:spPr bwMode="auto">
          <a:xfrm>
            <a:off x="4995751" y="1904281"/>
            <a:ext cx="5091762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AF53D-E98A-44C8-8F1A-499A3304ACD1}"/>
              </a:ext>
            </a:extLst>
          </p:cNvPr>
          <p:cNvSpPr txBox="1"/>
          <p:nvPr/>
        </p:nvSpPr>
        <p:spPr>
          <a:xfrm>
            <a:off x="7868575" y="5807630"/>
            <a:ext cx="118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Latch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06CC01-2DE9-4421-B468-14D7421AC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73013"/>
              </p:ext>
            </p:extLst>
          </p:nvPr>
        </p:nvGraphicFramePr>
        <p:xfrm>
          <a:off x="1013895" y="3624045"/>
          <a:ext cx="3730536" cy="23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34">
                  <a:extLst>
                    <a:ext uri="{9D8B030D-6E8A-4147-A177-3AD203B41FA5}">
                      <a16:colId xmlns:a16="http://schemas.microsoft.com/office/drawing/2014/main" val="517046502"/>
                    </a:ext>
                  </a:extLst>
                </a:gridCol>
                <a:gridCol w="932634">
                  <a:extLst>
                    <a:ext uri="{9D8B030D-6E8A-4147-A177-3AD203B41FA5}">
                      <a16:colId xmlns:a16="http://schemas.microsoft.com/office/drawing/2014/main" val="3420341705"/>
                    </a:ext>
                  </a:extLst>
                </a:gridCol>
                <a:gridCol w="932634">
                  <a:extLst>
                    <a:ext uri="{9D8B030D-6E8A-4147-A177-3AD203B41FA5}">
                      <a16:colId xmlns:a16="http://schemas.microsoft.com/office/drawing/2014/main" val="1394815589"/>
                    </a:ext>
                  </a:extLst>
                </a:gridCol>
                <a:gridCol w="932634">
                  <a:extLst>
                    <a:ext uri="{9D8B030D-6E8A-4147-A177-3AD203B41FA5}">
                      <a16:colId xmlns:a16="http://schemas.microsoft.com/office/drawing/2014/main" val="1605684205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49391"/>
                  </a:ext>
                </a:extLst>
              </a:tr>
              <a:tr h="49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9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0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9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6F0458-3726-439D-9D78-B2870E73C19E}"/>
              </a:ext>
            </a:extLst>
          </p:cNvPr>
          <p:cNvSpPr txBox="1"/>
          <p:nvPr/>
        </p:nvSpPr>
        <p:spPr>
          <a:xfrm>
            <a:off x="2440581" y="32547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0C3D769-D9D0-4D8B-A53C-CB38DDA74AC3}"/>
              </a:ext>
            </a:extLst>
          </p:cNvPr>
          <p:cNvSpPr/>
          <p:nvPr/>
        </p:nvSpPr>
        <p:spPr>
          <a:xfrm>
            <a:off x="509375" y="4454555"/>
            <a:ext cx="443916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5EFAAEC-98B6-4140-9F61-16D4B11A13E3}"/>
              </a:ext>
            </a:extLst>
          </p:cNvPr>
          <p:cNvSpPr/>
          <p:nvPr/>
        </p:nvSpPr>
        <p:spPr>
          <a:xfrm>
            <a:off x="509374" y="5285065"/>
            <a:ext cx="443916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40287-E8AE-4D6C-BDBB-1A8112A63ED6}"/>
              </a:ext>
            </a:extLst>
          </p:cNvPr>
          <p:cNvSpPr txBox="1"/>
          <p:nvPr/>
        </p:nvSpPr>
        <p:spPr>
          <a:xfrm>
            <a:off x="8397380" y="2063259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(Reset)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B2990-10D2-4D68-B047-4648F274DCD9}"/>
              </a:ext>
            </a:extLst>
          </p:cNvPr>
          <p:cNvSpPr txBox="1"/>
          <p:nvPr/>
        </p:nvSpPr>
        <p:spPr>
          <a:xfrm>
            <a:off x="8397380" y="5118839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(Set)</a:t>
            </a:r>
            <a:endParaRPr lang="ko-KR" altLang="en-US" dirty="0"/>
          </a:p>
        </p:txBody>
      </p:sp>
      <p:pic>
        <p:nvPicPr>
          <p:cNvPr id="13" name="Picture 2" descr="http://pds10.egloos.com/pds/200905/26/90/c0098890_4a1bd862962ee.jpg">
            <a:extLst>
              <a:ext uri="{FF2B5EF4-FFF2-40B4-BE49-F238E27FC236}">
                <a16:creationId xmlns:a16="http://schemas.microsoft.com/office/drawing/2014/main" id="{5C66ACC0-9813-4B42-B2E9-0894724A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51" y="2054098"/>
            <a:ext cx="5667526" cy="35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53DCF-CC91-4D1A-A6DE-734FB3B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4-bit Register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4" descr="http://pds15.egloos.com/pds/200905/26/90/c0098890_4a1bd886b49d3.jpg">
            <a:extLst>
              <a:ext uri="{FF2B5EF4-FFF2-40B4-BE49-F238E27FC236}">
                <a16:creationId xmlns:a16="http://schemas.microsoft.com/office/drawing/2014/main" id="{69CD7DF2-5FE0-42EF-A6F3-319233F5C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/>
          <a:stretch/>
        </p:blipFill>
        <p:spPr bwMode="auto">
          <a:xfrm>
            <a:off x="2023328" y="2426818"/>
            <a:ext cx="207239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pds12.egloos.com/pds/200905/26/90/c0098890_4a1bd89ea8ead.jpg">
            <a:extLst>
              <a:ext uri="{FF2B5EF4-FFF2-40B4-BE49-F238E27FC236}">
                <a16:creationId xmlns:a16="http://schemas.microsoft.com/office/drawing/2014/main" id="{877A4445-ED79-4E26-A777-6A86F98CA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2881" y="2426818"/>
            <a:ext cx="506030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8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6DD0-9304-4E42-8A31-04763FE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BF93A-0156-4B45-A944-D799CB4F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</a:t>
            </a:r>
            <a:r>
              <a:rPr lang="ko-KR" altLang="en-US" dirty="0"/>
              <a:t>은 주기적인 전기적 </a:t>
            </a:r>
            <a:r>
              <a:rPr lang="en-US" altLang="ko-KR" dirty="0"/>
              <a:t>Pulse</a:t>
            </a:r>
          </a:p>
          <a:p>
            <a:endParaRPr lang="en-US" altLang="ko-KR" dirty="0"/>
          </a:p>
          <a:p>
            <a:r>
              <a:rPr lang="ko-KR" altLang="en-US" dirty="0"/>
              <a:t>디지털 회로는 논리회로와 </a:t>
            </a:r>
            <a:r>
              <a:rPr lang="en-US" altLang="ko-KR" dirty="0"/>
              <a:t>Flip-Flop</a:t>
            </a:r>
            <a:r>
              <a:rPr lang="ko-KR" altLang="en-US" dirty="0"/>
              <a:t>회로로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Clock</a:t>
            </a:r>
            <a:r>
              <a:rPr lang="ko-KR" altLang="en-US" dirty="0"/>
              <a:t>에 따라 모든 것이 동기화하여 동작을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80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DEC37-2004-43E2-B8AF-6480A5E7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A1D63-58DB-4D9C-8CBE-CD88A920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3147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CLK</a:t>
            </a:r>
            <a:r>
              <a:rPr lang="ko-KR" altLang="en-US" sz="2400" dirty="0"/>
              <a:t>가 </a:t>
            </a:r>
            <a:r>
              <a:rPr lang="en-US" altLang="ko-KR" sz="2400" dirty="0"/>
              <a:t>High(=1)</a:t>
            </a:r>
            <a:r>
              <a:rPr lang="ko-KR" altLang="en-US" sz="2400" dirty="0"/>
              <a:t>일 때만 값을 저장가능</a:t>
            </a:r>
            <a:endParaRPr lang="en-US" altLang="ko-KR" sz="2400" dirty="0"/>
          </a:p>
          <a:p>
            <a:r>
              <a:rPr lang="en-US" altLang="ko-KR" sz="2400" dirty="0"/>
              <a:t>CLK</a:t>
            </a:r>
            <a:r>
              <a:rPr lang="ko-KR" altLang="en-US" sz="2400" dirty="0"/>
              <a:t>가 </a:t>
            </a:r>
            <a:r>
              <a:rPr lang="en-US" altLang="ko-KR" sz="2400" dirty="0"/>
              <a:t>LOW(=0)</a:t>
            </a:r>
            <a:r>
              <a:rPr lang="ko-KR" altLang="en-US" sz="2400" dirty="0"/>
              <a:t>일 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HIGH</a:t>
            </a:r>
            <a:r>
              <a:rPr lang="ko-KR" altLang="en-US" sz="2400" dirty="0"/>
              <a:t>일 때 값을 저장하고있다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따라서 </a:t>
            </a:r>
            <a:r>
              <a:rPr lang="en-US" altLang="ko-KR" sz="2400" dirty="0"/>
              <a:t>CLK</a:t>
            </a:r>
            <a:r>
              <a:rPr lang="ko-KR" altLang="en-US" sz="2400" dirty="0"/>
              <a:t>에 의해 동작이 결정이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074" name="Picture 2" descr="http://pds13.egloos.com/pds/200908/03/90/c0098890_4a76e7e05eb35.jpg">
            <a:extLst>
              <a:ext uri="{FF2B5EF4-FFF2-40B4-BE49-F238E27FC236}">
                <a16:creationId xmlns:a16="http://schemas.microsoft.com/office/drawing/2014/main" id="{DFCF416E-BC69-44C2-9BC9-E7EAB276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72" y="1690687"/>
            <a:ext cx="521484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6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823A9-8B01-4F8B-B533-348D524C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680EA-374C-4CD1-9344-8B3B85D1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560001"/>
            <a:ext cx="2786478" cy="4351338"/>
          </a:xfrm>
        </p:spPr>
        <p:txBody>
          <a:bodyPr/>
          <a:lstStyle/>
          <a:p>
            <a:r>
              <a:rPr lang="en-US" altLang="ko-KR" dirty="0"/>
              <a:t>Mux</a:t>
            </a:r>
            <a:r>
              <a:rPr lang="ko-KR" altLang="en-US" dirty="0"/>
              <a:t>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많은 입력 중 하나의 </a:t>
            </a:r>
            <a:r>
              <a:rPr lang="en-US" altLang="ko-KR" sz="2000" dirty="0"/>
              <a:t>2</a:t>
            </a:r>
            <a:r>
              <a:rPr lang="ko-KR" altLang="en-US" sz="2000" dirty="0"/>
              <a:t>진 정보를 선택하고 단일 출력으로 선택된 정보를 출력하는 조합회로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-I0~I3</a:t>
            </a:r>
            <a:r>
              <a:rPr lang="ko-KR" altLang="en-US" sz="2000" dirty="0"/>
              <a:t>중 선택해 출력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err="1"/>
              <a:t>진리표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485681-70EA-4508-A29A-61130C29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58" y="1560001"/>
            <a:ext cx="8242469" cy="417195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68B249-24E2-4EE1-9C38-2C58321A3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54697"/>
              </p:ext>
            </p:extLst>
          </p:nvPr>
        </p:nvGraphicFramePr>
        <p:xfrm>
          <a:off x="467895" y="4326975"/>
          <a:ext cx="1517315" cy="216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283">
                  <a:extLst>
                    <a:ext uri="{9D8B030D-6E8A-4147-A177-3AD203B41FA5}">
                      <a16:colId xmlns:a16="http://schemas.microsoft.com/office/drawing/2014/main" val="2465755546"/>
                    </a:ext>
                  </a:extLst>
                </a:gridCol>
                <a:gridCol w="521801">
                  <a:extLst>
                    <a:ext uri="{9D8B030D-6E8A-4147-A177-3AD203B41FA5}">
                      <a16:colId xmlns:a16="http://schemas.microsoft.com/office/drawing/2014/main" val="1868785426"/>
                    </a:ext>
                  </a:extLst>
                </a:gridCol>
                <a:gridCol w="469231">
                  <a:extLst>
                    <a:ext uri="{9D8B030D-6E8A-4147-A177-3AD203B41FA5}">
                      <a16:colId xmlns:a16="http://schemas.microsoft.com/office/drawing/2014/main" val="2494289066"/>
                    </a:ext>
                  </a:extLst>
                </a:gridCol>
              </a:tblGrid>
              <a:tr h="43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71977"/>
                  </a:ext>
                </a:extLst>
              </a:tr>
              <a:tr h="43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43281"/>
                  </a:ext>
                </a:extLst>
              </a:tr>
              <a:tr h="43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57844"/>
                  </a:ext>
                </a:extLst>
              </a:tr>
              <a:tr h="43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34901"/>
                  </a:ext>
                </a:extLst>
              </a:tr>
              <a:tr h="43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4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6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996B8-8E4B-4F07-AEE4-7AEFA293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Bus Transfer Mechanism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B63C2-91D9-4100-B24D-F747DF4E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4" y="1869336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Data</a:t>
            </a:r>
            <a:r>
              <a:rPr lang="ko-KR" altLang="en-US" sz="2000" dirty="0"/>
              <a:t>의 운송을 담당</a:t>
            </a:r>
            <a:endParaRPr lang="en-US" altLang="ko-KR" sz="2000" dirty="0"/>
          </a:p>
          <a:p>
            <a:r>
              <a:rPr lang="ko-KR" altLang="en-US" sz="1600" dirty="0" err="1"/>
              <a:t>멀티플렉서를</a:t>
            </a:r>
            <a:r>
              <a:rPr lang="ko-KR" altLang="en-US" sz="1600" dirty="0"/>
              <a:t> 이용하여 데이터 전송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   S1 S0 </a:t>
            </a:r>
            <a:r>
              <a:rPr lang="en-US" altLang="ko-KR" sz="1600" dirty="0" err="1"/>
              <a:t>EnabledPort</a:t>
            </a:r>
            <a:r>
              <a:rPr lang="en-US" altLang="ko-KR" sz="1600" dirty="0"/>
              <a:t> Register</a:t>
            </a:r>
          </a:p>
          <a:p>
            <a:pPr marL="0" indent="0">
              <a:buNone/>
            </a:pPr>
            <a:r>
              <a:rPr lang="en-US" altLang="ko-KR" sz="1600" dirty="0"/>
              <a:t>    0   0        0            A</a:t>
            </a:r>
          </a:p>
          <a:p>
            <a:pPr marL="0" indent="0">
              <a:buNone/>
            </a:pPr>
            <a:r>
              <a:rPr lang="en-US" altLang="ko-KR" sz="1600" dirty="0"/>
              <a:t>    0   1        1            B</a:t>
            </a:r>
          </a:p>
          <a:p>
            <a:pPr marL="0" indent="0">
              <a:buNone/>
            </a:pPr>
            <a:r>
              <a:rPr lang="en-US" altLang="ko-KR" sz="1600" dirty="0"/>
              <a:t>    1   0        2            C</a:t>
            </a:r>
          </a:p>
          <a:p>
            <a:pPr marL="0" indent="0">
              <a:buNone/>
            </a:pPr>
            <a:r>
              <a:rPr lang="en-US" altLang="ko-KR" sz="1600" dirty="0"/>
              <a:t>    1   1        3            D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098" name="Picture 2" descr="http://pds15.egloos.com/pds/200905/27/90/c0098890_4a1d1fbe421a7.jpg">
            <a:extLst>
              <a:ext uri="{FF2B5EF4-FFF2-40B4-BE49-F238E27FC236}">
                <a16:creationId xmlns:a16="http://schemas.microsoft.com/office/drawing/2014/main" id="{3BCF67BE-D4FF-4A94-9C0B-106BD5904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1" b="2"/>
          <a:stretch/>
        </p:blipFill>
        <p:spPr bwMode="auto">
          <a:xfrm>
            <a:off x="4756510" y="1671176"/>
            <a:ext cx="6636992" cy="45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4891B4C-E296-4715-9EDA-A9CDD446C35E}"/>
              </a:ext>
            </a:extLst>
          </p:cNvPr>
          <p:cNvGrpSpPr/>
          <p:nvPr/>
        </p:nvGrpSpPr>
        <p:grpSpPr>
          <a:xfrm>
            <a:off x="4604662" y="1802951"/>
            <a:ext cx="7168084" cy="1081760"/>
            <a:chOff x="4604662" y="1802951"/>
            <a:chExt cx="7168084" cy="1081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5FF800-4F23-482E-B337-F0E718C297F7}"/>
                </a:ext>
              </a:extLst>
            </p:cNvPr>
            <p:cNvSpPr txBox="1"/>
            <p:nvPr/>
          </p:nvSpPr>
          <p:spPr>
            <a:xfrm>
              <a:off x="4604662" y="2306972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0</a:t>
              </a:r>
              <a:endParaRPr lang="ko-KR" altLang="en-US" sz="15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22FAAC-3FF0-4089-AFB6-5F47AC5F746E}"/>
                </a:ext>
              </a:extLst>
            </p:cNvPr>
            <p:cNvSpPr txBox="1"/>
            <p:nvPr/>
          </p:nvSpPr>
          <p:spPr>
            <a:xfrm>
              <a:off x="4606060" y="2561546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0</a:t>
              </a:r>
              <a:endParaRPr lang="ko-KR" altLang="en-US" sz="15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834C9-86F7-4FDF-AF73-91AA0D8ACB02}"/>
                </a:ext>
              </a:extLst>
            </p:cNvPr>
            <p:cNvSpPr txBox="1"/>
            <p:nvPr/>
          </p:nvSpPr>
          <p:spPr>
            <a:xfrm>
              <a:off x="11353800" y="1802951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A3</a:t>
              </a:r>
              <a:endParaRPr lang="ko-KR" altLang="en-US" sz="15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4004AE-88EB-48DF-BD34-5821511F084D}"/>
                </a:ext>
              </a:extLst>
            </p:cNvPr>
            <p:cNvSpPr txBox="1"/>
            <p:nvPr/>
          </p:nvSpPr>
          <p:spPr>
            <a:xfrm>
              <a:off x="11353800" y="1979946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A2</a:t>
              </a:r>
              <a:endParaRPr lang="ko-KR" altLang="en-US" sz="15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BEEB-7C1B-4F15-899C-4CD831567C53}"/>
                </a:ext>
              </a:extLst>
            </p:cNvPr>
            <p:cNvSpPr txBox="1"/>
            <p:nvPr/>
          </p:nvSpPr>
          <p:spPr>
            <a:xfrm>
              <a:off x="11353800" y="2238379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A1</a:t>
              </a:r>
              <a:endParaRPr lang="ko-KR" altLang="en-US" sz="1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B263-43CA-4D11-AE17-C8FB7BA36133}"/>
                </a:ext>
              </a:extLst>
            </p:cNvPr>
            <p:cNvSpPr txBox="1"/>
            <p:nvPr/>
          </p:nvSpPr>
          <p:spPr>
            <a:xfrm>
              <a:off x="11352402" y="2561544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A0</a:t>
              </a:r>
              <a:endParaRPr lang="ko-KR" altLang="en-US" sz="15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50EB5C-DEC2-495E-94AB-E827F167187D}"/>
              </a:ext>
            </a:extLst>
          </p:cNvPr>
          <p:cNvGrpSpPr/>
          <p:nvPr/>
        </p:nvGrpSpPr>
        <p:grpSpPr>
          <a:xfrm>
            <a:off x="4604663" y="1811913"/>
            <a:ext cx="7168084" cy="1081760"/>
            <a:chOff x="4604662" y="1802951"/>
            <a:chExt cx="7168084" cy="10817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9268EF-7670-4157-BC5F-01E17D6ECB96}"/>
                </a:ext>
              </a:extLst>
            </p:cNvPr>
            <p:cNvSpPr txBox="1"/>
            <p:nvPr/>
          </p:nvSpPr>
          <p:spPr>
            <a:xfrm>
              <a:off x="4604662" y="2306972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0</a:t>
              </a:r>
              <a:endParaRPr lang="ko-KR" altLang="en-US" sz="15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014461-FEE7-477C-90CB-7EB34BB9E15C}"/>
                </a:ext>
              </a:extLst>
            </p:cNvPr>
            <p:cNvSpPr txBox="1"/>
            <p:nvPr/>
          </p:nvSpPr>
          <p:spPr>
            <a:xfrm>
              <a:off x="4606060" y="2561546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4F86A-9B07-445D-94C0-10EAEEABA257}"/>
                </a:ext>
              </a:extLst>
            </p:cNvPr>
            <p:cNvSpPr txBox="1"/>
            <p:nvPr/>
          </p:nvSpPr>
          <p:spPr>
            <a:xfrm>
              <a:off x="11353800" y="1802951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B3</a:t>
              </a:r>
              <a:endParaRPr lang="ko-KR" altLang="en-US" sz="15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64DAAA-8A26-4BDD-AAE8-64ACD8374B33}"/>
                </a:ext>
              </a:extLst>
            </p:cNvPr>
            <p:cNvSpPr txBox="1"/>
            <p:nvPr/>
          </p:nvSpPr>
          <p:spPr>
            <a:xfrm>
              <a:off x="11353800" y="1979946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B2</a:t>
              </a:r>
              <a:endParaRPr lang="ko-KR" altLang="en-US" sz="15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4ADD86-50F0-483B-A7B6-7F73995AE703}"/>
                </a:ext>
              </a:extLst>
            </p:cNvPr>
            <p:cNvSpPr txBox="1"/>
            <p:nvPr/>
          </p:nvSpPr>
          <p:spPr>
            <a:xfrm>
              <a:off x="11353800" y="2238379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B1</a:t>
              </a:r>
              <a:endParaRPr lang="ko-KR" altLang="en-US" sz="15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35EFBA-2E8C-4582-A0A2-DDC34766248D}"/>
                </a:ext>
              </a:extLst>
            </p:cNvPr>
            <p:cNvSpPr txBox="1"/>
            <p:nvPr/>
          </p:nvSpPr>
          <p:spPr>
            <a:xfrm>
              <a:off x="11352402" y="2561544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B0</a:t>
              </a:r>
              <a:endParaRPr lang="ko-KR" altLang="en-US" sz="15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5AC146-5C29-4250-958A-F1D2D80A0BA5}"/>
              </a:ext>
            </a:extLst>
          </p:cNvPr>
          <p:cNvGrpSpPr/>
          <p:nvPr/>
        </p:nvGrpSpPr>
        <p:grpSpPr>
          <a:xfrm>
            <a:off x="4604665" y="1802944"/>
            <a:ext cx="7168084" cy="1081760"/>
            <a:chOff x="4604662" y="1802951"/>
            <a:chExt cx="7168084" cy="10817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CFA8B5-6F6F-41E1-8CF9-15EB28F6FA34}"/>
                </a:ext>
              </a:extLst>
            </p:cNvPr>
            <p:cNvSpPr txBox="1"/>
            <p:nvPr/>
          </p:nvSpPr>
          <p:spPr>
            <a:xfrm>
              <a:off x="4604662" y="2306972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106CBD-1018-48F7-A8E5-F2420F6F4063}"/>
                </a:ext>
              </a:extLst>
            </p:cNvPr>
            <p:cNvSpPr txBox="1"/>
            <p:nvPr/>
          </p:nvSpPr>
          <p:spPr>
            <a:xfrm>
              <a:off x="4606060" y="2561546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0</a:t>
              </a:r>
              <a:endParaRPr lang="ko-KR" altLang="en-US" sz="15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1A4A45-FFAD-48D3-91F4-5F312AB8D11E}"/>
                </a:ext>
              </a:extLst>
            </p:cNvPr>
            <p:cNvSpPr txBox="1"/>
            <p:nvPr/>
          </p:nvSpPr>
          <p:spPr>
            <a:xfrm>
              <a:off x="11353800" y="1802951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C3</a:t>
              </a:r>
              <a:endParaRPr lang="ko-KR" altLang="en-US" sz="15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53F71-551E-4665-BEE2-8D753059CDBD}"/>
                </a:ext>
              </a:extLst>
            </p:cNvPr>
            <p:cNvSpPr txBox="1"/>
            <p:nvPr/>
          </p:nvSpPr>
          <p:spPr>
            <a:xfrm>
              <a:off x="11353800" y="1979946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C2</a:t>
              </a:r>
              <a:endParaRPr lang="ko-KR" altLang="en-US" sz="15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F46075-BECA-44E0-A738-340E7B217339}"/>
                </a:ext>
              </a:extLst>
            </p:cNvPr>
            <p:cNvSpPr txBox="1"/>
            <p:nvPr/>
          </p:nvSpPr>
          <p:spPr>
            <a:xfrm>
              <a:off x="11353800" y="2238379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C1</a:t>
              </a:r>
              <a:endParaRPr lang="ko-KR" altLang="en-US" sz="15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D1C48B-603C-417F-88C4-CD423B606EAF}"/>
                </a:ext>
              </a:extLst>
            </p:cNvPr>
            <p:cNvSpPr txBox="1"/>
            <p:nvPr/>
          </p:nvSpPr>
          <p:spPr>
            <a:xfrm>
              <a:off x="11352402" y="2561544"/>
              <a:ext cx="4189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C0</a:t>
              </a:r>
              <a:endParaRPr lang="ko-KR" altLang="en-US" sz="15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8B41233-31AD-43A1-818E-5DCB4A7FF3E6}"/>
              </a:ext>
            </a:extLst>
          </p:cNvPr>
          <p:cNvGrpSpPr/>
          <p:nvPr/>
        </p:nvGrpSpPr>
        <p:grpSpPr>
          <a:xfrm>
            <a:off x="4591711" y="1822456"/>
            <a:ext cx="7204416" cy="1074360"/>
            <a:chOff x="4604662" y="1802951"/>
            <a:chExt cx="7061246" cy="10849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EAA572-898C-472A-8F07-690D536FBA43}"/>
                </a:ext>
              </a:extLst>
            </p:cNvPr>
            <p:cNvSpPr txBox="1"/>
            <p:nvPr/>
          </p:nvSpPr>
          <p:spPr>
            <a:xfrm>
              <a:off x="4604662" y="2306972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B18E4-5EEA-4F05-A7A2-7E3781D69026}"/>
                </a:ext>
              </a:extLst>
            </p:cNvPr>
            <p:cNvSpPr txBox="1"/>
            <p:nvPr/>
          </p:nvSpPr>
          <p:spPr>
            <a:xfrm>
              <a:off x="4606060" y="2561546"/>
              <a:ext cx="285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67CA98-9EBD-47F5-85DE-E276C79041E3}"/>
                </a:ext>
              </a:extLst>
            </p:cNvPr>
            <p:cNvSpPr txBox="1"/>
            <p:nvPr/>
          </p:nvSpPr>
          <p:spPr>
            <a:xfrm>
              <a:off x="11230782" y="1802951"/>
              <a:ext cx="418946" cy="32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D3</a:t>
              </a:r>
              <a:endParaRPr lang="ko-KR" altLang="en-US" sz="15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5DD604-D74F-4737-B1C2-7ED7109520AF}"/>
                </a:ext>
              </a:extLst>
            </p:cNvPr>
            <p:cNvSpPr txBox="1"/>
            <p:nvPr/>
          </p:nvSpPr>
          <p:spPr>
            <a:xfrm>
              <a:off x="11230785" y="1979946"/>
              <a:ext cx="418946" cy="32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D2</a:t>
              </a:r>
              <a:endParaRPr lang="ko-KR" altLang="en-US" sz="15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2DC449-1538-437F-84D0-C9C2394A109B}"/>
                </a:ext>
              </a:extLst>
            </p:cNvPr>
            <p:cNvSpPr txBox="1"/>
            <p:nvPr/>
          </p:nvSpPr>
          <p:spPr>
            <a:xfrm>
              <a:off x="11239570" y="2238379"/>
              <a:ext cx="418946" cy="32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D1</a:t>
              </a:r>
              <a:endParaRPr lang="ko-KR" altLang="en-US" sz="15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42EBBF-AF41-4C1C-8142-2A0623D5D41C}"/>
                </a:ext>
              </a:extLst>
            </p:cNvPr>
            <p:cNvSpPr txBox="1"/>
            <p:nvPr/>
          </p:nvSpPr>
          <p:spPr>
            <a:xfrm>
              <a:off x="11246962" y="2561544"/>
              <a:ext cx="418946" cy="32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D0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41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637</Words>
  <Application>Microsoft Office PowerPoint</Application>
  <PresentationFormat>와이드스크린</PresentationFormat>
  <Paragraphs>200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NanumGothic</vt:lpstr>
      <vt:lpstr>맑은 고딕</vt:lpstr>
      <vt:lpstr>맑은 고딕 (본문)</vt:lpstr>
      <vt:lpstr>Arial</vt:lpstr>
      <vt:lpstr>Calibri</vt:lpstr>
      <vt:lpstr>Office 테마</vt:lpstr>
      <vt:lpstr>임베디드 세미나</vt:lpstr>
      <vt:lpstr>목차</vt:lpstr>
      <vt:lpstr>Register</vt:lpstr>
      <vt:lpstr>Latch &amp; Flip-Flop</vt:lpstr>
      <vt:lpstr>4-bit Register</vt:lpstr>
      <vt:lpstr>Clock</vt:lpstr>
      <vt:lpstr>Clock</vt:lpstr>
      <vt:lpstr>Mux</vt:lpstr>
      <vt:lpstr>Bus Transfer Mechanism</vt:lpstr>
      <vt:lpstr>Memory의 선정과 XIP</vt:lpstr>
      <vt:lpstr>Memory의 종류</vt:lpstr>
      <vt:lpstr>MCP(Multi Chip Package)</vt:lpstr>
      <vt:lpstr>RAM Memory의 물리적 동작</vt:lpstr>
      <vt:lpstr>0xAB (10101011)번지의 Data를 Write할 때의 Memory 상태</vt:lpstr>
      <vt:lpstr>How CPU Works</vt:lpstr>
      <vt:lpstr>How CPU Works</vt:lpstr>
      <vt:lpstr>일반적인 CPU의 동작</vt:lpstr>
      <vt:lpstr>PowerPoint 프레젠테이션</vt:lpstr>
      <vt:lpstr>첫 번째 LOAD과정</vt:lpstr>
      <vt:lpstr>두 번째 ADD 과정</vt:lpstr>
      <vt:lpstr>세 번째 STORE 과정</vt:lpstr>
      <vt:lpstr>Pipe line</vt:lpstr>
      <vt:lpstr>Pipe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</dc:title>
  <dc:creator>김재근</dc:creator>
  <cp:lastModifiedBy>김재근</cp:lastModifiedBy>
  <cp:revision>17</cp:revision>
  <dcterms:created xsi:type="dcterms:W3CDTF">2019-06-02T11:47:34Z</dcterms:created>
  <dcterms:modified xsi:type="dcterms:W3CDTF">2019-06-03T05:18:49Z</dcterms:modified>
</cp:coreProperties>
</file>