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1" r:id="rId6"/>
    <p:sldId id="272" r:id="rId7"/>
    <p:sldId id="258" r:id="rId8"/>
    <p:sldId id="262" r:id="rId9"/>
    <p:sldId id="260" r:id="rId10"/>
    <p:sldId id="275" r:id="rId11"/>
    <p:sldId id="278" r:id="rId12"/>
    <p:sldId id="281" r:id="rId13"/>
    <p:sldId id="276" r:id="rId14"/>
    <p:sldId id="263" r:id="rId15"/>
    <p:sldId id="268" r:id="rId16"/>
    <p:sldId id="266" r:id="rId17"/>
    <p:sldId id="285" r:id="rId18"/>
    <p:sldId id="279" r:id="rId19"/>
    <p:sldId id="286" r:id="rId20"/>
    <p:sldId id="282" r:id="rId21"/>
    <p:sldId id="283" r:id="rId22"/>
    <p:sldId id="273" r:id="rId23"/>
    <p:sldId id="2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ED"/>
    <a:srgbClr val="4810D3"/>
    <a:srgbClr val="330D94"/>
    <a:srgbClr val="00236D"/>
    <a:srgbClr val="0037A8"/>
    <a:srgbClr val="00329A"/>
    <a:srgbClr val="002779"/>
    <a:srgbClr val="002267"/>
    <a:srgbClr val="9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/>
    <p:restoredTop sz="74590"/>
  </p:normalViewPr>
  <p:slideViewPr>
    <p:cSldViewPr snapToGrid="0" snapToObjects="1">
      <p:cViewPr varScale="1">
        <p:scale>
          <a:sx n="76" d="100"/>
          <a:sy n="76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89C530-87DD-1E43-AA05-FE0969502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E3A51-04A1-4547-9E73-707BAF321B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EC402-C1CE-1A48-9CE2-021A37142BD9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9A44A-4C2A-624B-8F06-1ADF5FA483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A112CA-05AA-4948-99F4-0A7DA5B67C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7FC3-AA52-BC4B-9AF7-290A1BDFD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707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60D2C-2A84-BF4E-AB4A-ACD67EE1CCC2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EA6C8-C4B2-B747-A8A6-A2FBEA8D6C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0822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석사과정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이효원입니다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SLO-aware CPU allocation for VMs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ML-based usage prediction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주제로 작성한 논문 레이아웃을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소개드리고자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24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프레임워크의 구조는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예측하는 모델과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예측하는 모델을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사용자가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패킷 사이즈 값을 입력하면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예측하는 모델을 호출하고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받은 값을 기반으로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예측하는 모델을 호출하고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받은 값과 추론한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 값을 기반으로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추론한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기반으로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수정하여 네트워크 성능을 제어하게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2698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프레임워크에서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사용자와의 통신 및 동작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다양한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사이즈 값을 입력 받고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기반으로 적정한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quota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추론하기 위해 사용됩니다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클라이언트의 인풋을 포함한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post request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수신하고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서버의 일반적인 동작 순서는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서버는 추론을 진행하기 위해 필요한 모델들을 포함하고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리퀘스트가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발생하면 데이터를 필요에 맞게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형태로 반환하고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학습된 모델을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로딩하여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추론을 진행한 뒤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리스폰스를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기존 데이터 형태로 변환하는 과정을 거쳐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클라이언트에게 예측한 값을 전달하게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93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실험은 두 개의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피지컬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머신 위에서 진행했습니다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생성하고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코어를 할당한 후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스위치를 사용해 연결했습니다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임의의 패킷 사이즈와 타겟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밴드위스를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넣었을 때의 결과값인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usage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환경에 대입하여 실제 네트워크 성능을 도출한 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achievement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‘performance achievement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라는 표현은 타겟을 완전히 성취했다는 것을 의미합니다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넷퍼프와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실험에 사용한 패킷 사이즈는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실험에 사용한 파일 크기는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KB, 1MB, 10MB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크기 선정은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TSC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발표된 논문을 참고하였습니다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17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실험은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프레임워크를 통해 예측한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quota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정상적으로 네트워크 성능을 제어할 수 있는지 확인하는 것을 목표로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넷퍼프와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확인한 네트워크 성능을 기반으로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퍼센테이지로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넷퍼프의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평균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100.12%,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stdev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7.99% ,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평균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93.04%,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stdev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12.18%</a:t>
            </a: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평균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98.86%,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stdev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9.08%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전반적으로 프레임워크의 목표로 했던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 ~ 110%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위치하지만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구간에서 성능 개선을 이루지 못 하고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이하로 떨어지는 데이터가 있음을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4588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성능 제어 여부를 보다 자세하게 확인하기 위해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넷퍼프와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 결과를 패킷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사이즈별로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분리하여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패킷 사이즈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목표 성능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그래프 내의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표시가 목표 성능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평균값으로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사이즈가 증가할수록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감소하고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64B, 1024B, 256B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분산이 크게 나타납니다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현상의 원인이 모델 구조에 있는지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환경적인 특성으로 인한 것인지 확인하기 위해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사이즈와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값의 변화에 따른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추이를 비교하고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사이즈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네트워크 성능 간의 상관 관계를 확인하고자 하였습니다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6132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첫째로는 패킷 사이즈와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값의 변화에 따른</a:t>
            </a:r>
            <a:endParaRPr lang="ko-KR" altLang="en-US" b="0" dirty="0">
              <a:effectLst/>
            </a:endParaRPr>
          </a:p>
          <a:p>
            <a:pPr rtl="0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추이를 살펴보았습니다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패킷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사이즈별로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달성 가능 최대 성능의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20, 40, 60, 80, 100%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</a:t>
            </a:r>
            <a:endParaRPr lang="ko-KR" altLang="en-US" b="0" dirty="0">
              <a:effectLst/>
            </a:endParaRPr>
          </a:p>
          <a:p>
            <a:pPr rtl="0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설정하여 실험을 진행함으로써</a:t>
            </a:r>
            <a:endParaRPr lang="ko-KR" altLang="en-US" b="0" dirty="0">
              <a:effectLst/>
            </a:endParaRPr>
          </a:p>
          <a:p>
            <a:pPr rtl="0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따른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변화 추이를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사이즈별로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정리하였습니다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br>
              <a:rPr lang="ko-KR" altLang="en-US" b="0" dirty="0">
                <a:effectLst/>
              </a:rPr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 각 패킷 사이즈에 대해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 성능이 증가함에 따라</a:t>
            </a:r>
            <a:endParaRPr lang="ko-KR" altLang="en-US" b="0" dirty="0">
              <a:effectLst/>
            </a:endParaRPr>
          </a:p>
          <a:p>
            <a:pPr rtl="0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평균값이 약간씩 감소하는 것을 확인할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해당 표의 값을 패킷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사이즈별로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함으로써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사이즈가 증가할수록</a:t>
            </a:r>
            <a:endParaRPr lang="ko-KR" altLang="en-US" b="0" dirty="0">
              <a:effectLst/>
            </a:endParaRPr>
          </a:p>
          <a:p>
            <a:pPr rtl="0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분산이 증가한다는 것을 확인했습니다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2541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사이즈가 커질수록 분산이 커진다는 것을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확인했으므로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실험에서는 패킷 사이즈에 관계 없이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b="0" dirty="0">
              <a:effectLst/>
            </a:endParaRPr>
          </a:p>
          <a:p>
            <a:pPr rtl="0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따라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변화하는지 확인하고자 하였습니다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들어오면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달성 가능한 모든 패킷 사이즈를 할당하여 성능을 측정하고</a:t>
            </a:r>
            <a:endParaRPr lang="ko-KR" altLang="en-US" b="0" dirty="0">
              <a:effectLst/>
            </a:endParaRPr>
          </a:p>
          <a:p>
            <a:pPr rtl="0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패킷 사이즈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 가능한 최대 성능이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이므로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이하 범위의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대해서만 성능 측정을 진행하고 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사이즈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 가능한 최대 성능이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1800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이므로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범위의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성능 측정을 진행했습니다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br>
              <a:rPr lang="ko-KR" altLang="en-US" b="0" dirty="0">
                <a:effectLst/>
              </a:rPr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 패킷 사이즈에 관계 없이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증가할수록</a:t>
            </a:r>
            <a:endParaRPr lang="ko-KR" altLang="en-US" b="0" dirty="0">
              <a:effectLst/>
            </a:endParaRPr>
          </a:p>
          <a:p>
            <a:pPr rtl="0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분산이 감소하는 것을 확인할 수 있었습니다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낮은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범위에서는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쿼터를 조금만 변경해도</a:t>
            </a:r>
            <a:endParaRPr lang="ko-KR" altLang="en-US" b="0" dirty="0">
              <a:effectLst/>
            </a:endParaRPr>
          </a:p>
          <a:p>
            <a:pPr rtl="0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차이가 크게 발생하기 때문입니다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br>
              <a:rPr lang="ko-KR" altLang="en-US" b="0" dirty="0">
                <a:effectLst/>
              </a:rPr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실험들을 통해 패킷 사이즈가 증가할수록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b="0" dirty="0">
              <a:effectLst/>
            </a:endParaRPr>
          </a:p>
          <a:p>
            <a:pPr rtl="0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낮아질수록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분산이 증가한다는 것을 확인했습니다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프레임워크의 경우 패킷 사이즈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큰 분산을 보이는데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낮아질수록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분산이 증가하기 때문입니다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패킷 사이즈가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대비 큰 분산을 보이는데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패킷 사이즈가 커질수록 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분산이 증가하기 때문입니다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b="0" dirty="0">
              <a:effectLst/>
            </a:endParaRPr>
          </a:p>
          <a:p>
            <a:pPr rtl="0"/>
            <a:br>
              <a:rPr lang="ko-KR" altLang="en-US" b="0" dirty="0">
                <a:effectLst/>
              </a:rPr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프레임워크의 성능 편차는 모델 구조나 학습 데이터 양이 아닌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성능과 패킷 사이즈의 상관 관계가 주 원인이라는 것을 알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956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웹서버를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 조절을 통한 네트워크 성능 제어 가능 여부를 확인했습니다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머신 위 가상 머신 내에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웹서버를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두번째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연결한 후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웹서버가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설치되어 있는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성능을 측정했습니다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 level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설정하고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전송 성능을 측정하였습니다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그래프의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파일 사이즈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목표 성능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그래프 내의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표시가 평균값으로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 파일 크기가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1KB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98.86%,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97.34%,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96.13%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대다수의 데이터가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90%~110%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 위치하는 것을 통해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사용량의 조절로 네트워크 성능 제어가 가능하다는 것을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821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지금까지는 프레임워크의 성능 달성 여부를 보여드렸다면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이번엔 </a:t>
            </a:r>
            <a:r>
              <a:rPr kumimoji="1" lang="en-US" altLang="ko-KR" dirty="0"/>
              <a:t>ICV </a:t>
            </a:r>
            <a:r>
              <a:rPr kumimoji="1" lang="ko-KR" altLang="en-US" dirty="0"/>
              <a:t>프레임워크로 인해 발생하는 오버헤드를 보여드리고자 합니다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타임스탬프를 사용해 </a:t>
            </a:r>
            <a:r>
              <a:rPr kumimoji="1" lang="en-US" altLang="ko-KR" dirty="0"/>
              <a:t>100,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500,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리퀘스트가</a:t>
            </a:r>
            <a:r>
              <a:rPr kumimoji="1" lang="ko-KR" altLang="en-US" dirty="0"/>
              <a:t> 연속적으로 들어오는 상황에서 발생하는 </a:t>
            </a:r>
            <a:r>
              <a:rPr kumimoji="1" lang="ko-KR" altLang="en-US" dirty="0" err="1"/>
              <a:t>레이턴시를</a:t>
            </a:r>
            <a:r>
              <a:rPr kumimoji="1" lang="ko-KR" altLang="en-US" dirty="0"/>
              <a:t> 측정했습니다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레이턴시란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사용자로부터 목표 대역폭이 입력되고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도출되는데 까지 걸리는 시간을 의미합니다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그래프의 </a:t>
            </a:r>
            <a:r>
              <a:rPr kumimoji="1" lang="en-US" altLang="ko-KR" dirty="0"/>
              <a:t>x</a:t>
            </a:r>
            <a:r>
              <a:rPr kumimoji="1" lang="ko-KR" altLang="en-US" dirty="0"/>
              <a:t>축은 </a:t>
            </a:r>
            <a:r>
              <a:rPr kumimoji="1" lang="ko-KR" altLang="en-US" dirty="0" err="1"/>
              <a:t>밀리세컨드</a:t>
            </a:r>
            <a:r>
              <a:rPr kumimoji="1" lang="ko-KR" altLang="en-US" dirty="0"/>
              <a:t> 단위의 </a:t>
            </a:r>
            <a:r>
              <a:rPr kumimoji="1" lang="ko-KR" altLang="en-US" dirty="0" err="1"/>
              <a:t>레이턴시로</a:t>
            </a:r>
            <a:r>
              <a:rPr kumimoji="1"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좌측부터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500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리퀘스트에</a:t>
            </a:r>
            <a:r>
              <a:rPr kumimoji="1" lang="ko-KR" altLang="en-US" dirty="0"/>
              <a:t> 대한 </a:t>
            </a:r>
            <a:r>
              <a:rPr kumimoji="1" lang="ko-KR" altLang="en-US" dirty="0" err="1"/>
              <a:t>레이턴시</a:t>
            </a:r>
            <a:r>
              <a:rPr kumimoji="1" lang="ko-KR" altLang="en-US" dirty="0"/>
              <a:t> 그래프입니다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100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리퀘스트가</a:t>
            </a:r>
            <a:r>
              <a:rPr kumimoji="1" lang="ko-KR" altLang="en-US" dirty="0"/>
              <a:t> 들어올 때</a:t>
            </a:r>
            <a:r>
              <a:rPr kumimoji="1" lang="en-US" altLang="ko-KR" dirty="0"/>
              <a:t> </a:t>
            </a:r>
            <a:r>
              <a:rPr kumimoji="1" lang="ko-KR" altLang="en-US" dirty="0"/>
              <a:t>최대 </a:t>
            </a:r>
            <a:r>
              <a:rPr kumimoji="1" lang="ko-KR" altLang="en-US" dirty="0" err="1"/>
              <a:t>레이턴시는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255.7ms,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500</a:t>
            </a:r>
            <a:r>
              <a:rPr kumimoji="1" lang="ko-KR" altLang="en-US" dirty="0"/>
              <a:t>개 때는 </a:t>
            </a:r>
            <a:r>
              <a:rPr kumimoji="1" lang="en-US" altLang="ko-KR" dirty="0"/>
              <a:t>399.4ms, 1000</a:t>
            </a:r>
            <a:r>
              <a:rPr kumimoji="1" lang="ko-KR" altLang="en-US" dirty="0"/>
              <a:t>개 때는 </a:t>
            </a:r>
            <a:r>
              <a:rPr kumimoji="1" lang="en-US" altLang="ko-KR" dirty="0"/>
              <a:t>478.2ms</a:t>
            </a:r>
            <a:r>
              <a:rPr kumimoji="1" lang="ko-KR" altLang="en-US" dirty="0"/>
              <a:t>로 모두 </a:t>
            </a:r>
            <a:r>
              <a:rPr kumimoji="1" lang="en-US" altLang="ko-KR" dirty="0"/>
              <a:t>0.5</a:t>
            </a:r>
            <a:r>
              <a:rPr kumimoji="1" lang="ko-KR" altLang="en-US" dirty="0"/>
              <a:t>초 미만의 </a:t>
            </a:r>
            <a:r>
              <a:rPr kumimoji="1" lang="ko-KR" altLang="en-US" dirty="0" err="1"/>
              <a:t>레이턴시를</a:t>
            </a:r>
            <a:r>
              <a:rPr kumimoji="1" lang="ko-KR" altLang="en-US" dirty="0"/>
              <a:t> 보이는 것을 확인할 수 있었습니다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9781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표는 기존에 가상 </a:t>
            </a:r>
            <a:r>
              <a:rPr kumimoji="1" lang="ko-KR" altLang="en-US" dirty="0" err="1"/>
              <a:t>머신의</a:t>
            </a:r>
            <a:r>
              <a:rPr kumimoji="1" lang="ko-KR" altLang="en-US" dirty="0"/>
              <a:t> 네트워크 성능 제어를 위한 관련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연구들과 본 논문에서 제안한 기법을 비교한 표입니다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기존 연구들은 대부분 네트워크 성능을 최대화 하거나 지연시간을 최소화하는데 초점을 두고 있으며</a:t>
            </a:r>
            <a:endParaRPr kumimoji="1" lang="en-US" altLang="ko-KR" dirty="0"/>
          </a:p>
          <a:p>
            <a:r>
              <a:rPr kumimoji="1" lang="ko-KR" altLang="en-US" dirty="0"/>
              <a:t>이를 위해 </a:t>
            </a:r>
            <a:r>
              <a:rPr kumimoji="1" lang="en-US" altLang="ko-KR" dirty="0"/>
              <a:t>vCPU</a:t>
            </a:r>
            <a:r>
              <a:rPr kumimoji="1" lang="ko-KR" altLang="en-US" dirty="0"/>
              <a:t> 코어 또는 네트워크 대역폭을 할당하는 기법을 제안하였습니다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이와 달리 저희는 </a:t>
            </a:r>
            <a:r>
              <a:rPr kumimoji="1" lang="en-US" altLang="ko-KR" dirty="0"/>
              <a:t>bandwidth-translation model</a:t>
            </a:r>
            <a:r>
              <a:rPr kumimoji="1" lang="ko-KR" altLang="en-US" dirty="0"/>
              <a:t>을 통해 가상 </a:t>
            </a:r>
            <a:r>
              <a:rPr kumimoji="1" lang="ko-KR" altLang="en-US" dirty="0" err="1"/>
              <a:t>머신의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I/O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가 목표 성능을 달성하기 위해 필요한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사용량을 예측하였습니다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저희 기법이 최대 </a:t>
            </a:r>
            <a:r>
              <a:rPr kumimoji="1" lang="en-US" altLang="ko-KR" dirty="0"/>
              <a:t>100%</a:t>
            </a:r>
            <a:r>
              <a:rPr kumimoji="1" lang="ko-KR" altLang="en-US" dirty="0"/>
              <a:t> 목표 성능을 달성하는 효과를 보이는 것을 실험을 통해 확인하였습니다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98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컴퓨팅이 확산됨에 따라 가상 환경에서 일정 수준 이상의 네트워크 성능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보장이 중요하게 다뤄지고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단일 서버에 여러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동작하는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자원을 공유하는데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성능 간섭이 발생하게 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 저하가 발생하여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보장이 어렵게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가상 머신 상에서 수행되는 어플리케이션의 성능 저하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퀄리티 오브 서비스 저하를 야기해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experience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떨어뜨리는 주 원인이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383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175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보장을 위한 여러 연구가 진행되어져 왔습니다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대표적으로는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코어를 제어하는 방식과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네트워크 대역폭을 조절함으로써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보장하는 방식이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방식들은 네트워크 성능을 제어하는 과정에서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고려하지 않는다는 특징이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환경에서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제어는 중요한 역할을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프로듀서와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컨슈머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역할을 하는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 속도의 차이를 보일 경우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자원을 비효율적으로 활용하게 되고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성능이 저하되기 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저희 연구에서는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고려하여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성능 고립을 실현함으로써 성능 저하를 막고자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229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작업이 처리되는 과정을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소개드리고자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Virtio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리눅스 커널 레벨에서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 layer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하이퍼바이저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시스템의 가상 디바이스 드라이버를 효율적으로 관리합니다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VIrtio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-side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guest-side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KVM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하이퍼바이저에서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hypervisor-side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vhost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불리는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vhost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-net driver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구현이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vhost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링버퍼를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KVM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 모듈과 상호작용함으로써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vhost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들어온 네트워크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리퀘스트를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에뮬레이트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적합한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하이퍼바이저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인터페이스로 이를 전달합니다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853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연구에서는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성능을 보장하기 위해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기반으로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vhost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필요로 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quota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예측하는 모델을 생성합니다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생성한 모델과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API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추론하는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프레임워크를 디자인함으로써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네트워크 성능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요구치를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 받아 이를 충족하는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효율적으로 설정하고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netperf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 해당 프레임워크의 성능을 확인하고자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486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 CPU translation model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환경에서 특정 네트워크 성능 목표를 충족 시키는 데에 필요한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quota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예측하는 것을 목표로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학습 데이터는 호스트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netperf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분간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넷서버로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전송하는 과정에서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Vnstat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네트워크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throughput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pidstat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 데이터를 수집하여 구성했습니다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set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set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4:1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비율로 구성해 학습을 진행했습니다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모델을 생성하기 위해 지도 학습 기법 중 가장 보편적으로 사용되고 있는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regression, random forest regression, support vector regression,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세가지 기법의 성능을 비교하여 가장 좋은 성능을 보이는 기법을 사용하고자 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RMSLE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지표를 사용하여 모델의 성능을 비교한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랜덤포레스트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0.1587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타 기법에 비해 높은 정확도를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bandwidth-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translation model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랜덤포레스트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사용하여 생성했습니다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969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높은 정확도를 보이는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랜덤포레스트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시스템에 적용한 결과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예상과 다르게 네트워크 성능 제어에 한계가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모델링 과정에서 네트워크 성능에 영향을 미치는 요소들을 충분하게 고려하지 않았기 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‘I/O thread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사용량이 네트워크 성능에 영향을 미친다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는 가정을 세우고 모델을 설계했습니다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네트워크 성능을 예측하는 과정에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사용량 또한 관여한다는 것을 데이터를 통해 확인할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기반으로 높은 정확도의 프레임워크를 구현하고자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 뿐만 아니라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 또한 고려하여 모델을 설계하게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모델의 목표는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추론하는 것으로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bandwidth, packet size, vCPU usage,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pps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 후에는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예측하는 모델과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추론하는 모델을 중첩했습니다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모델의 목표는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추론하는 것으로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bandwidth, packet size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모델은 입력 받은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bandwidth, packet size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앞에서 추론한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계산한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pps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50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실험을 통해 모델을 중첩하는 경우 더 높은 예측 정확도를 보인다는 것을 확인했습니다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좌측의 그래프는 사용자가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SLO, packet size, vCPU usage,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다 입력한 경우이고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우측의 그래프는 사용자가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SLO, packet size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입력하고 일차적인 모델 추론을 통해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도출한 뒤 이차적으로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예측한 경우입니다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 관계가 뚜렷할수록 정확도가 높다고 판단할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하나만 사용한 경우에는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0.2214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rmsle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중첩하여 사용한 경우에는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0.2068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고려한 경우 정확도가 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7.06%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개선된 것을 확인할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8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 설명 전에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간략히 </a:t>
            </a:r>
            <a:r>
              <a:rPr kumimoji="1"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설명드리고자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라이프 사이클은 모델을 생성하고 학습시키는 단계와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라이브 데이터를 대입함으로써 결과값을 도출하는 추론 단계로 이루어집니다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 자체는 수학적 알고리즘을 구현한 소프트웨어 코드에 불과하기 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필요에 따라 데이터를 넣어 결과물을 산출해내는 추론 단계가 필요합니다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추론 과정은 데이터 소스에서 라이브 데이터가 넘어오면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포함한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추론 호스트에서 데이터 기반으로 결과값을 산출하고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데이터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데스티네이션으로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전달하는 과정을 통해 이루어집니다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프레임워크에서는 추론 기법을 사용해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예측하여 네트워크 성능을 제어하고자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02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41281-06D7-0F40-BCB6-058B46BDB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ED8C0-EEDF-7C41-B291-793111F5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AACA2-316B-8B48-B69F-D0507742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FEE-68DB-CD4D-8EEB-F03C3C0D418D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AAD4C-4BC9-CC40-ABD1-C26A3BA9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11947" y="6356349"/>
            <a:ext cx="4114800" cy="365125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440BA-1845-9A4D-983B-E0166207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819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40F8C25-9A66-254C-B4F2-C50C4BD4DD4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221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141AD-5527-494A-B023-F5719427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06B39C-D90F-814D-AE69-15D182DE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33E76-81F4-D14E-940B-49F3C205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D0-49B2-3F45-BA83-61E8BC074F8E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EE041-CA4A-D944-8CED-5913E2F8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9052-9A19-5B45-9383-8181EF34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989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00DAD2-F17E-3348-A79A-D86530D11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BFB1C8-F653-F04A-A503-D9C63A5C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12A76-78CD-614A-9DD2-58F16B7F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A89-D233-064B-8557-751CE50ECF63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37E9D-6091-364B-8746-6DE22F0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98737-A250-7D43-8D8F-AED86611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263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60BC-DC15-3742-BAD2-02C0D765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81E87-0C58-F84F-995F-282E6608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ED7A-9BAE-A747-9426-15190F1A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7F9-A077-6E42-9038-B64D0866F140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864B5-4B2E-B743-86FB-7E294950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A392-6661-3B44-8F97-FD95DAF5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9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69AA6-D8A1-E34E-BD2E-F35C233C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60392-5B02-6241-9740-150F2ABB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5999A-1F0B-AF48-AEAD-4DC31B0F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A42-C988-6B4E-B234-FDFDBBE13C2F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F6AF7-8883-8444-BDA1-87343546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D21D3-CDC4-A04E-AC3E-34053472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0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D79C-3C0A-6241-802D-ECFA49C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465E6-CFDD-6C4A-958D-5B755D0D8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DD132-DCDD-7845-A91A-C067EB07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09782-64EA-1A4B-B8FC-018EF49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38B-623B-7A48-8D77-6F545C063C6B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4BBEF-E15E-0744-9CC5-253D024E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03ECD-D3DE-6E4F-9FA6-738D5F84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71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AEC4-B699-6240-BE7D-0B35CBB9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CC7EA-A7D3-744C-B26D-7D291C50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18AE9-E7DE-694B-9DD8-87DE0DA2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D1D3B-EBF7-2842-A9D5-E26C5609B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3695D-B957-F34A-A4D8-CAD6DBC0A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667A7C-0A59-4247-B753-7526292F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8F6E-62C0-894B-AC8A-94F180210544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94028F-7F10-7B49-9964-42DE328B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F55425-69AD-8A43-8A3D-4AAF9BE6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5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56294-5431-B64D-B590-6FF445B7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BABFC9-9502-AE48-88F1-D2A6B532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BBB9-6DE7-5D40-9628-BB1C8825BED5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9844E-89D7-604D-94E5-A7F68379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50BC01-1F54-8C42-AA92-7761B49C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48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79780F-14EB-E347-AFD0-236181F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B20-12D6-7E48-BCD1-FEE2F5F59D62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3B583-3F1A-394E-9EAC-61564E32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0470CC-F803-434A-ADFB-B532877D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14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65E4C-F0AF-9D46-8CCB-E305E857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34715-538A-4A48-B4F1-A6260E1B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1FE98D-E59D-014B-ADB6-BD979312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4EE0B-BDA5-9746-9E77-903A0B08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AC2B-B7F6-0747-B9C5-4A1F70BC299F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C16C1-865F-3B40-8897-ABDE441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ADF37-91E4-E444-A8FE-BE3A7A52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7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F12F-951D-994E-A266-DEAA6B35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E2AC2A-150B-0C4E-A7C0-234E81279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BEFD7-061F-A742-86D5-3B730B0A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5BADC-2DFC-7746-BF66-D112E60A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2B8F-1EB2-8940-BE41-E9874FD5CDC7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1450C-31F8-4040-BA4A-9D1DC690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7DF2D-1300-3A40-83FF-D44C33F9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8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D0F07-9A1A-2642-81AA-788EA975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3A6E8-532F-A54A-B003-A5DDA27FD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94EF6-E2BB-B84E-83F6-D4031B90F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AAFA-C7D6-424B-A1D1-E98458ADC709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86858-06BB-244B-BA79-1F4C35DA9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F215B-25A7-B341-9DDA-34FCC921D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26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intermediate/flask_rest_api_tutorial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168DF4-54BB-C64E-A87C-4CE0E0F9361A}"/>
              </a:ext>
            </a:extLst>
          </p:cNvPr>
          <p:cNvSpPr/>
          <p:nvPr/>
        </p:nvSpPr>
        <p:spPr>
          <a:xfrm>
            <a:off x="0" y="0"/>
            <a:ext cx="12192000" cy="44106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119B7-0450-4040-BDF1-E4BE522F30C3}"/>
              </a:ext>
            </a:extLst>
          </p:cNvPr>
          <p:cNvSpPr txBox="1"/>
          <p:nvPr/>
        </p:nvSpPr>
        <p:spPr>
          <a:xfrm>
            <a:off x="277740" y="2357759"/>
            <a:ext cx="8384026" cy="1513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3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SLO-aware CPU allocation for VMs</a:t>
            </a:r>
          </a:p>
          <a:p>
            <a:pPr>
              <a:lnSpc>
                <a:spcPct val="150000"/>
              </a:lnSpc>
            </a:pPr>
            <a:r>
              <a:rPr kumimoji="1" lang="en-US" altLang="ko-KR" sz="33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ML-based usage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432261" y="4538749"/>
            <a:ext cx="50725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Kyungwoon</a:t>
            </a:r>
            <a:r>
              <a:rPr kumimoji="1" lang="en-US" altLang="ko-K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Lee and </a:t>
            </a:r>
            <a:r>
              <a:rPr kumimoji="1" lang="en-US" altLang="ko-KR" sz="2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Hyowon</a:t>
            </a:r>
            <a:r>
              <a:rPr kumimoji="1" lang="en-US" altLang="ko-K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Lee</a:t>
            </a:r>
            <a:endParaRPr kumimoji="1" lang="ko-KR" altLang="en-US" sz="23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63498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ICV Framework Architecture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9BC8A-3F90-EC4D-A983-9E80A270E2BC}"/>
              </a:ext>
            </a:extLst>
          </p:cNvPr>
          <p:cNvSpPr txBox="1"/>
          <p:nvPr/>
        </p:nvSpPr>
        <p:spPr>
          <a:xfrm>
            <a:off x="5968399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9</a:t>
            </a:r>
            <a:endParaRPr kumimoji="1"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865BD-75AC-8E4C-AE6B-872418E62E49}"/>
              </a:ext>
            </a:extLst>
          </p:cNvPr>
          <p:cNvSpPr txBox="1"/>
          <p:nvPr/>
        </p:nvSpPr>
        <p:spPr>
          <a:xfrm>
            <a:off x="548637" y="1428452"/>
            <a:ext cx="5176417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Prerequisites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Trained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Model predict vCPU usage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Model inference I/O thread CPU usage</a:t>
            </a:r>
          </a:p>
          <a:p>
            <a:pPr marL="457200" indent="-457200">
              <a:buFont typeface="+mj-lt"/>
              <a:buAutoNum type="arabicPeriod"/>
            </a:pPr>
            <a:endParaRPr kumimoji="1" lang="en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1" lang="en" altLang="ko-KR" sz="20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Procedures</a:t>
            </a:r>
            <a:endParaRPr kumimoji="1" lang="en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1. Clients input SLO, packet size values.</a:t>
            </a:r>
          </a:p>
          <a:p>
            <a:pPr lvl="1"/>
            <a:endParaRPr kumimoji="1" lang="en" altLang="ko-KR" sz="5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2. Flask API calls model predict vCPU usage,</a:t>
            </a: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    and inference vCPU usage by input data.</a:t>
            </a:r>
          </a:p>
          <a:p>
            <a:pPr lvl="1"/>
            <a:endParaRPr kumimoji="1" lang="en" altLang="ko-KR" sz="5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3. Flask API calls model predict I/O thread </a:t>
            </a: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    CPU usage, and inference I/O thread CPU </a:t>
            </a: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    usage by SLO, packet size, and predicted </a:t>
            </a: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    vCPU usage value.</a:t>
            </a:r>
          </a:p>
          <a:p>
            <a:pPr lvl="1"/>
            <a:endParaRPr kumimoji="1" lang="en" altLang="ko-KR" sz="5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4. Flask API returns optimal I/O thread CPU </a:t>
            </a: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    usage to </a:t>
            </a:r>
            <a:r>
              <a:rPr kumimoji="1" lang="en" altLang="ko-KR" sz="1500" dirty="0" err="1">
                <a:latin typeface="Verdana" panose="020B0604030504040204" pitchFamily="34" charset="0"/>
                <a:cs typeface="Verdana" panose="020B0604030504040204" pitchFamily="34" charset="0"/>
              </a:rPr>
              <a:t>cGroups</a:t>
            </a:r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4F8CB3-C7AB-3A4B-A775-CBECA813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98" y="1203134"/>
            <a:ext cx="5299090" cy="48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230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API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602841" y="1561175"/>
            <a:ext cx="1075794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Inference the CPU quota that I/O threads utilize in various SLO and packet size.</a:t>
            </a:r>
          </a:p>
          <a:p>
            <a:endParaRPr kumimoji="1" lang="en" altLang="ko-KR" sz="20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definition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endpoint : /predict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akes HTTP POST requests with a parameter which contains client’s input.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response : containing the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server : get the actual prediction from the model</a:t>
            </a:r>
          </a:p>
          <a:p>
            <a:pPr marL="800100" lvl="1" indent="-342900">
              <a:buAutoNum type="arabicPeriod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ntegrates the model in API server</a:t>
            </a:r>
          </a:p>
          <a:p>
            <a:pPr marL="800100" lvl="1" indent="-342900">
              <a:buAutoNum type="arabicPeriod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akes request data, applies the series of transforms and returns a tensor</a:t>
            </a:r>
          </a:p>
          <a:p>
            <a:pPr marL="800100" lvl="1" indent="-342900">
              <a:buAutoNum type="arabicPeriod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oad the pre-trained model and get an inference</a:t>
            </a:r>
          </a:p>
          <a:p>
            <a:pPr marL="800100" lvl="1" indent="-342900">
              <a:buAutoNum type="arabicPeriod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onvert tensor value to a string value and response to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AEF260-9765-9E44-815B-DF51C1180D10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10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127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35076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 Set up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8927124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10-core physical machines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physical machine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single Linux virtual machine (KVM)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allocate it on one virtual CPU 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physical machine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 to the first physical machine via a 10GbE switch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achievement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derive actual network performance from VM with I/O thread CPU usage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is the result of random packet size and target bandwidth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kumimoji="1" lang="en-US" altLang="ko-KR" sz="17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Netperf</a:t>
            </a: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		Transmitted packet size	: 64, 128, 256, 512, 1024B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kumimoji="1" lang="en-US" altLang="ko-KR" sz="17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Memcached</a:t>
            </a: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	Transmitted packet size	: 64, 128, 256, 512, 1024B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kumimoji="1" lang="en-US" altLang="ko-KR" sz="17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Ab]		</a:t>
            </a: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Transmitted file size	: 1KB, 1MB, 10MB</a:t>
            </a:r>
            <a:r>
              <a:rPr lang="en" altLang="ko-KR" dirty="0"/>
              <a:t> </a:t>
            </a: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8748327-D2C2-DD4F-A331-F7E00848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86" y="1387397"/>
            <a:ext cx="4637517" cy="1588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61F63-3DA6-9141-9A0C-5D72EA596646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11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718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49343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Achievement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6293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determine whether network performance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of virtual machine can be controlled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through CPU quota requirements of </a:t>
            </a:r>
            <a:r>
              <a:rPr kumimoji="1"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53B56-33AB-BF4D-974D-8E2E3FFBF9A9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12</a:t>
            </a:r>
            <a:endParaRPr kumimoji="1"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169F3E-436C-A749-92AA-8B764A4E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10" y="2970320"/>
            <a:ext cx="10610377" cy="3381494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8AA8E32C-7447-CD40-9816-C44C29520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934" y="1405880"/>
            <a:ext cx="3492708" cy="15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74061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Achievement</a:t>
            </a:r>
            <a:r>
              <a:rPr kumimoji="1" lang="ko-KR" altLang="en-US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kumimoji="1" lang="ko-KR" altLang="en-US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Packet size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1055737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figure out whether CPU quota of </a:t>
            </a:r>
            <a:r>
              <a:rPr kumimoji="1"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control network performance of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VMs by using </a:t>
            </a:r>
            <a:r>
              <a:rPr kumimoji="1" lang="en-US" altLang="ko-KR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Netperf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kumimoji="1" lang="en-US" altLang="ko-KR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Memcached</a:t>
            </a:r>
          </a:p>
          <a:p>
            <a:pPr lvl="2"/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and standard deviation of performance achievement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689CB-1116-214F-BF9D-1AD77F835478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13</a:t>
            </a:r>
            <a:endParaRPr kumimoji="1"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2941C-B203-7445-AB0C-C68CC377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12" y="3141380"/>
            <a:ext cx="2820846" cy="28114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99B13-836A-954F-BCBE-6E265E497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496" y="3120234"/>
            <a:ext cx="2921535" cy="2832589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D3BEBE5-1C22-3A4C-A5F9-D547B979F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889" y="3374183"/>
            <a:ext cx="3966186" cy="16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65421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Achievement</a:t>
            </a:r>
            <a:r>
              <a:rPr kumimoji="1" lang="ko-KR" altLang="en-US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1112625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figure out whether SLO achievement is correlated to packet size and SLO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1/SLO value ∝ </a:t>
            </a:r>
            <a:r>
              <a:rPr kumimoji="1" lang="en-US" altLang="ko-KR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</a:t>
            </a: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SLO achievement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Packet size </a:t>
            </a:r>
            <a:r>
              <a:rPr kumimoji="1" lang="ko-KR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∝ </a:t>
            </a:r>
            <a:r>
              <a:rPr kumimoji="1" lang="en-US" altLang="ko-KR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Stdev</a:t>
            </a: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SLO achievement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689CB-1116-214F-BF9D-1AD77F835478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14</a:t>
            </a:r>
            <a:endParaRPr kumimoji="1" lang="ko-KR" altLang="en-US" sz="10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F1B8520-64FC-0C47-9572-AE4B6429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19" y="2591059"/>
            <a:ext cx="5752035" cy="203257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3722E10-9850-744E-88FF-54381298D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13" y="2258146"/>
            <a:ext cx="4093668" cy="40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3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65421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Achievement</a:t>
            </a:r>
            <a:r>
              <a:rPr kumimoji="1" lang="ko-KR" altLang="en-US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904151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figure out whether SLO achievement is correlated to SLO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1/SLO ∝ </a:t>
            </a:r>
            <a:r>
              <a:rPr kumimoji="1" lang="en-US" altLang="ko-KR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Stdev</a:t>
            </a: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SLO achievement</a:t>
            </a:r>
          </a:p>
          <a:p>
            <a:pPr lvl="2"/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689CB-1116-214F-BF9D-1AD77F835478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15</a:t>
            </a:r>
            <a:endParaRPr kumimoji="1" lang="ko-KR" altLang="en-US" sz="10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445F550-A19C-0449-8E55-4CAFB6739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55" y="2193679"/>
            <a:ext cx="4093668" cy="415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CA5D789-E12A-424E-A6EE-7000C0F1B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14" y="2480858"/>
            <a:ext cx="4655385" cy="15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6832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Achievement</a:t>
            </a:r>
            <a:r>
              <a:rPr kumimoji="1" lang="ko-KR" altLang="en-US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kumimoji="1" lang="ko-KR" altLang="en-US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size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6881564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figure out whether CPU quota of </a:t>
            </a:r>
            <a:r>
              <a:rPr kumimoji="1"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can control network performance of VMs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by using </a:t>
            </a:r>
            <a:r>
              <a:rPr kumimoji="1" lang="en-US" altLang="ko-KR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HTTP server benchmarking tool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of performance achievement (</a:t>
            </a:r>
            <a:r>
              <a:rPr kumimoji="1" lang="en-US" altLang="ko-KR" sz="2300" dirty="0">
                <a:latin typeface="Gulim" panose="020B0600000101010101" pitchFamily="34" charset="-127"/>
                <a:ea typeface="Gulim" panose="020B0600000101010101" pitchFamily="34" charset="-127"/>
                <a:cs typeface="Verdana" panose="020B0604030504040204" pitchFamily="34" charset="0"/>
              </a:rPr>
              <a:t>x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mark)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1KB	:</a:t>
            </a:r>
            <a:r>
              <a:rPr kumimoji="1" lang="ko-KR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98.86%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1MB	: 97.34%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10MB	: 96.13%</a:t>
            </a:r>
          </a:p>
          <a:p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689CB-1116-214F-BF9D-1AD77F835478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16</a:t>
            </a:r>
            <a:endParaRPr kumimoji="1" lang="ko-KR" altLang="en-US" sz="10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D17CED5-3B9E-0646-8AE5-D4D28C77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897" y="1237931"/>
            <a:ext cx="3771721" cy="15852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C43F88-85B3-2443-A103-ECFD1A04C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212" y="3008946"/>
            <a:ext cx="4375270" cy="35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5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35253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Overhead Analysis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957345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identify whether significant increase in latency of inference caused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by ICV framework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 latency of 100, 500, 1000 requests by using Timestamp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latency caused by ICV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 #100	 </a:t>
            </a:r>
            <a:r>
              <a:rPr kumimoji="1" lang="en-US" altLang="ko-KR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255.7ms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 #500 	 </a:t>
            </a:r>
            <a:r>
              <a:rPr kumimoji="1" lang="en-US" altLang="ko-KR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399.4ms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 #1000 : 478.2ms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689CB-1116-214F-BF9D-1AD77F835478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17</a:t>
            </a:r>
            <a:endParaRPr kumimoji="1"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F2D540-0080-B34E-B0EA-C3C72A3D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557" y="2796792"/>
            <a:ext cx="4359931" cy="39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3049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Related work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E370A-D2FF-3443-98D3-55F2B51D4FB5}"/>
              </a:ext>
            </a:extLst>
          </p:cNvPr>
          <p:cNvSpPr txBox="1"/>
          <p:nvPr/>
        </p:nvSpPr>
        <p:spPr>
          <a:xfrm>
            <a:off x="5933134" y="6361981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18</a:t>
            </a:r>
            <a:endParaRPr kumimoji="1" lang="ko-KR" altLang="en-US" sz="1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8CE0A7-B8DC-3E40-B23D-CDF07B730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45215"/>
              </p:ext>
            </p:extLst>
          </p:nvPr>
        </p:nvGraphicFramePr>
        <p:xfrm>
          <a:off x="186690" y="1061148"/>
          <a:ext cx="11818620" cy="513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22">
                  <a:extLst>
                    <a:ext uri="{9D8B030D-6E8A-4147-A177-3AD203B41FA5}">
                      <a16:colId xmlns:a16="http://schemas.microsoft.com/office/drawing/2014/main" val="1930576084"/>
                    </a:ext>
                  </a:extLst>
                </a:gridCol>
                <a:gridCol w="2055992">
                  <a:extLst>
                    <a:ext uri="{9D8B030D-6E8A-4147-A177-3AD203B41FA5}">
                      <a16:colId xmlns:a16="http://schemas.microsoft.com/office/drawing/2014/main" val="856306252"/>
                    </a:ext>
                  </a:extLst>
                </a:gridCol>
                <a:gridCol w="2069983">
                  <a:extLst>
                    <a:ext uri="{9D8B030D-6E8A-4147-A177-3AD203B41FA5}">
                      <a16:colId xmlns:a16="http://schemas.microsoft.com/office/drawing/2014/main" val="3267431605"/>
                    </a:ext>
                  </a:extLst>
                </a:gridCol>
                <a:gridCol w="2391460">
                  <a:extLst>
                    <a:ext uri="{9D8B030D-6E8A-4147-A177-3AD203B41FA5}">
                      <a16:colId xmlns:a16="http://schemas.microsoft.com/office/drawing/2014/main" val="1546339092"/>
                    </a:ext>
                  </a:extLst>
                </a:gridCol>
                <a:gridCol w="2206963">
                  <a:extLst>
                    <a:ext uri="{9D8B030D-6E8A-4147-A177-3AD203B41FA5}">
                      <a16:colId xmlns:a16="http://schemas.microsoft.com/office/drawing/2014/main" val="287988818"/>
                    </a:ext>
                  </a:extLst>
                </a:gridCol>
                <a:gridCol w="2087600">
                  <a:extLst>
                    <a:ext uri="{9D8B030D-6E8A-4147-A177-3AD203B41FA5}">
                      <a16:colId xmlns:a16="http://schemas.microsoft.com/office/drawing/2014/main" val="4158026222"/>
                    </a:ext>
                  </a:extLst>
                </a:gridCol>
              </a:tblGrid>
              <a:tr h="7399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Our work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[5]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ko-KR" sz="1400" b="0" i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vTurbo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[USENIX’13]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[6] </a:t>
                      </a:r>
                      <a:r>
                        <a:rPr lang="en-US" altLang="ko-KR" sz="1400" b="0" i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Micro-sliced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[Eurosys’18]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[7] </a:t>
                      </a:r>
                      <a:r>
                        <a:rPr lang="en-US" altLang="ko-KR" sz="1400" b="0" i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ANCS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[SP’16]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[8]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EyeQ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[USENIX’13]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57108"/>
                  </a:ext>
                </a:extLst>
              </a:tr>
              <a:tr h="896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SLO support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(network bandwidth)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Acclerate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I/O processing for VMs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Minimize the response latencies for consolidated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Maximize network resource utilization and achieve low overhead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Provides tenants with bandwidth guarantees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74228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Target resource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I/O thread CPU usage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vCPU cores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vCPU cores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network bandwidth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network bandwidth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58875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Design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Bandwidth-CPU translation model</a:t>
                      </a: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ICV framework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Utilize a dedicate core for I/O processing</a:t>
                      </a: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core has a small time slice (e.g., 0.1ms)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Tx/>
                        <a:buChar char="-"/>
                      </a:pPr>
                      <a:r>
                        <a:rPr lang="en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Similar to </a:t>
                      </a:r>
                      <a:r>
                        <a:rPr lang="en" altLang="ko-K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vTurbo</a:t>
                      </a:r>
                      <a:endParaRPr lang="en" altLang="ko-K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285750" indent="-285750" algn="just" latinLnBrk="1">
                        <a:buFontTx/>
                        <a:buChar char="-"/>
                      </a:pPr>
                      <a:endParaRPr lang="en" altLang="ko-K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285750" indent="-285750" algn="just" latinLnBrk="1">
                        <a:buFontTx/>
                        <a:buChar char="-"/>
                      </a:pPr>
                      <a:r>
                        <a:rPr lang="en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Migrate the short-lived critical OS tasks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Dynamic network bandwidth allocation</a:t>
                      </a:r>
                    </a:p>
                    <a:p>
                      <a:pPr marL="285750" indent="-285750" algn="just" latinLnBrk="1">
                        <a:buFontTx/>
                        <a:buChar char="-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285750" indent="-285750" algn="just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amount of bandwidth is calculated by scheduling policies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Admission control + dynamic bandwidth allocation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99423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Evaluation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 to 100% 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SLO achievement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Network and 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disk I/O throughput ↑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Response latency ↓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99% of 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resource utilization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Minimum </a:t>
                      </a:r>
                    </a:p>
                    <a:p>
                      <a:pPr algn="ctr" latinLnBrk="1"/>
                      <a:r>
                        <a:rPr lang="en" altLang="ko-K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bandwidth guarantees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534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2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3C90-DB99-574F-8C62-FA9F8F79CE7F}"/>
              </a:ext>
            </a:extLst>
          </p:cNvPr>
          <p:cNvSpPr txBox="1"/>
          <p:nvPr/>
        </p:nvSpPr>
        <p:spPr>
          <a:xfrm>
            <a:off x="598512" y="1292943"/>
            <a:ext cx="7993727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 guarantee in data centers for VMs is necessary.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CPU of co-located virtual machine -&gt; </a:t>
            </a:r>
            <a:r>
              <a:rPr kumimoji="1" lang="en-US" altLang="ko-KR" sz="1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 violation</a:t>
            </a:r>
            <a:endParaRPr kumimoji="1" lang="en-US" altLang="ko-K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performance degradation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Decline of Quality of Service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-&gt;</a:t>
            </a:r>
            <a:r>
              <a:rPr kumimoji="1" lang="ko-KR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Negative impact on User Experience</a:t>
            </a:r>
          </a:p>
          <a:p>
            <a:pPr lvl="1"/>
            <a:endParaRPr kumimoji="1" lang="en-US" altLang="ko-K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kumimoji="1" lang="en-US" altLang="ko-K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kumimoji="1" lang="en-US" altLang="ko-K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D31F5-84E6-2B4D-BF8F-33C3BB4E1C81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708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3583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7B369-18E8-E64D-813B-4823C21DE1CA}"/>
              </a:ext>
            </a:extLst>
          </p:cNvPr>
          <p:cNvSpPr/>
          <p:nvPr/>
        </p:nvSpPr>
        <p:spPr>
          <a:xfrm>
            <a:off x="548637" y="1189973"/>
            <a:ext cx="10975308" cy="5022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R. Russell, “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virtio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Towards a De-Facto Standard For Virtual I/O Devices,” in ACM SIGOPS Operating Systems Review, 2008.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 Xu, S. Gamage, H. Lu, R.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Kompella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D. Xu, “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vTurbo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Accelerating Virtual Machine I/O Processing Using Designated Turbo-Sliced Core,” in Proceedings of the USENIX Annual Technical Conference, 2013.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“Deploying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PyTorch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Python via a Rest API with Flask” [Online]. Available: 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https://pytorch.org/tutorials/intermediate/flask_rest_api_tutorial.html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[Accessed: 1-June-2021].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Lettieri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V.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Maffione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L. Rizzo, “A Study of I/O Performance of Virtual Machines,” in The Computer Journal, 61, 2017.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 Xu, S. Gamage, H. Lu, R.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Kompella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D. Xu, “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vTurbo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Accelerating Virtual Machine I/O Processing Using Designated Turbo-Sliced Core,” in Proceedings of the USENIX Annual Technical Conference, 2013.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Ahn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C. H. Park, T.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J. Huh, “Accelerating critical OS services in virtualized systems with flexible micro-sliced cores,” in Proceedings of the 13th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EuroSys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Conference, 2018.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 Hong, K. Lee, H. Park, C.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“ANCS: Achieving QoS through Dynamic Allocation of Network Resources in Virtualized Clouds,” Scientific Programming, 2016.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Jeyakumar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 Alizadeh, D.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Mazieres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B. Prabhakar, C. Kim, and A. Greenberg, “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EyeQ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Practical Network Performance at the Edge,” in Proceedings of the 10th USENIX Conference of Network System Design and Implementation, 2013.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Study of Speed Mismatches Between Communicating Virtual Machines (IEEE‘16)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J. Lee, K. Lee, and C.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“A Machine-Learning-Based Approach towards Modeling the CPU Quota Requirements of Virtual Machine I/O Threads,” in Korea Software Congress, 2020.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Breiman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“Random Forests,” Machine Learning, 45, pp. 5-32, 2001.</a:t>
            </a:r>
            <a:b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1" lang="en-US" altLang="ko-KR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ko-KR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ko-KR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FCC22-1066-464B-BB38-861ED14C42C0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19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856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70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3C90-DB99-574F-8C62-FA9F8F79CE7F}"/>
              </a:ext>
            </a:extLst>
          </p:cNvPr>
          <p:cNvSpPr txBox="1"/>
          <p:nvPr/>
        </p:nvSpPr>
        <p:spPr>
          <a:xfrm>
            <a:off x="598512" y="1294698"/>
            <a:ext cx="7670690" cy="4300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researches regarding SLO guarantee for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VMs</a:t>
            </a:r>
          </a:p>
          <a:p>
            <a:pPr>
              <a:lnSpc>
                <a:spcPct val="150000"/>
              </a:lnSpc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Reallocation of virtual CPU cores [5, 6]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Redistribution of the network bandwidth [7, 8].  </a:t>
            </a:r>
          </a:p>
          <a:p>
            <a:pPr>
              <a:lnSpc>
                <a:spcPct val="150000"/>
              </a:lnSpc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of I/O threads is necessary in virtual machines.</a:t>
            </a:r>
          </a:p>
          <a:p>
            <a:pPr lvl="1">
              <a:lnSpc>
                <a:spcPct val="150000"/>
              </a:lnSpc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mismatches of VM and I/O thread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-&gt; Performance degradation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&amp; Resource use rate degradation</a:t>
            </a: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7DCCD-EB84-734F-89BF-0E69D6D94571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2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794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6680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Thread of Virtual Machine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2E61C-DDFC-0B46-8556-1AE060BF0BEC}"/>
              </a:ext>
            </a:extLst>
          </p:cNvPr>
          <p:cNvSpPr/>
          <p:nvPr/>
        </p:nvSpPr>
        <p:spPr>
          <a:xfrm>
            <a:off x="598512" y="2130176"/>
            <a:ext cx="10994976" cy="3772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Virtio</a:t>
            </a:r>
            <a:r>
              <a:rPr kumimoji="1"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[1]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Efficiently managing the different virtual device drivers of various hypervisor systems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VirtIO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API = hypervisor-side API + guest-side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endParaRPr kumimoji="1"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Hypervisor-side API : implemented as the </a:t>
            </a:r>
            <a:r>
              <a:rPr kumimoji="1" lang="en" altLang="ko-KR" i="1" dirty="0" err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" altLang="ko-KR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Communicates with the guest-side API through interactions with the KVM kernel module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Emulates the network requests from the guest-side API and delivers them to their corresponding hypervisor network interfaces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9E06E-F20A-1944-8254-1271807F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472" y="354596"/>
            <a:ext cx="4115892" cy="2136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FEE23-EA06-4147-812D-3784F02F1E24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3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60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4019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of this paper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6860E-DC3E-1B49-813C-28D7E87D3407}"/>
              </a:ext>
            </a:extLst>
          </p:cNvPr>
          <p:cNvSpPr txBox="1"/>
          <p:nvPr/>
        </p:nvSpPr>
        <p:spPr>
          <a:xfrm>
            <a:off x="598512" y="1198828"/>
            <a:ext cx="10760125" cy="3723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Bandwidth-CPU Translation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a ML model that estimate the CPU quota requirements of </a:t>
            </a:r>
            <a:r>
              <a:rPr kumimoji="1" lang="en-US" altLang="ko-KR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to properly ensure the performance needs (i.e., SLO) of its virtual machine.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ICV Framework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Flask API inferencing the CPU quota of I/O threads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and evaluate network performance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by using </a:t>
            </a:r>
            <a:r>
              <a:rPr kumimoji="1" lang="en-US" altLang="ko-KR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NetPerf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Memcached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kumimoji="1" lang="en-US" altLang="ko-KR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HTTP server benchmarking tool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A8874-A1F4-1741-9035-7BBC63BFD1A4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4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322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298577"/>
            <a:ext cx="1127263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Build efficient machine learning models that estimate the CPU quota requirements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    of the I/O threads of virtual machines with specific network performance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Compare performance of supervised machine learning regression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Random Forest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Support Vector regression (with a polynomial kernel)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Model performance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RF (0.1587 RMSLE) &gt; SVM (0.1901 RMSLE) &gt; LR (0.2436 RMSLE)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ko-KR" altLang="en-US" sz="2200" b="1" dirty="0"/>
              <a:t>∴</a:t>
            </a:r>
            <a:r>
              <a:rPr lang="en-US" altLang="ko-KR" dirty="0"/>
              <a:t>  </a:t>
            </a:r>
            <a:r>
              <a:rPr kumimoji="1" lang="en-US" altLang="ko-KR" sz="20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We used Random Forest regression </a:t>
            </a:r>
          </a:p>
          <a:p>
            <a:pPr lvl="0"/>
            <a:r>
              <a:rPr kumimoji="1" lang="en-US" altLang="ko-KR" sz="20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to build Bandwidth-CPU translation model.</a:t>
            </a:r>
            <a:endParaRPr kumimoji="1" lang="en-US" altLang="ko-KR" sz="20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ko-KR" altLang="en-US" sz="17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9BC8A-3F90-EC4D-A983-9E80A270E2BC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5</a:t>
            </a:r>
            <a:endParaRPr kumimoji="1"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E165D7-A82A-B246-9559-E33228D7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52" y="4586546"/>
            <a:ext cx="5351945" cy="1732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AF1423-2905-9B46-9D96-F5D976AB9C24}"/>
              </a:ext>
            </a:extLst>
          </p:cNvPr>
          <p:cNvSpPr txBox="1"/>
          <p:nvPr/>
        </p:nvSpPr>
        <p:spPr>
          <a:xfrm>
            <a:off x="548637" y="332509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Bandwidth-CPU Translation model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10073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Optimizing Bandwidth-CPU Translation model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298579"/>
            <a:ext cx="11149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Build efficient machine learning models that estimate the CPU quota requirements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    of the I/O threads of virtual machines considering vCPU usage.</a:t>
            </a:r>
          </a:p>
          <a:p>
            <a:pPr lvl="1"/>
            <a:endParaRPr kumimoji="1" lang="en-US" altLang="ko-KR" sz="2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9BC8A-3F90-EC4D-A983-9E80A270E2BC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6</a:t>
            </a:r>
            <a:endParaRPr kumimoji="1" lang="ko-KR" altLang="en-US" sz="1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F23CC48-4899-F84E-A7B7-7515CA613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79346"/>
              </p:ext>
            </p:extLst>
          </p:nvPr>
        </p:nvGraphicFramePr>
        <p:xfrm>
          <a:off x="1054698" y="2402216"/>
          <a:ext cx="10299100" cy="374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75">
                  <a:extLst>
                    <a:ext uri="{9D8B030D-6E8A-4147-A177-3AD203B41FA5}">
                      <a16:colId xmlns:a16="http://schemas.microsoft.com/office/drawing/2014/main" val="2522586980"/>
                    </a:ext>
                  </a:extLst>
                </a:gridCol>
                <a:gridCol w="2574775">
                  <a:extLst>
                    <a:ext uri="{9D8B030D-6E8A-4147-A177-3AD203B41FA5}">
                      <a16:colId xmlns:a16="http://schemas.microsoft.com/office/drawing/2014/main" val="1922544933"/>
                    </a:ext>
                  </a:extLst>
                </a:gridCol>
                <a:gridCol w="2574775">
                  <a:extLst>
                    <a:ext uri="{9D8B030D-6E8A-4147-A177-3AD203B41FA5}">
                      <a16:colId xmlns:a16="http://schemas.microsoft.com/office/drawing/2014/main" val="4246762797"/>
                    </a:ext>
                  </a:extLst>
                </a:gridCol>
                <a:gridCol w="2574775">
                  <a:extLst>
                    <a:ext uri="{9D8B030D-6E8A-4147-A177-3AD203B41FA5}">
                      <a16:colId xmlns:a16="http://schemas.microsoft.com/office/drawing/2014/main" val="2816138395"/>
                    </a:ext>
                  </a:extLst>
                </a:gridCol>
              </a:tblGrid>
              <a:tr h="72660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Single model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Concatenated model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68130"/>
                  </a:ext>
                </a:extLst>
              </a:tr>
              <a:tr h="4418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Model1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Model2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843173"/>
                  </a:ext>
                </a:extLst>
              </a:tr>
              <a:tr h="693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Target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I/O thread CPU usage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vCPU usage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I/O thread CPU usage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37751"/>
                  </a:ext>
                </a:extLst>
              </a:tr>
              <a:tr h="69334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Feature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 bandwidth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 bandwidth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 bandwidth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299593"/>
                  </a:ext>
                </a:extLst>
              </a:tr>
              <a:tr h="3961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Packet size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Packet size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Packet size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4764"/>
                  </a:ext>
                </a:extLst>
              </a:tr>
              <a:tr h="3961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vCPU usage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vCPU usage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11444"/>
                  </a:ext>
                </a:extLst>
              </a:tr>
              <a:tr h="3961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7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10291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Evaluation: Bandwidth-CPU Translation model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2CD25-93D7-A046-B2A4-EB8032D8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585" y="3123045"/>
            <a:ext cx="2934599" cy="2856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ACFC29-3511-CE4F-A1B4-2DDF98395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62" y="3123044"/>
            <a:ext cx="3125013" cy="2856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298576"/>
            <a:ext cx="1172628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determine whether the accuracy of vCPU usage affects I/O thread CPU usage.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 the accuracy of </a:t>
            </a: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 quota requirements of </a:t>
            </a:r>
            <a:r>
              <a:rPr kumimoji="1" lang="en-US" altLang="ko-K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/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when using </a:t>
            </a: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 input for vCPU usage with using inferencing result of machine learning model.</a:t>
            </a: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evaluation metric : root mean square log error (RMSLE)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vCPU usage prediction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0.1134 RMSLE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I/O thread CPU usage prediction model</a:t>
            </a:r>
          </a:p>
          <a:p>
            <a:pPr lvl="1"/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1. used user input for vCPU usage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0.2214 RMSLE</a:t>
            </a:r>
          </a:p>
          <a:p>
            <a:pPr lvl="1"/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2. used result of vCPU usage prediction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0. 2068 RMSLE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Inferencing I/O thread CPU quota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     with vCPU usage prediction model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     results in better linearity.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5DB7C-41EF-4D43-A5D7-911BFA433D24}"/>
              </a:ext>
            </a:extLst>
          </p:cNvPr>
          <p:cNvSpPr txBox="1"/>
          <p:nvPr/>
        </p:nvSpPr>
        <p:spPr>
          <a:xfrm>
            <a:off x="5968399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7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4889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286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Inference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2E61C-DDFC-0B46-8556-1AE060BF0BEC}"/>
              </a:ext>
            </a:extLst>
          </p:cNvPr>
          <p:cNvSpPr/>
          <p:nvPr/>
        </p:nvSpPr>
        <p:spPr>
          <a:xfrm>
            <a:off x="609398" y="1381703"/>
            <a:ext cx="10994976" cy="3772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 lifecycle = Training phase + Inference phase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create or train a model by running a specified subset of data into the model.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put model into action on live data to produce actionable output.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process of running live data points into a machine learning algorithm or model to calculate an output such as a single numerical score.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main components in addition to the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 inference host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destinations</a:t>
            </a:r>
            <a:endParaRPr kumimoji="1"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" altLang="ko-KR" sz="20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ko-KR" altLang="en-US" sz="20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FEE23-EA06-4147-812D-3784F02F1E24}"/>
              </a:ext>
            </a:extLst>
          </p:cNvPr>
          <p:cNvSpPr txBox="1"/>
          <p:nvPr/>
        </p:nvSpPr>
        <p:spPr>
          <a:xfrm>
            <a:off x="5968399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8</a:t>
            </a:r>
            <a:endParaRPr kumimoji="1"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E3112D-E43A-B34C-BC66-C956B0214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88" y="4502208"/>
            <a:ext cx="3947586" cy="19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4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08324E0A8C594E85EADAE27439D6F3" ma:contentTypeVersion="6" ma:contentTypeDescription="새 문서를 만듭니다." ma:contentTypeScope="" ma:versionID="7c7e50006337dafe45baedaf270a0241">
  <xsd:schema xmlns:xsd="http://www.w3.org/2001/XMLSchema" xmlns:xs="http://www.w3.org/2001/XMLSchema" xmlns:p="http://schemas.microsoft.com/office/2006/metadata/properties" xmlns:ns2="0257b659-ad2c-411e-8eff-369d97b238c5" targetNamespace="http://schemas.microsoft.com/office/2006/metadata/properties" ma:root="true" ma:fieldsID="400a5dbf040c359b671baa6fb97167f2" ns2:_="">
    <xsd:import namespace="0257b659-ad2c-411e-8eff-369d97b23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7b659-ad2c-411e-8eff-369d97b23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EAA04D-67A6-48E0-A283-F09D2F996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57b659-ad2c-411e-8eff-369d97b23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B5C70-7DD4-4A45-81A8-FEE216A59E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C2270A-22EB-44B3-8ACB-622FE0FD9A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5719</TotalTime>
  <Words>3698</Words>
  <Application>Microsoft Macintosh PowerPoint</Application>
  <PresentationFormat>와이드스크린</PresentationFormat>
  <Paragraphs>493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Gulim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LeeHyowon</dc:creator>
  <cp:lastModifiedBy>LeeHyowon</cp:lastModifiedBy>
  <cp:revision>582</cp:revision>
  <dcterms:created xsi:type="dcterms:W3CDTF">2021-05-30T09:42:08Z</dcterms:created>
  <dcterms:modified xsi:type="dcterms:W3CDTF">2021-07-22T09:07:51Z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0x0101009508324E0A8C594E85EADAE27439D6F3</vt:lpwstr>
  </property>
</Properties>
</file>