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9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2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vantorium-33/optimal_gripp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27257" y="1030288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Circe" panose="020B0502020203020203" pitchFamily="34" charset="-52"/>
              </a:rPr>
              <a:t>Шаблон описания</a:t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промежуточных</a:t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результатов</a:t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участников трека</a:t>
            </a:r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51804" y="761645"/>
            <a:ext cx="59916" cy="156789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baseline="-25000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257" y="2983127"/>
            <a:ext cx="6400800" cy="128254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Проектная идея «Команды»*,</a:t>
            </a:r>
          </a:p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регион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0" y="-768625"/>
            <a:ext cx="4649937" cy="48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Организация работы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Инструменты организации командной работы –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trello.com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Календарь работ -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календарь работ</a:t>
            </a:r>
          </a:p>
          <a:p>
            <a:r>
              <a:rPr lang="ru-RU" sz="1800" dirty="0"/>
              <a:t>Расчетно-пояснительная записка -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расчетно-пояснительную записку команды</a:t>
            </a:r>
          </a:p>
          <a:p>
            <a:r>
              <a:rPr lang="ru-RU" sz="1800" dirty="0"/>
              <a:t>Репозиторий проекта – </a:t>
            </a:r>
            <a:r>
              <a:rPr lang="en-US" sz="1800" dirty="0">
                <a:hlinkClick r:id="rId2"/>
              </a:rPr>
              <a:t>https://github.com/Kvantorium-33/optimal_gripper</a:t>
            </a:r>
            <a:endParaRPr lang="en-US" sz="1800" dirty="0"/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Сайт проекта\команды –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сайт проекта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(опционально) </a:t>
            </a:r>
            <a:endParaRPr lang="ru-RU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Свой вариант</a:t>
            </a: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*синим выделены места для гиперссылок – вместо синего текста вставить свои гиперссылки, данную строку удалить</a:t>
            </a: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+mn-lt"/>
              </a:rPr>
              <a:t>Использованные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Для симулирования работы робота –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V-REP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работы с техническим зрением 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TenserFlow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обучения системы распознавания 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Keras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математических расчетов –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PTC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Mathad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организации взаимодействия частей системы –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фреймворк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ROS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распознавания голоса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PocketSphinx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Python)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*серым выделены возможные варианты - заменить на свой, данную строку удалить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**в пункте свой вариант можно вписать технологии использованные для реализации робота, не предусмотренные в перечислении, данную строку удалить</a:t>
            </a:r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Технические характеристики робота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Тип кинематической схемы - </a:t>
            </a:r>
            <a:r>
              <a:rPr lang="en-US" sz="1800" dirty="0"/>
              <a:t> </a:t>
            </a:r>
            <a:r>
              <a:rPr lang="ru-RU" sz="1800" dirty="0"/>
              <a:t>прямоугольная </a:t>
            </a:r>
          </a:p>
          <a:p>
            <a:r>
              <a:rPr lang="ru-RU" sz="1800" dirty="0"/>
              <a:t>Максимальная грузоподъемность - </a:t>
            </a:r>
          </a:p>
          <a:p>
            <a:r>
              <a:rPr lang="ru-RU" sz="1800" dirty="0"/>
              <a:t>Максимальная скорость -</a:t>
            </a:r>
          </a:p>
          <a:p>
            <a:r>
              <a:rPr lang="ru-RU" sz="1800" dirty="0"/>
              <a:t>Точность повторяемости -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Блок-схема: ручное управление 1037">
            <a:extLst>
              <a:ext uri="{FF2B5EF4-FFF2-40B4-BE49-F238E27FC236}">
                <a16:creationId xmlns:a16="http://schemas.microsoft.com/office/drawing/2014/main" id="{FF6B5F67-D955-4DB3-8804-29F931CC225A}"/>
              </a:ext>
            </a:extLst>
          </p:cNvPr>
          <p:cNvSpPr/>
          <p:nvPr/>
        </p:nvSpPr>
        <p:spPr>
          <a:xfrm rot="16200000">
            <a:off x="1374310" y="2081540"/>
            <a:ext cx="572400" cy="417444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Структурная схема робота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½Ð¾ÑÑÐ±ÑÐº png">
            <a:extLst>
              <a:ext uri="{FF2B5EF4-FFF2-40B4-BE49-F238E27FC236}">
                <a16:creationId xmlns:a16="http://schemas.microsoft.com/office/drawing/2014/main" id="{3019C038-749F-4E04-8977-13369EBD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90" y="1439710"/>
            <a:ext cx="2275439" cy="17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93EC063F-49C5-4A52-B140-183B7A80C3ED}"/>
              </a:ext>
            </a:extLst>
          </p:cNvPr>
          <p:cNvSpPr/>
          <p:nvPr/>
        </p:nvSpPr>
        <p:spPr>
          <a:xfrm>
            <a:off x="6379636" y="2014330"/>
            <a:ext cx="1099931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B286A66-F59A-4E92-B5EC-C4B403D48F74}"/>
              </a:ext>
            </a:extLst>
          </p:cNvPr>
          <p:cNvSpPr/>
          <p:nvPr/>
        </p:nvSpPr>
        <p:spPr>
          <a:xfrm>
            <a:off x="7718106" y="2014330"/>
            <a:ext cx="1762539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OpenCM</a:t>
            </a:r>
            <a:r>
              <a:rPr lang="en-US" dirty="0"/>
              <a:t> 9.04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0794DF-0865-496A-A2AE-1086AD0821D1}"/>
              </a:ext>
            </a:extLst>
          </p:cNvPr>
          <p:cNvSpPr/>
          <p:nvPr/>
        </p:nvSpPr>
        <p:spPr>
          <a:xfrm>
            <a:off x="3488177" y="5699844"/>
            <a:ext cx="1469335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Z </a:t>
            </a:r>
          </a:p>
          <a:p>
            <a:pPr algn="ctr"/>
            <a:r>
              <a:rPr lang="ru-RU" dirty="0"/>
              <a:t>Узел </a:t>
            </a:r>
            <a:r>
              <a:rPr lang="en-US" dirty="0"/>
              <a:t>ID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7C13E8-94DC-43CD-9DC4-962FCED69AF5}"/>
              </a:ext>
            </a:extLst>
          </p:cNvPr>
          <p:cNvSpPr/>
          <p:nvPr/>
        </p:nvSpPr>
        <p:spPr>
          <a:xfrm>
            <a:off x="5077682" y="5699843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Z </a:t>
            </a:r>
            <a:r>
              <a:rPr lang="ru-RU" dirty="0"/>
              <a:t>Узел  </a:t>
            </a:r>
            <a:r>
              <a:rPr lang="en-US" dirty="0"/>
              <a:t>ID </a:t>
            </a:r>
            <a:r>
              <a:rPr lang="ru-RU" dirty="0"/>
              <a:t>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A3F620-5529-472A-B2A3-5A88E75320FB}"/>
              </a:ext>
            </a:extLst>
          </p:cNvPr>
          <p:cNvSpPr/>
          <p:nvPr/>
        </p:nvSpPr>
        <p:spPr>
          <a:xfrm>
            <a:off x="6667186" y="5699843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Z </a:t>
            </a:r>
          </a:p>
          <a:p>
            <a:pPr algn="ctr"/>
            <a:r>
              <a:rPr lang="ru-RU" dirty="0"/>
              <a:t>Узел  </a:t>
            </a:r>
            <a:r>
              <a:rPr lang="en-US" dirty="0"/>
              <a:t>ID 3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82836B-DA7B-40BA-858F-C32618FBFAF0}"/>
              </a:ext>
            </a:extLst>
          </p:cNvPr>
          <p:cNvSpPr/>
          <p:nvPr/>
        </p:nvSpPr>
        <p:spPr>
          <a:xfrm>
            <a:off x="8256690" y="5679244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Z </a:t>
            </a:r>
          </a:p>
          <a:p>
            <a:pPr algn="ctr"/>
            <a:r>
              <a:rPr lang="ru-RU" dirty="0"/>
              <a:t>Узел  </a:t>
            </a:r>
            <a:r>
              <a:rPr lang="en-US" dirty="0"/>
              <a:t>ID 4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A0450B0-AE76-4385-9006-AC9E7C112C16}"/>
              </a:ext>
            </a:extLst>
          </p:cNvPr>
          <p:cNvSpPr/>
          <p:nvPr/>
        </p:nvSpPr>
        <p:spPr>
          <a:xfrm>
            <a:off x="10571660" y="2290262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Y </a:t>
            </a:r>
          </a:p>
          <a:p>
            <a:pPr algn="ctr"/>
            <a:r>
              <a:rPr lang="ru-RU" dirty="0"/>
              <a:t>Узел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5518D3-BA9B-44EE-89EC-34B66E5DC159}"/>
              </a:ext>
            </a:extLst>
          </p:cNvPr>
          <p:cNvSpPr/>
          <p:nvPr/>
        </p:nvSpPr>
        <p:spPr>
          <a:xfrm>
            <a:off x="10280265" y="3465412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</a:t>
            </a:r>
          </a:p>
          <a:p>
            <a:pPr algn="ctr"/>
            <a:r>
              <a:rPr lang="ru-RU" dirty="0"/>
              <a:t>Узел  </a:t>
            </a:r>
            <a:r>
              <a:rPr lang="en-US" dirty="0"/>
              <a:t>ID 1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005AF64-2A9E-4A78-9C9C-5EFF1D62C44E}"/>
              </a:ext>
            </a:extLst>
          </p:cNvPr>
          <p:cNvSpPr/>
          <p:nvPr/>
        </p:nvSpPr>
        <p:spPr>
          <a:xfrm>
            <a:off x="10280265" y="4471518"/>
            <a:ext cx="1469334" cy="8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</a:t>
            </a:r>
          </a:p>
          <a:p>
            <a:pPr algn="ctr"/>
            <a:r>
              <a:rPr lang="ru-RU" dirty="0"/>
              <a:t>Узел  </a:t>
            </a:r>
            <a:r>
              <a:rPr lang="en-US" dirty="0"/>
              <a:t>ID 2</a:t>
            </a:r>
            <a:endParaRPr lang="ru-RU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E2BC10E-ADAA-47D8-A38A-5299A10ECC3A}"/>
              </a:ext>
            </a:extLst>
          </p:cNvPr>
          <p:cNvGrpSpPr/>
          <p:nvPr/>
        </p:nvGrpSpPr>
        <p:grpSpPr>
          <a:xfrm>
            <a:off x="3756326" y="2842933"/>
            <a:ext cx="4924700" cy="2119064"/>
            <a:chOff x="313017" y="2832601"/>
            <a:chExt cx="4924700" cy="2553832"/>
          </a:xfrm>
        </p:grpSpPr>
        <p:cxnSp>
          <p:nvCxnSpPr>
            <p:cNvPr id="25" name="Соединитель: уступ 24">
              <a:extLst>
                <a:ext uri="{FF2B5EF4-FFF2-40B4-BE49-F238E27FC236}">
                  <a16:creationId xmlns:a16="http://schemas.microsoft.com/office/drawing/2014/main" id="{3C6E2FF9-C08E-48E8-B31F-A809991C49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017" y="3320184"/>
              <a:ext cx="4924700" cy="2066249"/>
            </a:xfrm>
            <a:prstGeom prst="bentConnector3">
              <a:avLst>
                <a:gd name="adj1" fmla="val 75295"/>
              </a:avLst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D4B6EFC4-4EBD-47AB-8597-520DA3B75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590" y="2832601"/>
              <a:ext cx="1" cy="508645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EB7C75F8-350F-4831-BDE1-14F79A03BF54}"/>
              </a:ext>
            </a:extLst>
          </p:cNvPr>
          <p:cNvCxnSpPr>
            <a:cxnSpLocks/>
          </p:cNvCxnSpPr>
          <p:nvPr/>
        </p:nvCxnSpPr>
        <p:spPr>
          <a:xfrm>
            <a:off x="3805883" y="4954494"/>
            <a:ext cx="0" cy="74534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01FA9A8-3669-4E67-B446-544573971CC6}"/>
              </a:ext>
            </a:extLst>
          </p:cNvPr>
          <p:cNvCxnSpPr>
            <a:cxnSpLocks/>
          </p:cNvCxnSpPr>
          <p:nvPr/>
        </p:nvCxnSpPr>
        <p:spPr>
          <a:xfrm>
            <a:off x="4077552" y="4954494"/>
            <a:ext cx="0" cy="74534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7BD47CB-07F0-4F96-8EE8-61E0C2C6CA9F}"/>
              </a:ext>
            </a:extLst>
          </p:cNvPr>
          <p:cNvCxnSpPr>
            <a:cxnSpLocks/>
          </p:cNvCxnSpPr>
          <p:nvPr/>
        </p:nvCxnSpPr>
        <p:spPr>
          <a:xfrm>
            <a:off x="4395605" y="4954494"/>
            <a:ext cx="0" cy="74534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C5720F-32AA-492A-9563-BE3B66EC830D}"/>
              </a:ext>
            </a:extLst>
          </p:cNvPr>
          <p:cNvSpPr txBox="1"/>
          <p:nvPr/>
        </p:nvSpPr>
        <p:spPr>
          <a:xfrm rot="16200000">
            <a:off x="3293030" y="5258038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1786A2-DD33-4EA2-8000-F902469329AB}"/>
              </a:ext>
            </a:extLst>
          </p:cNvPr>
          <p:cNvSpPr txBox="1"/>
          <p:nvPr/>
        </p:nvSpPr>
        <p:spPr>
          <a:xfrm rot="16200000">
            <a:off x="3482232" y="5196363"/>
            <a:ext cx="9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E1006-6FD1-4488-951A-799336BC8A3C}"/>
              </a:ext>
            </a:extLst>
          </p:cNvPr>
          <p:cNvSpPr txBox="1"/>
          <p:nvPr/>
        </p:nvSpPr>
        <p:spPr>
          <a:xfrm rot="16200000">
            <a:off x="3949097" y="5258038"/>
            <a:ext cx="69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8E71B24-236F-45F5-A6C8-085AF406D7F1}"/>
              </a:ext>
            </a:extLst>
          </p:cNvPr>
          <p:cNvCxnSpPr>
            <a:cxnSpLocks/>
          </p:cNvCxnSpPr>
          <p:nvPr/>
        </p:nvCxnSpPr>
        <p:spPr>
          <a:xfrm>
            <a:off x="5544818" y="4954494"/>
            <a:ext cx="0" cy="745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692BA36-EF69-43BD-BC18-4A59C233BD8B}"/>
              </a:ext>
            </a:extLst>
          </p:cNvPr>
          <p:cNvCxnSpPr>
            <a:cxnSpLocks/>
          </p:cNvCxnSpPr>
          <p:nvPr/>
        </p:nvCxnSpPr>
        <p:spPr>
          <a:xfrm>
            <a:off x="5816487" y="4954494"/>
            <a:ext cx="0" cy="745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87202E3-9719-4959-A078-68663B017D4D}"/>
              </a:ext>
            </a:extLst>
          </p:cNvPr>
          <p:cNvCxnSpPr>
            <a:cxnSpLocks/>
          </p:cNvCxnSpPr>
          <p:nvPr/>
        </p:nvCxnSpPr>
        <p:spPr>
          <a:xfrm>
            <a:off x="6134094" y="4954494"/>
            <a:ext cx="0" cy="74534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AFC0A30-1171-4A26-8EE5-E1A2F745561C}"/>
              </a:ext>
            </a:extLst>
          </p:cNvPr>
          <p:cNvSpPr txBox="1"/>
          <p:nvPr/>
        </p:nvSpPr>
        <p:spPr>
          <a:xfrm rot="16200000">
            <a:off x="5031519" y="5258038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26FD71-0386-41AB-9D8A-0EDD5F1A4762}"/>
              </a:ext>
            </a:extLst>
          </p:cNvPr>
          <p:cNvSpPr txBox="1"/>
          <p:nvPr/>
        </p:nvSpPr>
        <p:spPr>
          <a:xfrm rot="16200000">
            <a:off x="5687586" y="5258038"/>
            <a:ext cx="69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6EBB8491-4862-481E-B847-B3DC0E0D526F}"/>
              </a:ext>
            </a:extLst>
          </p:cNvPr>
          <p:cNvGrpSpPr/>
          <p:nvPr/>
        </p:nvGrpSpPr>
        <p:grpSpPr>
          <a:xfrm>
            <a:off x="5499404" y="2827041"/>
            <a:ext cx="3243781" cy="2105277"/>
            <a:chOff x="313019" y="2849217"/>
            <a:chExt cx="4901714" cy="2537216"/>
          </a:xfrm>
        </p:grpSpPr>
        <p:cxnSp>
          <p:nvCxnSpPr>
            <p:cNvPr id="59" name="Соединитель: уступ 58">
              <a:extLst>
                <a:ext uri="{FF2B5EF4-FFF2-40B4-BE49-F238E27FC236}">
                  <a16:creationId xmlns:a16="http://schemas.microsoft.com/office/drawing/2014/main" id="{03FDAF63-BEE1-4E6F-AAE0-627F595FC07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019" y="3438095"/>
              <a:ext cx="4849146" cy="1948338"/>
            </a:xfrm>
            <a:prstGeom prst="bentConnector3">
              <a:avLst>
                <a:gd name="adj1" fmla="val 56195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1A28A9D2-C2C6-4EF7-821F-772048500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4731" y="2849217"/>
              <a:ext cx="2" cy="662326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054ABF5-A060-49B4-A85E-7B89D6517B9C}"/>
              </a:ext>
            </a:extLst>
          </p:cNvPr>
          <p:cNvSpPr txBox="1"/>
          <p:nvPr/>
        </p:nvSpPr>
        <p:spPr>
          <a:xfrm rot="16200000">
            <a:off x="5207553" y="5170436"/>
            <a:ext cx="9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6965112D-D51D-4B88-B9F5-4D69245C1CE5}"/>
              </a:ext>
            </a:extLst>
          </p:cNvPr>
          <p:cNvCxnSpPr>
            <a:cxnSpLocks/>
          </p:cNvCxnSpPr>
          <p:nvPr/>
        </p:nvCxnSpPr>
        <p:spPr>
          <a:xfrm>
            <a:off x="7129855" y="4971285"/>
            <a:ext cx="0" cy="74534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535F0532-C2E0-4073-89DF-39594BC664C6}"/>
              </a:ext>
            </a:extLst>
          </p:cNvPr>
          <p:cNvCxnSpPr>
            <a:cxnSpLocks/>
          </p:cNvCxnSpPr>
          <p:nvPr/>
        </p:nvCxnSpPr>
        <p:spPr>
          <a:xfrm>
            <a:off x="7401524" y="4971285"/>
            <a:ext cx="0" cy="74534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3FE6E769-959B-40BD-9862-9E22CDDC2420}"/>
              </a:ext>
            </a:extLst>
          </p:cNvPr>
          <p:cNvCxnSpPr>
            <a:cxnSpLocks/>
          </p:cNvCxnSpPr>
          <p:nvPr/>
        </p:nvCxnSpPr>
        <p:spPr>
          <a:xfrm>
            <a:off x="7719131" y="4971285"/>
            <a:ext cx="0" cy="7453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70F3FB-79AA-42D5-B48B-BEFB0CECEB3D}"/>
              </a:ext>
            </a:extLst>
          </p:cNvPr>
          <p:cNvSpPr txBox="1"/>
          <p:nvPr/>
        </p:nvSpPr>
        <p:spPr>
          <a:xfrm rot="16200000">
            <a:off x="6616556" y="5274829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70D5-EEBE-430B-8BF1-73D4C62F5AE6}"/>
              </a:ext>
            </a:extLst>
          </p:cNvPr>
          <p:cNvSpPr txBox="1"/>
          <p:nvPr/>
        </p:nvSpPr>
        <p:spPr>
          <a:xfrm rot="16200000">
            <a:off x="7272623" y="5274829"/>
            <a:ext cx="69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ACC5ED-E6FF-4F5C-AE46-AC37DEF975E9}"/>
              </a:ext>
            </a:extLst>
          </p:cNvPr>
          <p:cNvSpPr txBox="1"/>
          <p:nvPr/>
        </p:nvSpPr>
        <p:spPr>
          <a:xfrm rot="16200000">
            <a:off x="6792590" y="5187227"/>
            <a:ext cx="9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97520F14-0983-4EC7-85A5-197574A6BB69}"/>
              </a:ext>
            </a:extLst>
          </p:cNvPr>
          <p:cNvGrpSpPr/>
          <p:nvPr/>
        </p:nvGrpSpPr>
        <p:grpSpPr>
          <a:xfrm>
            <a:off x="7081899" y="2852757"/>
            <a:ext cx="1736114" cy="2105277"/>
            <a:chOff x="313023" y="2849217"/>
            <a:chExt cx="4924711" cy="2537216"/>
          </a:xfrm>
        </p:grpSpPr>
        <p:cxnSp>
          <p:nvCxnSpPr>
            <p:cNvPr id="75" name="Соединитель: уступ 74">
              <a:extLst>
                <a:ext uri="{FF2B5EF4-FFF2-40B4-BE49-F238E27FC236}">
                  <a16:creationId xmlns:a16="http://schemas.microsoft.com/office/drawing/2014/main" id="{A0E0A725-8FA7-4887-8D9A-1D0CC58DD9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023" y="3516321"/>
              <a:ext cx="4924711" cy="187011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14491444-CC17-49ED-AF6F-B32EB5224C64}"/>
                </a:ext>
              </a:extLst>
            </p:cNvPr>
            <p:cNvCxnSpPr>
              <a:cxnSpLocks/>
            </p:cNvCxnSpPr>
            <p:nvPr/>
          </p:nvCxnSpPr>
          <p:spPr>
            <a:xfrm>
              <a:off x="5214731" y="2849217"/>
              <a:ext cx="0" cy="69447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ECB9E3AF-A436-4309-B461-28077E2E0552}"/>
              </a:ext>
            </a:extLst>
          </p:cNvPr>
          <p:cNvCxnSpPr>
            <a:cxnSpLocks/>
          </p:cNvCxnSpPr>
          <p:nvPr/>
        </p:nvCxnSpPr>
        <p:spPr>
          <a:xfrm>
            <a:off x="8705510" y="4924588"/>
            <a:ext cx="0" cy="74534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A95B6151-08DE-42DA-AAF4-7ADE170D33F8}"/>
              </a:ext>
            </a:extLst>
          </p:cNvPr>
          <p:cNvCxnSpPr>
            <a:cxnSpLocks/>
          </p:cNvCxnSpPr>
          <p:nvPr/>
        </p:nvCxnSpPr>
        <p:spPr>
          <a:xfrm>
            <a:off x="8977179" y="4924588"/>
            <a:ext cx="0" cy="74534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941599AB-F2CA-475B-B59E-FEECB60EEA2C}"/>
              </a:ext>
            </a:extLst>
          </p:cNvPr>
          <p:cNvCxnSpPr>
            <a:cxnSpLocks/>
          </p:cNvCxnSpPr>
          <p:nvPr/>
        </p:nvCxnSpPr>
        <p:spPr>
          <a:xfrm>
            <a:off x="9294786" y="4924588"/>
            <a:ext cx="0" cy="74534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5EF8CD-4159-4598-86F5-71D636809A93}"/>
              </a:ext>
            </a:extLst>
          </p:cNvPr>
          <p:cNvSpPr txBox="1"/>
          <p:nvPr/>
        </p:nvSpPr>
        <p:spPr>
          <a:xfrm rot="16200000">
            <a:off x="8192211" y="5228132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FCC6F0-A582-46C8-8102-4109B55BDC35}"/>
              </a:ext>
            </a:extLst>
          </p:cNvPr>
          <p:cNvSpPr txBox="1"/>
          <p:nvPr/>
        </p:nvSpPr>
        <p:spPr>
          <a:xfrm rot="16200000">
            <a:off x="8848278" y="5228132"/>
            <a:ext cx="69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F36C7B-366C-4D13-8878-FA8794FBC249}"/>
              </a:ext>
            </a:extLst>
          </p:cNvPr>
          <p:cNvSpPr txBox="1"/>
          <p:nvPr/>
        </p:nvSpPr>
        <p:spPr>
          <a:xfrm rot="16200000">
            <a:off x="8357994" y="5170436"/>
            <a:ext cx="9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4295B5D1-FFD1-4A17-A992-57A9CF7688FC}"/>
              </a:ext>
            </a:extLst>
          </p:cNvPr>
          <p:cNvCxnSpPr>
            <a:cxnSpLocks/>
          </p:cNvCxnSpPr>
          <p:nvPr/>
        </p:nvCxnSpPr>
        <p:spPr>
          <a:xfrm flipH="1" flipV="1">
            <a:off x="8658039" y="4924588"/>
            <a:ext cx="669017" cy="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3E66D3D0-AEE7-4722-91B5-2F9174608E44}"/>
              </a:ext>
            </a:extLst>
          </p:cNvPr>
          <p:cNvCxnSpPr/>
          <p:nvPr/>
        </p:nvCxnSpPr>
        <p:spPr>
          <a:xfrm>
            <a:off x="8910802" y="2849217"/>
            <a:ext cx="0" cy="207537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B686638-4D09-4E1F-8AED-389A2F572D7F}"/>
              </a:ext>
            </a:extLst>
          </p:cNvPr>
          <p:cNvSpPr txBox="1"/>
          <p:nvPr/>
        </p:nvSpPr>
        <p:spPr>
          <a:xfrm>
            <a:off x="9516976" y="4426722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FD202751-157E-4079-B3D6-D625B447B4EA}"/>
              </a:ext>
            </a:extLst>
          </p:cNvPr>
          <p:cNvCxnSpPr>
            <a:cxnSpLocks/>
          </p:cNvCxnSpPr>
          <p:nvPr/>
        </p:nvCxnSpPr>
        <p:spPr>
          <a:xfrm>
            <a:off x="9516976" y="4688332"/>
            <a:ext cx="7649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BE48B3C-5CE2-4DAB-A7A0-DD679002E8A9}"/>
              </a:ext>
            </a:extLst>
          </p:cNvPr>
          <p:cNvSpPr txBox="1"/>
          <p:nvPr/>
        </p:nvSpPr>
        <p:spPr>
          <a:xfrm>
            <a:off x="9479999" y="4696423"/>
            <a:ext cx="1011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E6A32CCB-C657-49F1-AACA-60CBD088A7D9}"/>
              </a:ext>
            </a:extLst>
          </p:cNvPr>
          <p:cNvCxnSpPr>
            <a:cxnSpLocks/>
          </p:cNvCxnSpPr>
          <p:nvPr/>
        </p:nvCxnSpPr>
        <p:spPr>
          <a:xfrm>
            <a:off x="9516976" y="4949942"/>
            <a:ext cx="7649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0868227-F0CA-4F7E-B545-2BF78E500245}"/>
              </a:ext>
            </a:extLst>
          </p:cNvPr>
          <p:cNvSpPr txBox="1"/>
          <p:nvPr/>
        </p:nvSpPr>
        <p:spPr>
          <a:xfrm>
            <a:off x="9524127" y="4958034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C4C39836-740E-4F93-A191-5631DED86C47}"/>
              </a:ext>
            </a:extLst>
          </p:cNvPr>
          <p:cNvCxnSpPr>
            <a:cxnSpLocks/>
          </p:cNvCxnSpPr>
          <p:nvPr/>
        </p:nvCxnSpPr>
        <p:spPr>
          <a:xfrm>
            <a:off x="9524127" y="5219644"/>
            <a:ext cx="7649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F24A21-9A60-491A-96F1-C365531864FA}"/>
              </a:ext>
            </a:extLst>
          </p:cNvPr>
          <p:cNvSpPr txBox="1"/>
          <p:nvPr/>
        </p:nvSpPr>
        <p:spPr>
          <a:xfrm>
            <a:off x="9498534" y="3465412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E03D626B-47C8-42B2-8127-0CB81C829BCF}"/>
              </a:ext>
            </a:extLst>
          </p:cNvPr>
          <p:cNvCxnSpPr>
            <a:cxnSpLocks/>
          </p:cNvCxnSpPr>
          <p:nvPr/>
        </p:nvCxnSpPr>
        <p:spPr>
          <a:xfrm>
            <a:off x="9498534" y="3727022"/>
            <a:ext cx="764987" cy="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14351FA6-568A-4C97-9EDE-B2AF478F28F9}"/>
              </a:ext>
            </a:extLst>
          </p:cNvPr>
          <p:cNvCxnSpPr>
            <a:cxnSpLocks/>
          </p:cNvCxnSpPr>
          <p:nvPr/>
        </p:nvCxnSpPr>
        <p:spPr>
          <a:xfrm>
            <a:off x="9498534" y="3988632"/>
            <a:ext cx="764987" cy="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9BAA8DD-9255-4B26-BFEA-4FBC3F0EE832}"/>
              </a:ext>
            </a:extLst>
          </p:cNvPr>
          <p:cNvSpPr txBox="1"/>
          <p:nvPr/>
        </p:nvSpPr>
        <p:spPr>
          <a:xfrm>
            <a:off x="9505685" y="3996724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BDA41898-A2FD-46A9-9D93-A8C8ADC9F58F}"/>
              </a:ext>
            </a:extLst>
          </p:cNvPr>
          <p:cNvCxnSpPr>
            <a:cxnSpLocks/>
          </p:cNvCxnSpPr>
          <p:nvPr/>
        </p:nvCxnSpPr>
        <p:spPr>
          <a:xfrm>
            <a:off x="9505685" y="4258334"/>
            <a:ext cx="764987" cy="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: уступ 1023">
            <a:extLst>
              <a:ext uri="{FF2B5EF4-FFF2-40B4-BE49-F238E27FC236}">
                <a16:creationId xmlns:a16="http://schemas.microsoft.com/office/drawing/2014/main" id="{585363F8-E464-4E00-83E3-C12125B606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4077" y="3796838"/>
            <a:ext cx="2390696" cy="495453"/>
          </a:xfrm>
          <a:prstGeom prst="bentConnector3">
            <a:avLst>
              <a:gd name="adj1" fmla="val 7594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06B7DB9-689F-4D53-9B5D-BE3684CB80CD}"/>
              </a:ext>
            </a:extLst>
          </p:cNvPr>
          <p:cNvSpPr txBox="1"/>
          <p:nvPr/>
        </p:nvSpPr>
        <p:spPr>
          <a:xfrm>
            <a:off x="9436704" y="3757512"/>
            <a:ext cx="1011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cxnSp>
        <p:nvCxnSpPr>
          <p:cNvPr id="1031" name="Соединитель: уступ 1030">
            <a:extLst>
              <a:ext uri="{FF2B5EF4-FFF2-40B4-BE49-F238E27FC236}">
                <a16:creationId xmlns:a16="http://schemas.microsoft.com/office/drawing/2014/main" id="{4F0717EA-6181-4024-82D0-4A195959B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03581" y="3378627"/>
            <a:ext cx="1424011" cy="380198"/>
          </a:xfrm>
          <a:prstGeom prst="bentConnector3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0ADFC-E7BF-4280-9523-DE6458422AD6}"/>
              </a:ext>
            </a:extLst>
          </p:cNvPr>
          <p:cNvSpPr txBox="1"/>
          <p:nvPr/>
        </p:nvSpPr>
        <p:spPr>
          <a:xfrm>
            <a:off x="9789929" y="2327205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Концевик</a:t>
            </a:r>
            <a:endParaRPr lang="ru-RU" sz="1100" dirty="0"/>
          </a:p>
        </p:txBody>
      </p: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A464ADD4-0C75-41E7-8894-7A70C2321A22}"/>
              </a:ext>
            </a:extLst>
          </p:cNvPr>
          <p:cNvCxnSpPr>
            <a:cxnSpLocks/>
          </p:cNvCxnSpPr>
          <p:nvPr/>
        </p:nvCxnSpPr>
        <p:spPr>
          <a:xfrm>
            <a:off x="9789929" y="2588815"/>
            <a:ext cx="76498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534634FC-D529-49EB-8AF1-D1FE39DFE6D8}"/>
              </a:ext>
            </a:extLst>
          </p:cNvPr>
          <p:cNvCxnSpPr>
            <a:cxnSpLocks/>
          </p:cNvCxnSpPr>
          <p:nvPr/>
        </p:nvCxnSpPr>
        <p:spPr>
          <a:xfrm>
            <a:off x="9789929" y="2850425"/>
            <a:ext cx="76498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C407758-765C-4EEE-B5A3-CE80C88C0FC4}"/>
              </a:ext>
            </a:extLst>
          </p:cNvPr>
          <p:cNvSpPr txBox="1"/>
          <p:nvPr/>
        </p:nvSpPr>
        <p:spPr>
          <a:xfrm>
            <a:off x="9797080" y="2858517"/>
            <a:ext cx="764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/>
              <a:t>Энкодер</a:t>
            </a:r>
            <a:endParaRPr lang="ru-RU" sz="1100" dirty="0"/>
          </a:p>
        </p:txBody>
      </p:sp>
      <p:cxnSp>
        <p:nvCxnSpPr>
          <p:cNvPr id="147" name="Прямая соединительная линия 146">
            <a:extLst>
              <a:ext uri="{FF2B5EF4-FFF2-40B4-BE49-F238E27FC236}">
                <a16:creationId xmlns:a16="http://schemas.microsoft.com/office/drawing/2014/main" id="{287F12C8-CB4C-4054-A291-5AF7E4EA9124}"/>
              </a:ext>
            </a:extLst>
          </p:cNvPr>
          <p:cNvCxnSpPr>
            <a:cxnSpLocks/>
          </p:cNvCxnSpPr>
          <p:nvPr/>
        </p:nvCxnSpPr>
        <p:spPr>
          <a:xfrm>
            <a:off x="9797080" y="3120127"/>
            <a:ext cx="76498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5B214C-B877-4AD3-BC3F-870A9BA41495}"/>
              </a:ext>
            </a:extLst>
          </p:cNvPr>
          <p:cNvSpPr txBox="1"/>
          <p:nvPr/>
        </p:nvSpPr>
        <p:spPr>
          <a:xfrm>
            <a:off x="9749055" y="2626276"/>
            <a:ext cx="1011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Сервомотор</a:t>
            </a:r>
          </a:p>
        </p:txBody>
      </p:sp>
      <p:cxnSp>
        <p:nvCxnSpPr>
          <p:cNvPr id="1034" name="Соединитель: уступ 1033">
            <a:extLst>
              <a:ext uri="{FF2B5EF4-FFF2-40B4-BE49-F238E27FC236}">
                <a16:creationId xmlns:a16="http://schemas.microsoft.com/office/drawing/2014/main" id="{7EECD29E-B085-4F93-AF23-FF7FFF823A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480645" y="2431774"/>
            <a:ext cx="314969" cy="699204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4" descr="ÐÐ°ÑÑÐ¸Ð½ÐºÐ¸ Ð¿Ð¾ Ð·Ð°Ð¿ÑÐ¾ÑÑ ROS logo">
            <a:extLst>
              <a:ext uri="{FF2B5EF4-FFF2-40B4-BE49-F238E27FC236}">
                <a16:creationId xmlns:a16="http://schemas.microsoft.com/office/drawing/2014/main" id="{45A6BD27-6822-4C45-8EAB-60B5679C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00" r="97500">
                        <a14:foregroundMark x1="23000" y1="39000" x2="23000" y2="39000"/>
                        <a14:foregroundMark x1="24500" y1="50500" x2="24500" y2="50500"/>
                        <a14:foregroundMark x1="23000" y1="62000" x2="23000" y2="62000"/>
                        <a14:foregroundMark x1="13000" y1="60500" x2="13000" y2="60500"/>
                        <a14:foregroundMark x1="13000" y1="51500" x2="13000" y2="51500"/>
                        <a14:foregroundMark x1="12500" y1="40500" x2="12500" y2="40500"/>
                        <a14:foregroundMark x1="3000" y1="40000" x2="3000" y2="40000"/>
                        <a14:foregroundMark x1="4500" y1="49500" x2="4500" y2="49500"/>
                        <a14:foregroundMark x1="4500" y1="60000" x2="4500" y2="60000"/>
                        <a14:foregroundMark x1="59000" y1="52000" x2="59000" y2="52000"/>
                        <a14:foregroundMark x1="90500" y1="50500" x2="90500" y2="50500"/>
                        <a14:foregroundMark x1="97500" y1="56500" x2="97500" y2="5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3348">
            <a:off x="5051159" y="1449014"/>
            <a:ext cx="1043556" cy="10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Прямоугольник: скругленные углы 1036">
            <a:extLst>
              <a:ext uri="{FF2B5EF4-FFF2-40B4-BE49-F238E27FC236}">
                <a16:creationId xmlns:a16="http://schemas.microsoft.com/office/drawing/2014/main" id="{62F28C1D-A8A4-4AD4-A00E-BA368F4EE27E}"/>
              </a:ext>
            </a:extLst>
          </p:cNvPr>
          <p:cNvSpPr/>
          <p:nvPr/>
        </p:nvSpPr>
        <p:spPr>
          <a:xfrm>
            <a:off x="1815152" y="1970792"/>
            <a:ext cx="934787" cy="6554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2" name="Стрелка: вправо 1041">
            <a:extLst>
              <a:ext uri="{FF2B5EF4-FFF2-40B4-BE49-F238E27FC236}">
                <a16:creationId xmlns:a16="http://schemas.microsoft.com/office/drawing/2014/main" id="{CDE690D6-86E1-4839-A3C5-CD4B9FEE3A6F}"/>
              </a:ext>
            </a:extLst>
          </p:cNvPr>
          <p:cNvSpPr/>
          <p:nvPr/>
        </p:nvSpPr>
        <p:spPr>
          <a:xfrm>
            <a:off x="2986675" y="2044498"/>
            <a:ext cx="880707" cy="55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0ECE6D63-DE35-4D09-A8E1-C23DFBA59B64}"/>
              </a:ext>
            </a:extLst>
          </p:cNvPr>
          <p:cNvSpPr txBox="1"/>
          <p:nvPr/>
        </p:nvSpPr>
        <p:spPr>
          <a:xfrm>
            <a:off x="1881396" y="2088678"/>
            <a:ext cx="111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камера</a:t>
            </a:r>
          </a:p>
        </p:txBody>
      </p:sp>
    </p:spTree>
    <p:extLst>
      <p:ext uri="{BB962C8B-B14F-4D97-AF65-F5344CB8AC3E}">
        <p14:creationId xmlns:p14="http://schemas.microsoft.com/office/powerpoint/2010/main" val="12421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Конструкция и схема подключения электромеханического захвата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9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Конструкция и схема подключения  вакуумной присоски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Схема системы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23" y="58522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Время сортировки объектов, согласно конкурсному заданию –</a:t>
            </a:r>
          </a:p>
          <a:p>
            <a:r>
              <a:rPr lang="ru-RU" sz="1800" dirty="0"/>
              <a:t>Размеры рабочего пространства - </a:t>
            </a:r>
          </a:p>
          <a:p>
            <a:r>
              <a:rPr lang="ru-R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Ссылка на ролик эксперимента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Состав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Инженер-программист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Алан Тьюринг, 5 лет</a:t>
            </a:r>
          </a:p>
          <a:p>
            <a:r>
              <a:rPr lang="ru-RU" sz="1800" dirty="0"/>
              <a:t>Инженер-конструктор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Сергей Королев, 5 лет</a:t>
            </a:r>
          </a:p>
          <a:p>
            <a:r>
              <a:rPr lang="ru-RU" sz="1800" dirty="0"/>
              <a:t>Инженер-проектировщик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Ричард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Роджерс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6 лет</a:t>
            </a:r>
          </a:p>
          <a:p>
            <a:r>
              <a:rPr lang="ru-RU" sz="1800" dirty="0"/>
              <a:t>Математик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Леонард Эйлер, 8 лет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Свой вариант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*серым выделены возможные варианты - заменить на свой, данную строку удалить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65193" y="1690688"/>
            <a:ext cx="3888607" cy="3689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 команды слева направо, согласно перечислению</a:t>
            </a:r>
            <a:br>
              <a:rPr lang="ru-RU" dirty="0"/>
            </a:br>
            <a:r>
              <a:rPr lang="ru-RU" dirty="0"/>
              <a:t>(можно фото по отдельности)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7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318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Circe</vt:lpstr>
      <vt:lpstr>Тема Office</vt:lpstr>
      <vt:lpstr>Презентация PowerPoint</vt:lpstr>
      <vt:lpstr>Использованные технологии</vt:lpstr>
      <vt:lpstr>Технические характеристики робота</vt:lpstr>
      <vt:lpstr>Структурная схема робота</vt:lpstr>
      <vt:lpstr>Конструкция и схема подключения электромеханического захвата</vt:lpstr>
      <vt:lpstr>Конструкция и схема подключения  вакуумной присоски</vt:lpstr>
      <vt:lpstr>Схема системы управления</vt:lpstr>
      <vt:lpstr>Эксперимент</vt:lpstr>
      <vt:lpstr>Состав команды</vt:lpstr>
      <vt:lpstr>Организация работы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захват</dc:title>
  <dc:creator>Madin Shereuzh</dc:creator>
  <cp:lastModifiedBy>main</cp:lastModifiedBy>
  <cp:revision>20</cp:revision>
  <dcterms:created xsi:type="dcterms:W3CDTF">2019-07-12T13:05:29Z</dcterms:created>
  <dcterms:modified xsi:type="dcterms:W3CDTF">2019-08-29T09:17:21Z</dcterms:modified>
</cp:coreProperties>
</file>