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8288000" cy="10287000"/>
  <p:notesSz cx="6858000" cy="9144000"/>
  <p:embeddedFontLst>
    <p:embeddedFont>
      <p:font typeface="Barlow Bold" panose="00000800000000000000"/>
      <p:bold r:id="rId16"/>
    </p:embeddedFont>
    <p:embeddedFont>
      <p:font typeface="Barlow" panose="00000500000000000000"/>
      <p:regular r:id="rId17"/>
    </p:embeddedFont>
    <p:embeddedFont>
      <p:font typeface="Libre Baskerville" panose="02000000000000000000"/>
      <p:regular r:id="rId18"/>
    </p:embeddedFont>
    <p:embeddedFont>
      <p:font typeface="Barlow Semi-Bold" panose="00000700000000000000"/>
      <p:bold r:id="rId19"/>
    </p:embeddedFont>
    <p:embeddedFont>
      <p:font typeface="Calibri" panose="020F050202020403020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font" Target="fonts/font8.fntdata"/><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jpeg"/><Relationship Id="rId3" Type="http://schemas.microsoft.com/office/2007/relationships/media" Target="../media/media1.mp4"/><Relationship Id="rId2" Type="http://schemas.openxmlformats.org/officeDocument/2006/relationships/video" Target="../media/media1.mp4"/><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rot="0">
            <a:off x="15072727" y="8873656"/>
            <a:ext cx="2740845" cy="769288"/>
            <a:chOff x="0" y="0"/>
            <a:chExt cx="6909363" cy="1939290"/>
          </a:xfrm>
        </p:grpSpPr>
        <p:sp>
          <p:nvSpPr>
            <p:cNvPr id="3" name="Freeform 3"/>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4" name="AutoShape 4"/>
          <p:cNvSpPr/>
          <p:nvPr/>
        </p:nvSpPr>
        <p:spPr>
          <a:xfrm flipV="1">
            <a:off x="3769512" y="1615130"/>
            <a:ext cx="13248781" cy="45868"/>
          </a:xfrm>
          <a:prstGeom prst="line">
            <a:avLst/>
          </a:prstGeom>
          <a:ln w="9525" cap="flat">
            <a:solidFill>
              <a:srgbClr val="000000"/>
            </a:solidFill>
            <a:prstDash val="solid"/>
            <a:headEnd type="none" w="sm" len="sm"/>
            <a:tailEnd type="none" w="sm" len="sm"/>
          </a:ln>
        </p:spPr>
      </p:sp>
      <p:sp>
        <p:nvSpPr>
          <p:cNvPr id="5" name="AutoShape 5"/>
          <p:cNvSpPr/>
          <p:nvPr/>
        </p:nvSpPr>
        <p:spPr>
          <a:xfrm>
            <a:off x="1028700" y="9253538"/>
            <a:ext cx="13278544" cy="0"/>
          </a:xfrm>
          <a:prstGeom prst="line">
            <a:avLst/>
          </a:prstGeom>
          <a:ln w="9525" cap="flat">
            <a:solidFill>
              <a:srgbClr val="000000"/>
            </a:solidFill>
            <a:prstDash val="solid"/>
            <a:headEnd type="none" w="sm" len="sm"/>
            <a:tailEnd type="none" w="sm" len="sm"/>
          </a:ln>
        </p:spPr>
      </p:sp>
      <p:sp>
        <p:nvSpPr>
          <p:cNvPr id="6" name="Freeform 6"/>
          <p:cNvSpPr/>
          <p:nvPr/>
        </p:nvSpPr>
        <p:spPr>
          <a:xfrm>
            <a:off x="0" y="-30142"/>
            <a:ext cx="5657813" cy="1428598"/>
          </a:xfrm>
          <a:custGeom>
            <a:avLst/>
            <a:gdLst/>
            <a:ahLst/>
            <a:cxnLst/>
            <a:rect l="l" t="t" r="r" b="b"/>
            <a:pathLst>
              <a:path w="5657813" h="1428598">
                <a:moveTo>
                  <a:pt x="0" y="0"/>
                </a:moveTo>
                <a:lnTo>
                  <a:pt x="5657813" y="0"/>
                </a:lnTo>
                <a:lnTo>
                  <a:pt x="5657813" y="1428598"/>
                </a:lnTo>
                <a:lnTo>
                  <a:pt x="0" y="1428598"/>
                </a:lnTo>
                <a:lnTo>
                  <a:pt x="0" y="0"/>
                </a:lnTo>
                <a:close/>
              </a:path>
            </a:pathLst>
          </a:custGeom>
          <a:blipFill>
            <a:blip r:embed="rId1"/>
            <a:stretch>
              <a:fillRect/>
            </a:stretch>
          </a:blipFill>
        </p:spPr>
      </p:sp>
      <p:sp>
        <p:nvSpPr>
          <p:cNvPr id="7" name="TextBox 7"/>
          <p:cNvSpPr txBox="1"/>
          <p:nvPr/>
        </p:nvSpPr>
        <p:spPr>
          <a:xfrm>
            <a:off x="15289802" y="9023985"/>
            <a:ext cx="2306695" cy="392430"/>
          </a:xfrm>
          <a:prstGeom prst="rect">
            <a:avLst/>
          </a:prstGeom>
        </p:spPr>
        <p:txBody>
          <a:bodyPr lIns="0" tIns="0" rIns="0" bIns="0" rtlCol="0" anchor="t">
            <a:spAutoFit/>
          </a:bodyPr>
          <a:lstStyle/>
          <a:p>
            <a:pPr marL="0" lvl="0" indent="0" algn="ctr">
              <a:lnSpc>
                <a:spcPts val="3300"/>
              </a:lnSpc>
              <a:spcBef>
                <a:spcPct val="0"/>
              </a:spcBef>
            </a:pPr>
            <a:r>
              <a:rPr lang="en-US" sz="2200" b="1" spc="8">
                <a:solidFill>
                  <a:srgbClr val="000000"/>
                </a:solidFill>
                <a:latin typeface="Barlow Bold" panose="00000800000000000000"/>
                <a:ea typeface="Barlow Bold" panose="00000800000000000000"/>
                <a:cs typeface="Barlow Bold" panose="00000800000000000000"/>
                <a:sym typeface="Barlow Bold" panose="00000800000000000000"/>
              </a:rPr>
              <a:t>TEAM -6</a:t>
            </a:r>
            <a:endParaRPr lang="en-US" sz="2200" b="1" spc="8">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8" name="TextBox 8"/>
          <p:cNvSpPr txBox="1"/>
          <p:nvPr/>
        </p:nvSpPr>
        <p:spPr>
          <a:xfrm>
            <a:off x="2129966" y="1894030"/>
            <a:ext cx="16471283" cy="598171"/>
          </a:xfrm>
          <a:prstGeom prst="rect">
            <a:avLst/>
          </a:prstGeom>
        </p:spPr>
        <p:txBody>
          <a:bodyPr lIns="0" tIns="0" rIns="0" bIns="0" rtlCol="0" anchor="t">
            <a:spAutoFit/>
          </a:bodyPr>
          <a:lstStyle/>
          <a:p>
            <a:pPr marL="0" lvl="0" indent="0" algn="just">
              <a:lnSpc>
                <a:spcPts val="4950"/>
              </a:lnSpc>
              <a:spcBef>
                <a:spcPct val="0"/>
              </a:spcBef>
            </a:pPr>
            <a:r>
              <a:rPr lang="en-US" sz="3300" spc="13">
                <a:solidFill>
                  <a:srgbClr val="000000"/>
                </a:solidFill>
                <a:latin typeface="Barlow" panose="00000500000000000000"/>
                <a:ea typeface="Barlow" panose="00000500000000000000"/>
                <a:cs typeface="Barlow" panose="00000500000000000000"/>
                <a:sym typeface="Barlow" panose="00000500000000000000"/>
              </a:rPr>
              <a:t>  Introduction to NN, CNN and GNN (24113) &amp; Analog System Design (24AIM114)</a:t>
            </a:r>
            <a:endParaRPr lang="en-US" sz="3300" spc="13">
              <a:solidFill>
                <a:srgbClr val="000000"/>
              </a:solidFill>
              <a:latin typeface="Barlow" panose="00000500000000000000"/>
              <a:ea typeface="Barlow" panose="00000500000000000000"/>
              <a:cs typeface="Barlow" panose="00000500000000000000"/>
              <a:sym typeface="Barlow" panose="00000500000000000000"/>
            </a:endParaRPr>
          </a:p>
        </p:txBody>
      </p:sp>
      <p:sp>
        <p:nvSpPr>
          <p:cNvPr id="9" name="TextBox 9"/>
          <p:cNvSpPr txBox="1"/>
          <p:nvPr/>
        </p:nvSpPr>
        <p:spPr>
          <a:xfrm>
            <a:off x="1336726" y="3242064"/>
            <a:ext cx="18057764" cy="942975"/>
          </a:xfrm>
          <a:prstGeom prst="rect">
            <a:avLst/>
          </a:prstGeom>
        </p:spPr>
        <p:txBody>
          <a:bodyPr lIns="0" tIns="0" rIns="0" bIns="0" rtlCol="0" anchor="t">
            <a:spAutoFit/>
          </a:bodyPr>
          <a:lstStyle/>
          <a:p>
            <a:pPr marL="0" lvl="0" indent="0" algn="l">
              <a:lnSpc>
                <a:spcPts val="7440"/>
              </a:lnSpc>
              <a:spcBef>
                <a:spcPct val="0"/>
              </a:spcBef>
            </a:pPr>
            <a:r>
              <a:rPr lang="en-US" sz="6200">
                <a:solidFill>
                  <a:srgbClr val="000000"/>
                </a:solidFill>
                <a:latin typeface="Libre Baskerville" panose="02000000000000000000"/>
                <a:ea typeface="Libre Baskerville" panose="02000000000000000000"/>
                <a:cs typeface="Libre Baskerville" panose="02000000000000000000"/>
                <a:sym typeface="Libre Baskerville" panose="02000000000000000000"/>
              </a:rPr>
              <a:t>FOOD ADULTERATION DETECTION</a:t>
            </a:r>
            <a:endParaRPr lang="en-US" sz="6200">
              <a:solidFill>
                <a:srgbClr val="000000"/>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10" name="TextBox 10"/>
          <p:cNvSpPr txBox="1"/>
          <p:nvPr/>
        </p:nvSpPr>
        <p:spPr>
          <a:xfrm>
            <a:off x="17018292" y="1343667"/>
            <a:ext cx="481950" cy="457200"/>
          </a:xfrm>
          <a:prstGeom prst="rect">
            <a:avLst/>
          </a:prstGeom>
        </p:spPr>
        <p:txBody>
          <a:bodyPr lIns="0" tIns="0" rIns="0" bIns="0" rtlCol="0" anchor="t">
            <a:spAutoFit/>
          </a:bodyPr>
          <a:lstStyle/>
          <a:p>
            <a:pPr marL="0" lvl="0" indent="0" algn="r">
              <a:lnSpc>
                <a:spcPts val="3750"/>
              </a:lnSpc>
              <a:spcBef>
                <a:spcPct val="0"/>
              </a:spcBef>
            </a:pPr>
            <a:r>
              <a:rPr lang="en-US" sz="2500" b="1" spc="9">
                <a:solidFill>
                  <a:srgbClr val="000000"/>
                </a:solidFill>
                <a:latin typeface="Barlow Bold" panose="00000800000000000000"/>
                <a:ea typeface="Barlow Bold" panose="00000800000000000000"/>
                <a:cs typeface="Barlow Bold" panose="00000800000000000000"/>
                <a:sym typeface="Barlow Bold" panose="00000800000000000000"/>
              </a:rPr>
              <a:t>01</a:t>
            </a:r>
            <a:endParaRPr lang="en-US" sz="2500" b="1" spc="9">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11" name="TextBox 11"/>
          <p:cNvSpPr txBox="1"/>
          <p:nvPr/>
        </p:nvSpPr>
        <p:spPr>
          <a:xfrm>
            <a:off x="1375785" y="4839652"/>
            <a:ext cx="9580159" cy="2976533"/>
          </a:xfrm>
          <a:prstGeom prst="rect">
            <a:avLst/>
          </a:prstGeom>
        </p:spPr>
        <p:txBody>
          <a:bodyPr lIns="0" tIns="0" rIns="0" bIns="0" rtlCol="0" anchor="t">
            <a:spAutoFit/>
          </a:bodyPr>
          <a:lstStyle/>
          <a:p>
            <a:pPr algn="just">
              <a:lnSpc>
                <a:spcPts val="4815"/>
              </a:lnSpc>
            </a:pPr>
            <a:r>
              <a:rPr lang="en-US" sz="3210" b="1" spc="12">
                <a:solidFill>
                  <a:srgbClr val="000000"/>
                </a:solidFill>
                <a:latin typeface="Barlow Bold" panose="00000800000000000000"/>
                <a:ea typeface="Barlow Bold" panose="00000800000000000000"/>
                <a:cs typeface="Barlow Bold" panose="00000800000000000000"/>
                <a:sym typeface="Barlow Bold" panose="00000800000000000000"/>
              </a:rPr>
              <a:t>TEAM MEMBERS:</a:t>
            </a:r>
            <a:endParaRPr lang="en-US" sz="3210" b="1" spc="12">
              <a:solidFill>
                <a:srgbClr val="000000"/>
              </a:solidFill>
              <a:latin typeface="Barlow Bold" panose="00000800000000000000"/>
              <a:ea typeface="Barlow Bold" panose="00000800000000000000"/>
              <a:cs typeface="Barlow Bold" panose="00000800000000000000"/>
              <a:sym typeface="Barlow Bold" panose="00000800000000000000"/>
            </a:endParaRPr>
          </a:p>
          <a:p>
            <a:pPr marL="693420" lvl="1" indent="-346710" algn="just">
              <a:lnSpc>
                <a:spcPts val="4815"/>
              </a:lnSpc>
              <a:buFont typeface="Arial" panose="020B0604020202020204"/>
              <a:buChar char="•"/>
            </a:pPr>
            <a:r>
              <a:rPr lang="en-US" sz="3210" spc="12">
                <a:solidFill>
                  <a:srgbClr val="000000"/>
                </a:solidFill>
                <a:latin typeface="Barlow" panose="00000500000000000000"/>
                <a:ea typeface="Barlow" panose="00000500000000000000"/>
                <a:cs typeface="Barlow" panose="00000500000000000000"/>
                <a:sym typeface="Barlow" panose="00000500000000000000"/>
              </a:rPr>
              <a:t>K. Varshitha (CB.AI.U4AIM24122)</a:t>
            </a:r>
            <a:endParaRPr lang="en-US" sz="3210" spc="12">
              <a:solidFill>
                <a:srgbClr val="000000"/>
              </a:solidFill>
              <a:latin typeface="Barlow" panose="00000500000000000000"/>
              <a:ea typeface="Barlow" panose="00000500000000000000"/>
              <a:cs typeface="Barlow" panose="00000500000000000000"/>
              <a:sym typeface="Barlow" panose="00000500000000000000"/>
            </a:endParaRPr>
          </a:p>
          <a:p>
            <a:pPr marL="693420" lvl="1" indent="-346710" algn="just">
              <a:lnSpc>
                <a:spcPts val="4815"/>
              </a:lnSpc>
              <a:buFont typeface="Arial" panose="020B0604020202020204"/>
              <a:buChar char="•"/>
            </a:pPr>
            <a:r>
              <a:rPr lang="en-US" sz="3210" spc="12">
                <a:solidFill>
                  <a:srgbClr val="000000"/>
                </a:solidFill>
                <a:latin typeface="Barlow" panose="00000500000000000000"/>
                <a:ea typeface="Barlow" panose="00000500000000000000"/>
                <a:cs typeface="Barlow" panose="00000500000000000000"/>
                <a:sym typeface="Barlow" panose="00000500000000000000"/>
              </a:rPr>
              <a:t>Nikitha Sree TY (CB.AI.U4AIM24132)</a:t>
            </a:r>
            <a:endParaRPr lang="en-US" sz="3210" spc="12">
              <a:solidFill>
                <a:srgbClr val="000000"/>
              </a:solidFill>
              <a:latin typeface="Barlow" panose="00000500000000000000"/>
              <a:ea typeface="Barlow" panose="00000500000000000000"/>
              <a:cs typeface="Barlow" panose="00000500000000000000"/>
              <a:sym typeface="Barlow" panose="00000500000000000000"/>
            </a:endParaRPr>
          </a:p>
          <a:p>
            <a:pPr marL="693420" lvl="1" indent="-346710" algn="just">
              <a:lnSpc>
                <a:spcPts val="4815"/>
              </a:lnSpc>
              <a:buFont typeface="Arial" panose="020B0604020202020204"/>
              <a:buChar char="•"/>
            </a:pPr>
            <a:r>
              <a:rPr lang="en-US" sz="3210" spc="12">
                <a:solidFill>
                  <a:srgbClr val="000000"/>
                </a:solidFill>
                <a:latin typeface="Barlow" panose="00000500000000000000"/>
                <a:ea typeface="Barlow" panose="00000500000000000000"/>
                <a:cs typeface="Barlow" panose="00000500000000000000"/>
                <a:sym typeface="Barlow" panose="00000500000000000000"/>
              </a:rPr>
              <a:t>R. Ashwika (CB.AI.U4AIM24138)</a:t>
            </a:r>
            <a:endParaRPr lang="en-US" sz="3210" spc="12">
              <a:solidFill>
                <a:srgbClr val="000000"/>
              </a:solidFill>
              <a:latin typeface="Barlow" panose="00000500000000000000"/>
              <a:ea typeface="Barlow" panose="00000500000000000000"/>
              <a:cs typeface="Barlow" panose="00000500000000000000"/>
              <a:sym typeface="Barlow" panose="00000500000000000000"/>
            </a:endParaRPr>
          </a:p>
          <a:p>
            <a:pPr marL="693420" lvl="1" indent="-346710" algn="just">
              <a:lnSpc>
                <a:spcPts val="4815"/>
              </a:lnSpc>
              <a:buFont typeface="Arial" panose="020B0604020202020204"/>
              <a:buChar char="•"/>
            </a:pPr>
            <a:r>
              <a:rPr lang="en-US" sz="3210" spc="12">
                <a:solidFill>
                  <a:srgbClr val="000000"/>
                </a:solidFill>
                <a:latin typeface="Barlow" panose="00000500000000000000"/>
                <a:ea typeface="Barlow" panose="00000500000000000000"/>
                <a:cs typeface="Barlow" panose="00000500000000000000"/>
                <a:sym typeface="Barlow" panose="00000500000000000000"/>
              </a:rPr>
              <a:t>V. Sevita Naidu (CB.AI.U4AIM24150)</a:t>
            </a:r>
            <a:endParaRPr lang="en-US" sz="3210" spc="12">
              <a:solidFill>
                <a:srgbClr val="000000"/>
              </a:solidFill>
              <a:latin typeface="Barlow" panose="00000500000000000000"/>
              <a:ea typeface="Barlow" panose="00000500000000000000"/>
              <a:cs typeface="Barlow" panose="00000500000000000000"/>
              <a:sym typeface="Barlow"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D3D3D"/>
        </a:solidFill>
        <a:effectLst/>
      </p:bgPr>
    </p:bg>
    <p:spTree>
      <p:nvGrpSpPr>
        <p:cNvPr id="1" name=""/>
        <p:cNvGrpSpPr/>
        <p:nvPr/>
      </p:nvGrpSpPr>
      <p:grpSpPr>
        <a:xfrm>
          <a:off x="0" y="0"/>
          <a:ext cx="0" cy="0"/>
          <a:chOff x="0" y="0"/>
          <a:chExt cx="0" cy="0"/>
        </a:xfrm>
      </p:grpSpPr>
      <p:grpSp>
        <p:nvGrpSpPr>
          <p:cNvPr id="2" name="Group 2"/>
          <p:cNvGrpSpPr/>
          <p:nvPr/>
        </p:nvGrpSpPr>
        <p:grpSpPr>
          <a:xfrm rot="0">
            <a:off x="1028700" y="644056"/>
            <a:ext cx="2740845" cy="769288"/>
            <a:chOff x="0" y="0"/>
            <a:chExt cx="6909363" cy="1939290"/>
          </a:xfrm>
        </p:grpSpPr>
        <p:sp>
          <p:nvSpPr>
            <p:cNvPr id="3" name="Freeform 3"/>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FFFFFF"/>
            </a:solidFill>
          </p:spPr>
        </p:sp>
      </p:grpSp>
      <p:sp>
        <p:nvSpPr>
          <p:cNvPr id="4" name="AutoShape 4"/>
          <p:cNvSpPr/>
          <p:nvPr/>
        </p:nvSpPr>
        <p:spPr>
          <a:xfrm>
            <a:off x="3769545" y="1033463"/>
            <a:ext cx="13198648" cy="0"/>
          </a:xfrm>
          <a:prstGeom prst="line">
            <a:avLst/>
          </a:prstGeom>
          <a:ln w="9525" cap="flat">
            <a:solidFill>
              <a:srgbClr val="FFFFFF"/>
            </a:solidFill>
            <a:prstDash val="solid"/>
            <a:headEnd type="none" w="sm" len="sm"/>
            <a:tailEnd type="none" w="sm" len="sm"/>
          </a:ln>
        </p:spPr>
      </p:sp>
      <p:sp>
        <p:nvSpPr>
          <p:cNvPr id="5" name="AutoShape 5"/>
          <p:cNvSpPr/>
          <p:nvPr/>
        </p:nvSpPr>
        <p:spPr>
          <a:xfrm>
            <a:off x="531940" y="9263062"/>
            <a:ext cx="13278544" cy="0"/>
          </a:xfrm>
          <a:prstGeom prst="line">
            <a:avLst/>
          </a:prstGeom>
          <a:ln w="9525" cap="flat">
            <a:solidFill>
              <a:srgbClr val="FFFFFF"/>
            </a:solidFill>
            <a:prstDash val="solid"/>
            <a:headEnd type="none" w="sm" len="sm"/>
            <a:tailEnd type="none" w="sm" len="sm"/>
          </a:ln>
        </p:spPr>
      </p:sp>
      <p:sp>
        <p:nvSpPr>
          <p:cNvPr id="6" name="Freeform 6"/>
          <p:cNvSpPr/>
          <p:nvPr/>
        </p:nvSpPr>
        <p:spPr>
          <a:xfrm>
            <a:off x="13810484" y="8705645"/>
            <a:ext cx="4212295" cy="1063604"/>
          </a:xfrm>
          <a:custGeom>
            <a:avLst/>
            <a:gdLst/>
            <a:ahLst/>
            <a:cxnLst/>
            <a:rect l="l" t="t" r="r" b="b"/>
            <a:pathLst>
              <a:path w="4212295" h="1063604">
                <a:moveTo>
                  <a:pt x="0" y="0"/>
                </a:moveTo>
                <a:lnTo>
                  <a:pt x="4212295" y="0"/>
                </a:lnTo>
                <a:lnTo>
                  <a:pt x="4212295" y="1063604"/>
                </a:lnTo>
                <a:lnTo>
                  <a:pt x="0" y="1063604"/>
                </a:lnTo>
                <a:lnTo>
                  <a:pt x="0" y="0"/>
                </a:lnTo>
                <a:close/>
              </a:path>
            </a:pathLst>
          </a:custGeom>
          <a:blipFill>
            <a:blip r:embed="rId1"/>
            <a:stretch>
              <a:fillRect/>
            </a:stretch>
          </a:blipFill>
        </p:spPr>
      </p:sp>
      <p:sp>
        <p:nvSpPr>
          <p:cNvPr id="7" name="TextBox 7"/>
          <p:cNvSpPr txBox="1"/>
          <p:nvPr/>
        </p:nvSpPr>
        <p:spPr>
          <a:xfrm>
            <a:off x="3769545" y="3800372"/>
            <a:ext cx="11516226" cy="2133600"/>
          </a:xfrm>
          <a:prstGeom prst="rect">
            <a:avLst/>
          </a:prstGeom>
        </p:spPr>
        <p:txBody>
          <a:bodyPr lIns="0" tIns="0" rIns="0" bIns="0" rtlCol="0" anchor="t">
            <a:spAutoFit/>
          </a:bodyPr>
          <a:lstStyle/>
          <a:p>
            <a:pPr marL="0" lvl="0" indent="0" algn="l">
              <a:lnSpc>
                <a:spcPts val="16795"/>
              </a:lnSpc>
              <a:spcBef>
                <a:spcPct val="0"/>
              </a:spcBef>
            </a:pPr>
            <a:r>
              <a:rPr lang="en-US" sz="13995" b="1">
                <a:solidFill>
                  <a:srgbClr val="E8E8E8"/>
                </a:solidFill>
                <a:latin typeface="Barlow Bold" panose="00000800000000000000"/>
                <a:ea typeface="Barlow Bold" panose="00000800000000000000"/>
                <a:cs typeface="Barlow Bold" panose="00000800000000000000"/>
                <a:sym typeface="Barlow Bold" panose="00000800000000000000"/>
              </a:rPr>
              <a:t>THANK YOU!</a:t>
            </a:r>
            <a:endParaRPr lang="en-US" sz="13995" b="1">
              <a:solidFill>
                <a:srgbClr val="E8E8E8"/>
              </a:solidFill>
              <a:latin typeface="Barlow Bold" panose="00000800000000000000"/>
              <a:ea typeface="Barlow Bold" panose="00000800000000000000"/>
              <a:cs typeface="Barlow Bold" panose="00000800000000000000"/>
              <a:sym typeface="Barlow Bold" panose="00000800000000000000"/>
            </a:endParaRPr>
          </a:p>
        </p:txBody>
      </p:sp>
      <p:sp>
        <p:nvSpPr>
          <p:cNvPr id="8" name="TextBox 8"/>
          <p:cNvSpPr txBox="1"/>
          <p:nvPr/>
        </p:nvSpPr>
        <p:spPr>
          <a:xfrm>
            <a:off x="16968192" y="762000"/>
            <a:ext cx="291108" cy="457201"/>
          </a:xfrm>
          <a:prstGeom prst="rect">
            <a:avLst/>
          </a:prstGeom>
        </p:spPr>
        <p:txBody>
          <a:bodyPr lIns="0" tIns="0" rIns="0" bIns="0" rtlCol="0" anchor="t">
            <a:spAutoFit/>
          </a:bodyPr>
          <a:lstStyle/>
          <a:p>
            <a:pPr marL="0" lvl="0" indent="0" algn="r">
              <a:lnSpc>
                <a:spcPts val="3750"/>
              </a:lnSpc>
              <a:spcBef>
                <a:spcPct val="0"/>
              </a:spcBef>
            </a:pPr>
            <a:r>
              <a:rPr lang="en-US" sz="2500" b="1" spc="9">
                <a:solidFill>
                  <a:srgbClr val="FFFFFF"/>
                </a:solidFill>
                <a:latin typeface="Barlow Bold" panose="00000800000000000000"/>
                <a:ea typeface="Barlow Bold" panose="00000800000000000000"/>
                <a:cs typeface="Barlow Bold" panose="00000800000000000000"/>
                <a:sym typeface="Barlow Bold" panose="00000800000000000000"/>
              </a:rPr>
              <a:t>10</a:t>
            </a:r>
            <a:endParaRPr lang="en-US" sz="2500" b="1" spc="9">
              <a:solidFill>
                <a:srgbClr val="FFFFFF"/>
              </a:solidFill>
              <a:latin typeface="Barlow Bold" panose="00000800000000000000"/>
              <a:ea typeface="Barlow Bold" panose="00000800000000000000"/>
              <a:cs typeface="Barlow Bold" panose="00000800000000000000"/>
              <a:sym typeface="Barlow Bold" panose="00000800000000000000"/>
            </a:endParaRPr>
          </a:p>
        </p:txBody>
      </p:sp>
      <p:sp>
        <p:nvSpPr>
          <p:cNvPr id="9" name="TextBox 9"/>
          <p:cNvSpPr txBox="1"/>
          <p:nvPr/>
        </p:nvSpPr>
        <p:spPr>
          <a:xfrm>
            <a:off x="1245775" y="781050"/>
            <a:ext cx="2306695" cy="392430"/>
          </a:xfrm>
          <a:prstGeom prst="rect">
            <a:avLst/>
          </a:prstGeom>
        </p:spPr>
        <p:txBody>
          <a:bodyPr lIns="0" tIns="0" rIns="0" bIns="0" rtlCol="0" anchor="t">
            <a:spAutoFit/>
          </a:bodyPr>
          <a:lstStyle/>
          <a:p>
            <a:pPr marL="0" lvl="0" indent="0" algn="ctr">
              <a:lnSpc>
                <a:spcPts val="3300"/>
              </a:lnSpc>
              <a:spcBef>
                <a:spcPct val="0"/>
              </a:spcBef>
            </a:pPr>
            <a:r>
              <a:rPr lang="en-US" sz="2200" b="1" spc="8">
                <a:solidFill>
                  <a:srgbClr val="FFFFFF"/>
                </a:solidFill>
                <a:latin typeface="Barlow Bold" panose="00000800000000000000"/>
                <a:ea typeface="Barlow Bold" panose="00000800000000000000"/>
                <a:cs typeface="Barlow Bold" panose="00000800000000000000"/>
                <a:sym typeface="Barlow Bold" panose="00000800000000000000"/>
              </a:rPr>
              <a:t>TEAM -6</a:t>
            </a:r>
            <a:endParaRPr lang="en-US" sz="2200" b="1" spc="8">
              <a:solidFill>
                <a:srgbClr val="FFFFFF"/>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3D3D"/>
        </a:solidFill>
        <a:effectLst/>
      </p:bgPr>
    </p:bg>
    <p:spTree>
      <p:nvGrpSpPr>
        <p:cNvPr id="1" name=""/>
        <p:cNvGrpSpPr/>
        <p:nvPr/>
      </p:nvGrpSpPr>
      <p:grpSpPr>
        <a:xfrm>
          <a:off x="0" y="0"/>
          <a:ext cx="0" cy="0"/>
          <a:chOff x="0" y="0"/>
          <a:chExt cx="0" cy="0"/>
        </a:xfrm>
      </p:grpSpPr>
      <p:grpSp>
        <p:nvGrpSpPr>
          <p:cNvPr id="2" name="Group 2"/>
          <p:cNvGrpSpPr/>
          <p:nvPr/>
        </p:nvGrpSpPr>
        <p:grpSpPr>
          <a:xfrm rot="0">
            <a:off x="1028700" y="644056"/>
            <a:ext cx="2740845" cy="769288"/>
            <a:chOff x="0" y="0"/>
            <a:chExt cx="6909363" cy="1939290"/>
          </a:xfrm>
        </p:grpSpPr>
        <p:sp>
          <p:nvSpPr>
            <p:cNvPr id="3" name="Freeform 3"/>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FFFFFF"/>
            </a:solidFill>
          </p:spPr>
        </p:sp>
      </p:grpSp>
      <p:sp>
        <p:nvSpPr>
          <p:cNvPr id="4" name="AutoShape 4"/>
          <p:cNvSpPr/>
          <p:nvPr/>
        </p:nvSpPr>
        <p:spPr>
          <a:xfrm flipV="1">
            <a:off x="3769545" y="1010602"/>
            <a:ext cx="13303470" cy="22860"/>
          </a:xfrm>
          <a:prstGeom prst="line">
            <a:avLst/>
          </a:prstGeom>
          <a:ln w="9525" cap="flat">
            <a:solidFill>
              <a:srgbClr val="FFFFFF"/>
            </a:solidFill>
            <a:prstDash val="solid"/>
            <a:headEnd type="none" w="sm" len="sm"/>
            <a:tailEnd type="none" w="sm" len="sm"/>
          </a:ln>
        </p:spPr>
      </p:sp>
      <p:sp>
        <p:nvSpPr>
          <p:cNvPr id="5" name="AutoShape 5"/>
          <p:cNvSpPr/>
          <p:nvPr/>
        </p:nvSpPr>
        <p:spPr>
          <a:xfrm>
            <a:off x="403753" y="9263062"/>
            <a:ext cx="13278544" cy="0"/>
          </a:xfrm>
          <a:prstGeom prst="line">
            <a:avLst/>
          </a:prstGeom>
          <a:ln w="9525" cap="flat">
            <a:solidFill>
              <a:srgbClr val="FFFFFF"/>
            </a:solidFill>
            <a:prstDash val="solid"/>
            <a:headEnd type="none" w="sm" len="sm"/>
            <a:tailEnd type="none" w="sm" len="sm"/>
          </a:ln>
        </p:spPr>
      </p:sp>
      <p:sp>
        <p:nvSpPr>
          <p:cNvPr id="6" name="TextBox 6"/>
          <p:cNvSpPr txBox="1"/>
          <p:nvPr/>
        </p:nvSpPr>
        <p:spPr>
          <a:xfrm>
            <a:off x="1245775" y="1554667"/>
            <a:ext cx="10005651" cy="981075"/>
          </a:xfrm>
          <a:prstGeom prst="rect">
            <a:avLst/>
          </a:prstGeom>
        </p:spPr>
        <p:txBody>
          <a:bodyPr lIns="0" tIns="0" rIns="0" bIns="0" rtlCol="0" anchor="t">
            <a:spAutoFit/>
          </a:bodyPr>
          <a:lstStyle/>
          <a:p>
            <a:pPr marL="0" lvl="0" indent="0" algn="l">
              <a:lnSpc>
                <a:spcPts val="7680"/>
              </a:lnSpc>
              <a:spcBef>
                <a:spcPct val="0"/>
              </a:spcBef>
            </a:pPr>
            <a:r>
              <a:rPr lang="en-US" sz="6400" b="1">
                <a:solidFill>
                  <a:srgbClr val="FFFFFF"/>
                </a:solidFill>
                <a:latin typeface="Barlow Bold" panose="00000800000000000000"/>
                <a:ea typeface="Barlow Bold" panose="00000800000000000000"/>
                <a:cs typeface="Barlow Bold" panose="00000800000000000000"/>
                <a:sym typeface="Barlow Bold" panose="00000800000000000000"/>
              </a:rPr>
              <a:t>PROBLEM STATEMENT</a:t>
            </a:r>
            <a:endParaRPr lang="en-US" sz="6400" b="1">
              <a:solidFill>
                <a:srgbClr val="FFFFFF"/>
              </a:solidFill>
              <a:latin typeface="Barlow Bold" panose="00000800000000000000"/>
              <a:ea typeface="Barlow Bold" panose="00000800000000000000"/>
              <a:cs typeface="Barlow Bold" panose="00000800000000000000"/>
              <a:sym typeface="Barlow Bold" panose="00000800000000000000"/>
            </a:endParaRPr>
          </a:p>
        </p:txBody>
      </p:sp>
      <p:sp>
        <p:nvSpPr>
          <p:cNvPr id="7" name="TextBox 7"/>
          <p:cNvSpPr txBox="1"/>
          <p:nvPr/>
        </p:nvSpPr>
        <p:spPr>
          <a:xfrm>
            <a:off x="816063" y="3535867"/>
            <a:ext cx="16916656" cy="1074233"/>
          </a:xfrm>
          <a:prstGeom prst="rect">
            <a:avLst/>
          </a:prstGeom>
        </p:spPr>
        <p:txBody>
          <a:bodyPr lIns="0" tIns="0" rIns="0" bIns="0" rtlCol="0" anchor="t">
            <a:spAutoFit/>
          </a:bodyPr>
          <a:lstStyle/>
          <a:p>
            <a:pPr algn="l">
              <a:lnSpc>
                <a:spcPts val="4315"/>
              </a:lnSpc>
            </a:pPr>
            <a:r>
              <a:rPr lang="en-US" sz="3080">
                <a:solidFill>
                  <a:srgbClr val="FFFFFF"/>
                </a:solidFill>
                <a:latin typeface="Barlow" panose="00000500000000000000"/>
                <a:ea typeface="Barlow" panose="00000500000000000000"/>
                <a:cs typeface="Barlow" panose="00000500000000000000"/>
                <a:sym typeface="Barlow" panose="00000500000000000000"/>
              </a:rPr>
              <a:t>Adulterants sometimes can be carcinogenic. Consumption of adulterated food may lead to serious health issues like cancer, neurological disorders, reproductive issues, gastro-intestinal issues etc.,</a:t>
            </a:r>
            <a:endParaRPr lang="en-US" sz="3080">
              <a:solidFill>
                <a:srgbClr val="FFFFFF"/>
              </a:solidFill>
              <a:latin typeface="Barlow" panose="00000500000000000000"/>
              <a:ea typeface="Barlow" panose="00000500000000000000"/>
              <a:cs typeface="Barlow" panose="00000500000000000000"/>
              <a:sym typeface="Barlow" panose="00000500000000000000"/>
            </a:endParaRPr>
          </a:p>
        </p:txBody>
      </p:sp>
      <p:sp>
        <p:nvSpPr>
          <p:cNvPr id="8" name="TextBox 8"/>
          <p:cNvSpPr txBox="1"/>
          <p:nvPr/>
        </p:nvSpPr>
        <p:spPr>
          <a:xfrm>
            <a:off x="17073014" y="739140"/>
            <a:ext cx="372572" cy="457201"/>
          </a:xfrm>
          <a:prstGeom prst="rect">
            <a:avLst/>
          </a:prstGeom>
        </p:spPr>
        <p:txBody>
          <a:bodyPr lIns="0" tIns="0" rIns="0" bIns="0" rtlCol="0" anchor="t">
            <a:spAutoFit/>
          </a:bodyPr>
          <a:lstStyle/>
          <a:p>
            <a:pPr marL="0" lvl="0" indent="0" algn="r">
              <a:lnSpc>
                <a:spcPts val="3750"/>
              </a:lnSpc>
              <a:spcBef>
                <a:spcPct val="0"/>
              </a:spcBef>
            </a:pPr>
            <a:r>
              <a:rPr lang="en-US" sz="2500" b="1" spc="9">
                <a:solidFill>
                  <a:srgbClr val="FFFFFF"/>
                </a:solidFill>
                <a:latin typeface="Barlow Bold" panose="00000800000000000000"/>
                <a:ea typeface="Barlow Bold" panose="00000800000000000000"/>
                <a:cs typeface="Barlow Bold" panose="00000800000000000000"/>
                <a:sym typeface="Barlow Bold" panose="00000800000000000000"/>
              </a:rPr>
              <a:t>02</a:t>
            </a:r>
            <a:endParaRPr lang="en-US" sz="2500" b="1" spc="9">
              <a:solidFill>
                <a:srgbClr val="FFFFFF"/>
              </a:solidFill>
              <a:latin typeface="Barlow Bold" panose="00000800000000000000"/>
              <a:ea typeface="Barlow Bold" panose="00000800000000000000"/>
              <a:cs typeface="Barlow Bold" panose="00000800000000000000"/>
              <a:sym typeface="Barlow Bold" panose="00000800000000000000"/>
            </a:endParaRPr>
          </a:p>
        </p:txBody>
      </p:sp>
      <p:sp>
        <p:nvSpPr>
          <p:cNvPr id="9" name="Freeform 9"/>
          <p:cNvSpPr/>
          <p:nvPr/>
        </p:nvSpPr>
        <p:spPr>
          <a:xfrm>
            <a:off x="13929683" y="8726498"/>
            <a:ext cx="4212295" cy="1063604"/>
          </a:xfrm>
          <a:custGeom>
            <a:avLst/>
            <a:gdLst/>
            <a:ahLst/>
            <a:cxnLst/>
            <a:rect l="l" t="t" r="r" b="b"/>
            <a:pathLst>
              <a:path w="4212295" h="1063604">
                <a:moveTo>
                  <a:pt x="0" y="0"/>
                </a:moveTo>
                <a:lnTo>
                  <a:pt x="4212295" y="0"/>
                </a:lnTo>
                <a:lnTo>
                  <a:pt x="4212295" y="1063604"/>
                </a:lnTo>
                <a:lnTo>
                  <a:pt x="0" y="1063604"/>
                </a:lnTo>
                <a:lnTo>
                  <a:pt x="0" y="0"/>
                </a:lnTo>
                <a:close/>
              </a:path>
            </a:pathLst>
          </a:custGeom>
          <a:blipFill>
            <a:blip r:embed="rId1"/>
            <a:stretch>
              <a:fillRect/>
            </a:stretch>
          </a:blipFill>
        </p:spPr>
      </p:sp>
      <p:sp>
        <p:nvSpPr>
          <p:cNvPr id="10" name="TextBox 10"/>
          <p:cNvSpPr txBox="1"/>
          <p:nvPr/>
        </p:nvSpPr>
        <p:spPr>
          <a:xfrm>
            <a:off x="1245775" y="781050"/>
            <a:ext cx="2306695" cy="392430"/>
          </a:xfrm>
          <a:prstGeom prst="rect">
            <a:avLst/>
          </a:prstGeom>
        </p:spPr>
        <p:txBody>
          <a:bodyPr lIns="0" tIns="0" rIns="0" bIns="0" rtlCol="0" anchor="t">
            <a:spAutoFit/>
          </a:bodyPr>
          <a:lstStyle/>
          <a:p>
            <a:pPr marL="0" lvl="0" indent="0" algn="ctr">
              <a:lnSpc>
                <a:spcPts val="3300"/>
              </a:lnSpc>
              <a:spcBef>
                <a:spcPct val="0"/>
              </a:spcBef>
            </a:pPr>
            <a:r>
              <a:rPr lang="en-US" sz="2200" b="1" spc="8">
                <a:solidFill>
                  <a:srgbClr val="FFFFFF"/>
                </a:solidFill>
                <a:latin typeface="Barlow Bold" panose="00000800000000000000"/>
                <a:ea typeface="Barlow Bold" panose="00000800000000000000"/>
                <a:cs typeface="Barlow Bold" panose="00000800000000000000"/>
                <a:sym typeface="Barlow Bold" panose="00000800000000000000"/>
              </a:rPr>
              <a:t>TEAM -6</a:t>
            </a:r>
            <a:endParaRPr lang="en-US" sz="2200" b="1" spc="8">
              <a:solidFill>
                <a:srgbClr val="FFFFFF"/>
              </a:solidFill>
              <a:latin typeface="Barlow Bold" panose="00000800000000000000"/>
              <a:ea typeface="Barlow Bold" panose="00000800000000000000"/>
              <a:cs typeface="Barlow Bold" panose="00000800000000000000"/>
              <a:sym typeface="Barlow Bold" panose="00000800000000000000"/>
            </a:endParaRPr>
          </a:p>
        </p:txBody>
      </p:sp>
      <p:sp>
        <p:nvSpPr>
          <p:cNvPr id="11" name="TextBox 11"/>
          <p:cNvSpPr txBox="1"/>
          <p:nvPr/>
        </p:nvSpPr>
        <p:spPr>
          <a:xfrm>
            <a:off x="237078" y="5076825"/>
            <a:ext cx="17813844" cy="2160143"/>
          </a:xfrm>
          <a:prstGeom prst="rect">
            <a:avLst/>
          </a:prstGeom>
        </p:spPr>
        <p:txBody>
          <a:bodyPr lIns="0" tIns="0" rIns="0" bIns="0" rtlCol="0" anchor="t">
            <a:spAutoFit/>
          </a:bodyPr>
          <a:lstStyle/>
          <a:p>
            <a:pPr algn="ctr">
              <a:lnSpc>
                <a:spcPts val="4310"/>
              </a:lnSpc>
            </a:pPr>
            <a:r>
              <a:rPr lang="en-US" sz="3080">
                <a:solidFill>
                  <a:srgbClr val="FFFFFF"/>
                </a:solidFill>
                <a:latin typeface="Barlow" panose="00000500000000000000"/>
                <a:ea typeface="Barlow" panose="00000500000000000000"/>
                <a:cs typeface="Barlow" panose="00000500000000000000"/>
                <a:sym typeface="Barlow" panose="00000500000000000000"/>
              </a:rPr>
              <a:t>Traditional methods involves both home remedies and laboratory analysis it involves very highly scaled spectrometers which are of high cost and large in size, which would difficult for the experts to carry everywhere during inspection; during performing these methods it can also lead to spoilage/ wastage of food item. </a:t>
            </a:r>
            <a:endParaRPr lang="en-US" sz="3080">
              <a:solidFill>
                <a:srgbClr val="FFFFFF"/>
              </a:solidFill>
              <a:latin typeface="Barlow" panose="00000500000000000000"/>
              <a:ea typeface="Barlow" panose="00000500000000000000"/>
              <a:cs typeface="Barlow" panose="00000500000000000000"/>
              <a:sym typeface="Barlow"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rot="0">
            <a:off x="368076" y="2252663"/>
            <a:ext cx="6670380" cy="4073709"/>
            <a:chOff x="0" y="0"/>
            <a:chExt cx="6603213" cy="4032689"/>
          </a:xfrm>
        </p:grpSpPr>
        <p:sp>
          <p:nvSpPr>
            <p:cNvPr id="3" name="Freeform 3"/>
            <p:cNvSpPr/>
            <p:nvPr/>
          </p:nvSpPr>
          <p:spPr>
            <a:xfrm>
              <a:off x="0" y="0"/>
              <a:ext cx="6603213" cy="4032690"/>
            </a:xfrm>
            <a:custGeom>
              <a:avLst/>
              <a:gdLst/>
              <a:ahLst/>
              <a:cxnLst/>
              <a:rect l="l" t="t" r="r" b="b"/>
              <a:pathLst>
                <a:path w="6603213" h="4032690">
                  <a:moveTo>
                    <a:pt x="6478753" y="4032689"/>
                  </a:moveTo>
                  <a:lnTo>
                    <a:pt x="124460" y="4032689"/>
                  </a:lnTo>
                  <a:cubicBezTo>
                    <a:pt x="55880" y="4032689"/>
                    <a:pt x="0" y="3976809"/>
                    <a:pt x="0" y="3908229"/>
                  </a:cubicBezTo>
                  <a:lnTo>
                    <a:pt x="0" y="124460"/>
                  </a:lnTo>
                  <a:cubicBezTo>
                    <a:pt x="0" y="55880"/>
                    <a:pt x="55880" y="0"/>
                    <a:pt x="124460" y="0"/>
                  </a:cubicBezTo>
                  <a:lnTo>
                    <a:pt x="6478753" y="0"/>
                  </a:lnTo>
                  <a:cubicBezTo>
                    <a:pt x="6547333" y="0"/>
                    <a:pt x="6603213" y="55880"/>
                    <a:pt x="6603213" y="124460"/>
                  </a:cubicBezTo>
                  <a:lnTo>
                    <a:pt x="6603213" y="3908229"/>
                  </a:lnTo>
                  <a:cubicBezTo>
                    <a:pt x="6603213" y="3976809"/>
                    <a:pt x="6547333" y="4032690"/>
                    <a:pt x="6478753" y="4032690"/>
                  </a:cubicBezTo>
                  <a:close/>
                </a:path>
              </a:pathLst>
            </a:custGeom>
            <a:solidFill>
              <a:srgbClr val="3D3D3D"/>
            </a:solidFill>
          </p:spPr>
        </p:sp>
      </p:grpSp>
      <p:grpSp>
        <p:nvGrpSpPr>
          <p:cNvPr id="4" name="Group 4"/>
          <p:cNvGrpSpPr/>
          <p:nvPr/>
        </p:nvGrpSpPr>
        <p:grpSpPr>
          <a:xfrm rot="0">
            <a:off x="5296582" y="6034497"/>
            <a:ext cx="5766529" cy="2852494"/>
            <a:chOff x="0" y="0"/>
            <a:chExt cx="6863030" cy="3394893"/>
          </a:xfrm>
        </p:grpSpPr>
        <p:sp>
          <p:nvSpPr>
            <p:cNvPr id="5" name="Freeform 5"/>
            <p:cNvSpPr/>
            <p:nvPr/>
          </p:nvSpPr>
          <p:spPr>
            <a:xfrm>
              <a:off x="0" y="0"/>
              <a:ext cx="6863030" cy="3394893"/>
            </a:xfrm>
            <a:custGeom>
              <a:avLst/>
              <a:gdLst/>
              <a:ahLst/>
              <a:cxnLst/>
              <a:rect l="l" t="t" r="r" b="b"/>
              <a:pathLst>
                <a:path w="6863030" h="3394893">
                  <a:moveTo>
                    <a:pt x="6738570" y="3394893"/>
                  </a:moveTo>
                  <a:lnTo>
                    <a:pt x="124460" y="3394893"/>
                  </a:lnTo>
                  <a:cubicBezTo>
                    <a:pt x="55880" y="3394893"/>
                    <a:pt x="0" y="3339013"/>
                    <a:pt x="0" y="3270433"/>
                  </a:cubicBezTo>
                  <a:lnTo>
                    <a:pt x="0" y="124460"/>
                  </a:lnTo>
                  <a:cubicBezTo>
                    <a:pt x="0" y="55880"/>
                    <a:pt x="55880" y="0"/>
                    <a:pt x="124460" y="0"/>
                  </a:cubicBezTo>
                  <a:lnTo>
                    <a:pt x="6738570" y="0"/>
                  </a:lnTo>
                  <a:cubicBezTo>
                    <a:pt x="6807150" y="0"/>
                    <a:pt x="6863030" y="55880"/>
                    <a:pt x="6863030" y="124460"/>
                  </a:cubicBezTo>
                  <a:lnTo>
                    <a:pt x="6863030" y="3270433"/>
                  </a:lnTo>
                  <a:cubicBezTo>
                    <a:pt x="6863030" y="3339013"/>
                    <a:pt x="6807150" y="3394893"/>
                    <a:pt x="6738570" y="3394893"/>
                  </a:cubicBezTo>
                  <a:close/>
                </a:path>
              </a:pathLst>
            </a:custGeom>
            <a:solidFill>
              <a:srgbClr val="3D3D3D"/>
            </a:solidFill>
          </p:spPr>
        </p:sp>
      </p:grpSp>
      <p:sp>
        <p:nvSpPr>
          <p:cNvPr id="6" name="TextBox 6"/>
          <p:cNvSpPr txBox="1"/>
          <p:nvPr/>
        </p:nvSpPr>
        <p:spPr>
          <a:xfrm>
            <a:off x="2096887" y="1014413"/>
            <a:ext cx="14094227" cy="1238250"/>
          </a:xfrm>
          <a:prstGeom prst="rect">
            <a:avLst/>
          </a:prstGeom>
        </p:spPr>
        <p:txBody>
          <a:bodyPr lIns="0" tIns="0" rIns="0" bIns="0" rtlCol="0" anchor="t">
            <a:spAutoFit/>
          </a:bodyPr>
          <a:lstStyle/>
          <a:p>
            <a:pPr marL="0" lvl="0" indent="0" algn="ctr">
              <a:lnSpc>
                <a:spcPts val="9600"/>
              </a:lnSpc>
              <a:spcBef>
                <a:spcPct val="0"/>
              </a:spcBef>
            </a:pPr>
            <a:r>
              <a:rPr lang="en-US" sz="8000" b="1">
                <a:solidFill>
                  <a:srgbClr val="000000"/>
                </a:solidFill>
                <a:latin typeface="Barlow Bold" panose="00000800000000000000"/>
                <a:ea typeface="Barlow Bold" panose="00000800000000000000"/>
                <a:cs typeface="Barlow Bold" panose="00000800000000000000"/>
                <a:sym typeface="Barlow Bold" panose="00000800000000000000"/>
              </a:rPr>
              <a:t>ABOUT THE SENSOR</a:t>
            </a:r>
            <a:endParaRPr lang="en-US" sz="8000" b="1">
              <a:solidFill>
                <a:srgbClr val="000000"/>
              </a:solidFill>
              <a:latin typeface="Barlow Bold" panose="00000800000000000000"/>
              <a:ea typeface="Barlow Bold" panose="00000800000000000000"/>
              <a:cs typeface="Barlow Bold" panose="00000800000000000000"/>
              <a:sym typeface="Barlow Bold" panose="00000800000000000000"/>
            </a:endParaRPr>
          </a:p>
        </p:txBody>
      </p:sp>
      <p:grpSp>
        <p:nvGrpSpPr>
          <p:cNvPr id="7" name="Group 7"/>
          <p:cNvGrpSpPr/>
          <p:nvPr/>
        </p:nvGrpSpPr>
        <p:grpSpPr>
          <a:xfrm rot="0">
            <a:off x="1028700" y="644056"/>
            <a:ext cx="2740845" cy="769288"/>
            <a:chOff x="0" y="0"/>
            <a:chExt cx="6909363" cy="1939290"/>
          </a:xfrm>
        </p:grpSpPr>
        <p:sp>
          <p:nvSpPr>
            <p:cNvPr id="8" name="Freeform 8"/>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9" name="AutoShape 9"/>
          <p:cNvSpPr/>
          <p:nvPr/>
        </p:nvSpPr>
        <p:spPr>
          <a:xfrm>
            <a:off x="3769545" y="1033463"/>
            <a:ext cx="13117184" cy="0"/>
          </a:xfrm>
          <a:prstGeom prst="line">
            <a:avLst/>
          </a:prstGeom>
          <a:ln w="9525" cap="flat">
            <a:solidFill>
              <a:srgbClr val="000000"/>
            </a:solidFill>
            <a:prstDash val="solid"/>
            <a:headEnd type="none" w="sm" len="sm"/>
            <a:tailEnd type="none" w="sm" len="sm"/>
          </a:ln>
        </p:spPr>
      </p:sp>
      <p:sp>
        <p:nvSpPr>
          <p:cNvPr id="10" name="AutoShape 10"/>
          <p:cNvSpPr/>
          <p:nvPr/>
        </p:nvSpPr>
        <p:spPr>
          <a:xfrm>
            <a:off x="85256" y="9919378"/>
            <a:ext cx="13278544" cy="0"/>
          </a:xfrm>
          <a:prstGeom prst="line">
            <a:avLst/>
          </a:prstGeom>
          <a:ln w="9525" cap="flat">
            <a:solidFill>
              <a:srgbClr val="000000"/>
            </a:solidFill>
            <a:prstDash val="solid"/>
            <a:headEnd type="none" w="sm" len="sm"/>
            <a:tailEnd type="none" w="sm" len="sm"/>
          </a:ln>
        </p:spPr>
      </p:sp>
      <p:sp>
        <p:nvSpPr>
          <p:cNvPr id="11" name="Freeform 11"/>
          <p:cNvSpPr/>
          <p:nvPr/>
        </p:nvSpPr>
        <p:spPr>
          <a:xfrm>
            <a:off x="13703959" y="9258300"/>
            <a:ext cx="4212295" cy="1063604"/>
          </a:xfrm>
          <a:custGeom>
            <a:avLst/>
            <a:gdLst/>
            <a:ahLst/>
            <a:cxnLst/>
            <a:rect l="l" t="t" r="r" b="b"/>
            <a:pathLst>
              <a:path w="4212295" h="1063604">
                <a:moveTo>
                  <a:pt x="0" y="0"/>
                </a:moveTo>
                <a:lnTo>
                  <a:pt x="4212294" y="0"/>
                </a:lnTo>
                <a:lnTo>
                  <a:pt x="4212294" y="1063604"/>
                </a:lnTo>
                <a:lnTo>
                  <a:pt x="0" y="1063604"/>
                </a:lnTo>
                <a:lnTo>
                  <a:pt x="0" y="0"/>
                </a:lnTo>
                <a:close/>
              </a:path>
            </a:pathLst>
          </a:custGeom>
          <a:blipFill>
            <a:blip r:embed="rId1"/>
            <a:stretch>
              <a:fillRect/>
            </a:stretch>
          </a:blipFill>
        </p:spPr>
      </p:sp>
      <p:grpSp>
        <p:nvGrpSpPr>
          <p:cNvPr id="12" name="Group 12"/>
          <p:cNvGrpSpPr/>
          <p:nvPr/>
        </p:nvGrpSpPr>
        <p:grpSpPr>
          <a:xfrm rot="0">
            <a:off x="14143961" y="2252663"/>
            <a:ext cx="2362265" cy="835119"/>
            <a:chOff x="0" y="0"/>
            <a:chExt cx="12142214" cy="4292571"/>
          </a:xfrm>
        </p:grpSpPr>
        <p:sp>
          <p:nvSpPr>
            <p:cNvPr id="13" name="Freeform 13"/>
            <p:cNvSpPr/>
            <p:nvPr/>
          </p:nvSpPr>
          <p:spPr>
            <a:xfrm>
              <a:off x="0" y="0"/>
              <a:ext cx="12142215" cy="4292571"/>
            </a:xfrm>
            <a:custGeom>
              <a:avLst/>
              <a:gdLst/>
              <a:ahLst/>
              <a:cxnLst/>
              <a:rect l="l" t="t" r="r" b="b"/>
              <a:pathLst>
                <a:path w="12142215" h="4292571">
                  <a:moveTo>
                    <a:pt x="12017754" y="4292571"/>
                  </a:moveTo>
                  <a:lnTo>
                    <a:pt x="124460" y="4292571"/>
                  </a:lnTo>
                  <a:cubicBezTo>
                    <a:pt x="55880" y="4292571"/>
                    <a:pt x="0" y="4236691"/>
                    <a:pt x="0" y="4168111"/>
                  </a:cubicBezTo>
                  <a:lnTo>
                    <a:pt x="0" y="124460"/>
                  </a:lnTo>
                  <a:cubicBezTo>
                    <a:pt x="0" y="55880"/>
                    <a:pt x="55880" y="0"/>
                    <a:pt x="124460" y="0"/>
                  </a:cubicBezTo>
                  <a:lnTo>
                    <a:pt x="12017755" y="0"/>
                  </a:lnTo>
                  <a:cubicBezTo>
                    <a:pt x="12086334" y="0"/>
                    <a:pt x="12142215" y="55880"/>
                    <a:pt x="12142215" y="124460"/>
                  </a:cubicBezTo>
                  <a:lnTo>
                    <a:pt x="12142215" y="4168111"/>
                  </a:lnTo>
                  <a:cubicBezTo>
                    <a:pt x="12142215" y="4236691"/>
                    <a:pt x="12086334" y="4292571"/>
                    <a:pt x="12017755" y="4292571"/>
                  </a:cubicBezTo>
                  <a:close/>
                </a:path>
              </a:pathLst>
            </a:custGeom>
            <a:solidFill>
              <a:srgbClr val="3D3D3D"/>
            </a:solidFill>
          </p:spPr>
        </p:sp>
      </p:grpSp>
      <p:sp>
        <p:nvSpPr>
          <p:cNvPr id="14" name="Freeform 14"/>
          <p:cNvSpPr/>
          <p:nvPr/>
        </p:nvSpPr>
        <p:spPr>
          <a:xfrm>
            <a:off x="12313612" y="3287806"/>
            <a:ext cx="5602642" cy="3598919"/>
          </a:xfrm>
          <a:custGeom>
            <a:avLst/>
            <a:gdLst/>
            <a:ahLst/>
            <a:cxnLst/>
            <a:rect l="l" t="t" r="r" b="b"/>
            <a:pathLst>
              <a:path w="5602642" h="3598919">
                <a:moveTo>
                  <a:pt x="0" y="0"/>
                </a:moveTo>
                <a:lnTo>
                  <a:pt x="5602641" y="0"/>
                </a:lnTo>
                <a:lnTo>
                  <a:pt x="5602641" y="3598919"/>
                </a:lnTo>
                <a:lnTo>
                  <a:pt x="0" y="3598919"/>
                </a:lnTo>
                <a:lnTo>
                  <a:pt x="0" y="0"/>
                </a:lnTo>
                <a:close/>
              </a:path>
            </a:pathLst>
          </a:custGeom>
          <a:blipFill>
            <a:blip r:embed="rId2"/>
            <a:stretch>
              <a:fillRect/>
            </a:stretch>
          </a:blipFill>
        </p:spPr>
      </p:sp>
      <p:sp>
        <p:nvSpPr>
          <p:cNvPr id="15" name="TextBox 15"/>
          <p:cNvSpPr txBox="1"/>
          <p:nvPr/>
        </p:nvSpPr>
        <p:spPr>
          <a:xfrm>
            <a:off x="558179" y="2468336"/>
            <a:ext cx="6290174" cy="3566161"/>
          </a:xfrm>
          <a:prstGeom prst="rect">
            <a:avLst/>
          </a:prstGeom>
        </p:spPr>
        <p:txBody>
          <a:bodyPr lIns="0" tIns="0" rIns="0" bIns="0" rtlCol="0" anchor="t">
            <a:spAutoFit/>
          </a:bodyPr>
          <a:lstStyle/>
          <a:p>
            <a:pPr marL="518160" lvl="1" indent="-259080" algn="l">
              <a:lnSpc>
                <a:spcPts val="3600"/>
              </a:lnSpc>
              <a:buFont typeface="Arial" panose="020B0604020202020204"/>
              <a:buChar char="•"/>
            </a:pPr>
            <a:r>
              <a:rPr lang="en-US" sz="2400" b="1" spc="9">
                <a:solidFill>
                  <a:srgbClr val="FFFFFF"/>
                </a:solidFill>
                <a:latin typeface="Barlow Bold" panose="00000800000000000000"/>
                <a:ea typeface="Barlow Bold" panose="00000800000000000000"/>
                <a:cs typeface="Barlow Bold" panose="00000800000000000000"/>
                <a:sym typeface="Barlow Bold" panose="00000800000000000000"/>
              </a:rPr>
              <a:t>Detects colors in its surrounding environment and provides a digital return of red, green, blue (RGB) intensity values</a:t>
            </a:r>
            <a:endParaRPr lang="en-US" sz="2400" b="1" spc="9">
              <a:solidFill>
                <a:srgbClr val="FFFFFF"/>
              </a:solidFill>
              <a:latin typeface="Barlow Bold" panose="00000800000000000000"/>
              <a:ea typeface="Barlow Bold" panose="00000800000000000000"/>
              <a:cs typeface="Barlow Bold" panose="00000800000000000000"/>
              <a:sym typeface="Barlow Bold" panose="00000800000000000000"/>
            </a:endParaRPr>
          </a:p>
          <a:p>
            <a:pPr marL="518160" lvl="1" indent="-259080" algn="l">
              <a:lnSpc>
                <a:spcPts val="3600"/>
              </a:lnSpc>
              <a:buFont typeface="Arial" panose="020B0604020202020204"/>
              <a:buChar char="•"/>
            </a:pPr>
            <a:r>
              <a:rPr lang="en-US" sz="2400" b="1" spc="9">
                <a:solidFill>
                  <a:srgbClr val="FFFFFF"/>
                </a:solidFill>
                <a:latin typeface="Barlow Bold" panose="00000800000000000000"/>
                <a:ea typeface="Barlow Bold" panose="00000800000000000000"/>
                <a:cs typeface="Barlow Bold" panose="00000800000000000000"/>
                <a:sym typeface="Barlow Bold" panose="00000800000000000000"/>
              </a:rPr>
              <a:t>Built-in LED</a:t>
            </a:r>
            <a:endParaRPr lang="en-US" sz="2400" b="1" spc="9">
              <a:solidFill>
                <a:srgbClr val="FFFFFF"/>
              </a:solidFill>
              <a:latin typeface="Barlow Bold" panose="00000800000000000000"/>
              <a:ea typeface="Barlow Bold" panose="00000800000000000000"/>
              <a:cs typeface="Barlow Bold" panose="00000800000000000000"/>
              <a:sym typeface="Barlow Bold" panose="00000800000000000000"/>
            </a:endParaRPr>
          </a:p>
          <a:p>
            <a:pPr marL="518160" lvl="1" indent="-259080" algn="l">
              <a:lnSpc>
                <a:spcPts val="3600"/>
              </a:lnSpc>
              <a:buFont typeface="Arial" panose="020B0604020202020204"/>
              <a:buChar char="•"/>
            </a:pPr>
            <a:r>
              <a:rPr lang="en-US" sz="2400" b="1" spc="9">
                <a:solidFill>
                  <a:srgbClr val="FFFFFF"/>
                </a:solidFill>
                <a:latin typeface="Barlow Bold" panose="00000800000000000000"/>
                <a:ea typeface="Barlow Bold" panose="00000800000000000000"/>
                <a:cs typeface="Barlow Bold" panose="00000800000000000000"/>
                <a:sym typeface="Barlow Bold" panose="00000800000000000000"/>
              </a:rPr>
              <a:t>I2C Interface</a:t>
            </a:r>
            <a:endParaRPr lang="en-US" sz="2400" b="1" spc="9">
              <a:solidFill>
                <a:srgbClr val="FFFFFF"/>
              </a:solidFill>
              <a:latin typeface="Barlow Bold" panose="00000800000000000000"/>
              <a:ea typeface="Barlow Bold" panose="00000800000000000000"/>
              <a:cs typeface="Barlow Bold" panose="00000800000000000000"/>
              <a:sym typeface="Barlow Bold" panose="00000800000000000000"/>
            </a:endParaRPr>
          </a:p>
          <a:p>
            <a:pPr marL="518160" lvl="1" indent="-259080" algn="l">
              <a:lnSpc>
                <a:spcPts val="3600"/>
              </a:lnSpc>
              <a:buFont typeface="Arial" panose="020B0604020202020204"/>
              <a:buChar char="•"/>
            </a:pPr>
            <a:r>
              <a:rPr lang="en-US" sz="2400" b="1" spc="9">
                <a:solidFill>
                  <a:srgbClr val="FFFFFF"/>
                </a:solidFill>
                <a:latin typeface="Barlow Bold" panose="00000800000000000000"/>
                <a:ea typeface="Barlow Bold" panose="00000800000000000000"/>
                <a:cs typeface="Barlow Bold" panose="00000800000000000000"/>
                <a:sym typeface="Barlow Bold" panose="00000800000000000000"/>
              </a:rPr>
              <a:t>Adjustable Brightness by PWM</a:t>
            </a:r>
            <a:endParaRPr lang="en-US" sz="2400" b="1" spc="9">
              <a:solidFill>
                <a:srgbClr val="FFFFFF"/>
              </a:solidFill>
              <a:latin typeface="Barlow Bold" panose="00000800000000000000"/>
              <a:ea typeface="Barlow Bold" panose="00000800000000000000"/>
              <a:cs typeface="Barlow Bold" panose="00000800000000000000"/>
              <a:sym typeface="Barlow Bold" panose="00000800000000000000"/>
            </a:endParaRPr>
          </a:p>
          <a:p>
            <a:pPr marL="518160" lvl="1" indent="-259080" algn="l">
              <a:lnSpc>
                <a:spcPts val="3600"/>
              </a:lnSpc>
              <a:buFont typeface="Arial" panose="020B0604020202020204"/>
              <a:buChar char="•"/>
            </a:pPr>
            <a:r>
              <a:rPr lang="en-US" sz="2400" b="1" spc="9">
                <a:solidFill>
                  <a:srgbClr val="FFFFFF"/>
                </a:solidFill>
                <a:latin typeface="Barlow Bold" panose="00000800000000000000"/>
                <a:ea typeface="Barlow Bold" panose="00000800000000000000"/>
                <a:cs typeface="Barlow Bold" panose="00000800000000000000"/>
                <a:sym typeface="Barlow Bold" panose="00000800000000000000"/>
              </a:rPr>
              <a:t>4-Channels (Red, Blue, Green, Clear)</a:t>
            </a:r>
            <a:endParaRPr lang="en-US" sz="2400" b="1" spc="9">
              <a:solidFill>
                <a:srgbClr val="FFFFFF"/>
              </a:solidFill>
              <a:latin typeface="Barlow Bold" panose="00000800000000000000"/>
              <a:ea typeface="Barlow Bold" panose="00000800000000000000"/>
              <a:cs typeface="Barlow Bold" panose="00000800000000000000"/>
              <a:sym typeface="Barlow Bold" panose="00000800000000000000"/>
            </a:endParaRPr>
          </a:p>
          <a:p>
            <a:pPr marL="518160" lvl="1" indent="-259080" algn="l">
              <a:lnSpc>
                <a:spcPts val="3600"/>
              </a:lnSpc>
              <a:buFont typeface="Arial" panose="020B0604020202020204"/>
              <a:buChar char="•"/>
            </a:pPr>
            <a:r>
              <a:rPr lang="en-US" sz="2400" b="1" spc="9">
                <a:solidFill>
                  <a:srgbClr val="FFFFFF"/>
                </a:solidFill>
                <a:latin typeface="Barlow Bold" panose="00000800000000000000"/>
                <a:ea typeface="Barlow Bold" panose="00000800000000000000"/>
                <a:cs typeface="Barlow Bold" panose="00000800000000000000"/>
                <a:sym typeface="Barlow Bold" panose="00000800000000000000"/>
              </a:rPr>
              <a:t>Embedded ADC</a:t>
            </a:r>
            <a:endParaRPr lang="en-US" sz="2400" b="1" spc="9">
              <a:solidFill>
                <a:srgbClr val="FFFFFF"/>
              </a:solidFill>
              <a:latin typeface="Barlow Bold" panose="00000800000000000000"/>
              <a:ea typeface="Barlow Bold" panose="00000800000000000000"/>
              <a:cs typeface="Barlow Bold" panose="00000800000000000000"/>
              <a:sym typeface="Barlow Bold" panose="00000800000000000000"/>
            </a:endParaRPr>
          </a:p>
        </p:txBody>
      </p:sp>
      <p:sp>
        <p:nvSpPr>
          <p:cNvPr id="16" name="TextBox 16"/>
          <p:cNvSpPr txBox="1"/>
          <p:nvPr/>
        </p:nvSpPr>
        <p:spPr>
          <a:xfrm>
            <a:off x="16886728" y="762000"/>
            <a:ext cx="578727" cy="457201"/>
          </a:xfrm>
          <a:prstGeom prst="rect">
            <a:avLst/>
          </a:prstGeom>
        </p:spPr>
        <p:txBody>
          <a:bodyPr lIns="0" tIns="0" rIns="0" bIns="0" rtlCol="0" anchor="t">
            <a:spAutoFit/>
          </a:bodyPr>
          <a:lstStyle/>
          <a:p>
            <a:pPr marL="0" lvl="0" indent="0" algn="r">
              <a:lnSpc>
                <a:spcPts val="3750"/>
              </a:lnSpc>
              <a:spcBef>
                <a:spcPct val="0"/>
              </a:spcBef>
            </a:pPr>
            <a:r>
              <a:rPr lang="en-US" sz="2500" b="1" spc="9">
                <a:solidFill>
                  <a:srgbClr val="000000"/>
                </a:solidFill>
                <a:latin typeface="Barlow Bold" panose="00000800000000000000"/>
                <a:ea typeface="Barlow Bold" panose="00000800000000000000"/>
                <a:cs typeface="Barlow Bold" panose="00000800000000000000"/>
                <a:sym typeface="Barlow Bold" panose="00000800000000000000"/>
              </a:rPr>
              <a:t>03</a:t>
            </a:r>
            <a:endParaRPr lang="en-US" sz="2500" b="1" spc="9">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17" name="TextBox 17"/>
          <p:cNvSpPr txBox="1"/>
          <p:nvPr/>
        </p:nvSpPr>
        <p:spPr>
          <a:xfrm>
            <a:off x="1245775" y="781050"/>
            <a:ext cx="2306695" cy="392430"/>
          </a:xfrm>
          <a:prstGeom prst="rect">
            <a:avLst/>
          </a:prstGeom>
        </p:spPr>
        <p:txBody>
          <a:bodyPr lIns="0" tIns="0" rIns="0" bIns="0" rtlCol="0" anchor="t">
            <a:spAutoFit/>
          </a:bodyPr>
          <a:lstStyle/>
          <a:p>
            <a:pPr marL="0" lvl="0" indent="0" algn="ctr">
              <a:lnSpc>
                <a:spcPts val="3300"/>
              </a:lnSpc>
              <a:spcBef>
                <a:spcPct val="0"/>
              </a:spcBef>
            </a:pPr>
            <a:r>
              <a:rPr lang="en-US" sz="2200" b="1" spc="8">
                <a:solidFill>
                  <a:srgbClr val="000000"/>
                </a:solidFill>
                <a:latin typeface="Barlow Bold" panose="00000800000000000000"/>
                <a:ea typeface="Barlow Bold" panose="00000800000000000000"/>
                <a:cs typeface="Barlow Bold" panose="00000800000000000000"/>
                <a:sym typeface="Barlow Bold" panose="00000800000000000000"/>
              </a:rPr>
              <a:t>TEAM -6</a:t>
            </a:r>
            <a:endParaRPr lang="en-US" sz="2200" b="1" spc="8">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18" name="TextBox 18"/>
          <p:cNvSpPr txBox="1"/>
          <p:nvPr/>
        </p:nvSpPr>
        <p:spPr>
          <a:xfrm>
            <a:off x="5548255" y="6534914"/>
            <a:ext cx="5909968" cy="1775461"/>
          </a:xfrm>
          <a:prstGeom prst="rect">
            <a:avLst/>
          </a:prstGeom>
        </p:spPr>
        <p:txBody>
          <a:bodyPr lIns="0" tIns="0" rIns="0" bIns="0" rtlCol="0" anchor="t">
            <a:spAutoFit/>
          </a:bodyPr>
          <a:lstStyle/>
          <a:p>
            <a:pPr algn="l">
              <a:lnSpc>
                <a:spcPts val="3600"/>
              </a:lnSpc>
            </a:pPr>
            <a:r>
              <a:rPr lang="en-US" sz="2400" b="1" spc="9">
                <a:solidFill>
                  <a:srgbClr val="FFFFFF"/>
                </a:solidFill>
                <a:latin typeface="Barlow Bold" panose="00000800000000000000"/>
                <a:ea typeface="Barlow Bold" panose="00000800000000000000"/>
                <a:cs typeface="Barlow Bold" panose="00000800000000000000"/>
                <a:sym typeface="Barlow Bold" panose="00000800000000000000"/>
              </a:rPr>
              <a:t>Applications:</a:t>
            </a:r>
            <a:endParaRPr lang="en-US" sz="2400" b="1" spc="9">
              <a:solidFill>
                <a:srgbClr val="FFFFFF"/>
              </a:solidFill>
              <a:latin typeface="Barlow Bold" panose="00000800000000000000"/>
              <a:ea typeface="Barlow Bold" panose="00000800000000000000"/>
              <a:cs typeface="Barlow Bold" panose="00000800000000000000"/>
              <a:sym typeface="Barlow Bold" panose="00000800000000000000"/>
            </a:endParaRPr>
          </a:p>
          <a:p>
            <a:pPr marL="518160" lvl="1" indent="-259080" algn="l">
              <a:lnSpc>
                <a:spcPts val="3600"/>
              </a:lnSpc>
              <a:buFont typeface="Arial" panose="020B0604020202020204"/>
              <a:buChar char="•"/>
            </a:pPr>
            <a:r>
              <a:rPr lang="en-US" sz="2400" b="1" spc="9">
                <a:solidFill>
                  <a:srgbClr val="FFFFFF"/>
                </a:solidFill>
                <a:latin typeface="Barlow Bold" panose="00000800000000000000"/>
                <a:ea typeface="Barlow Bold" panose="00000800000000000000"/>
                <a:cs typeface="Barlow Bold" panose="00000800000000000000"/>
                <a:sym typeface="Barlow Bold" panose="00000800000000000000"/>
              </a:rPr>
              <a:t>Fluid and Gas Analysis</a:t>
            </a:r>
            <a:endParaRPr lang="en-US" sz="2400" b="1" spc="9">
              <a:solidFill>
                <a:srgbClr val="FFFFFF"/>
              </a:solidFill>
              <a:latin typeface="Barlow Bold" panose="00000800000000000000"/>
              <a:ea typeface="Barlow Bold" panose="00000800000000000000"/>
              <a:cs typeface="Barlow Bold" panose="00000800000000000000"/>
              <a:sym typeface="Barlow Bold" panose="00000800000000000000"/>
            </a:endParaRPr>
          </a:p>
          <a:p>
            <a:pPr marL="518160" lvl="1" indent="-259080" algn="l">
              <a:lnSpc>
                <a:spcPts val="3600"/>
              </a:lnSpc>
              <a:buFont typeface="Arial" panose="020B0604020202020204"/>
              <a:buChar char="•"/>
            </a:pPr>
            <a:r>
              <a:rPr lang="en-US" sz="2400" b="1" spc="9">
                <a:solidFill>
                  <a:srgbClr val="FFFFFF"/>
                </a:solidFill>
                <a:latin typeface="Barlow Bold" panose="00000800000000000000"/>
                <a:ea typeface="Barlow Bold" panose="00000800000000000000"/>
                <a:cs typeface="Barlow Bold" panose="00000800000000000000"/>
                <a:sym typeface="Barlow Bold" panose="00000800000000000000"/>
              </a:rPr>
              <a:t>Medical and Health Fitness</a:t>
            </a:r>
            <a:endParaRPr lang="en-US" sz="2400" b="1" spc="9">
              <a:solidFill>
                <a:srgbClr val="FFFFFF"/>
              </a:solidFill>
              <a:latin typeface="Barlow Bold" panose="00000800000000000000"/>
              <a:ea typeface="Barlow Bold" panose="00000800000000000000"/>
              <a:cs typeface="Barlow Bold" panose="00000800000000000000"/>
              <a:sym typeface="Barlow Bold" panose="00000800000000000000"/>
            </a:endParaRPr>
          </a:p>
          <a:p>
            <a:pPr marL="518160" lvl="1" indent="-259080" algn="l">
              <a:lnSpc>
                <a:spcPts val="3600"/>
              </a:lnSpc>
              <a:buFont typeface="Arial" panose="020B0604020202020204"/>
              <a:buChar char="•"/>
            </a:pPr>
            <a:r>
              <a:rPr lang="en-US" sz="2400" b="1" spc="9">
                <a:solidFill>
                  <a:srgbClr val="FFFFFF"/>
                </a:solidFill>
                <a:latin typeface="Barlow Bold" panose="00000800000000000000"/>
                <a:ea typeface="Barlow Bold" panose="00000800000000000000"/>
                <a:cs typeface="Barlow Bold" panose="00000800000000000000"/>
                <a:sym typeface="Barlow Bold" panose="00000800000000000000"/>
              </a:rPr>
              <a:t>Consumer and Commercial Printing</a:t>
            </a:r>
            <a:endParaRPr lang="en-US" sz="2400" b="1" spc="9">
              <a:solidFill>
                <a:srgbClr val="FFFFFF"/>
              </a:solidFill>
              <a:latin typeface="Barlow Bold" panose="00000800000000000000"/>
              <a:ea typeface="Barlow Bold" panose="00000800000000000000"/>
              <a:cs typeface="Barlow Bold" panose="00000800000000000000"/>
              <a:sym typeface="Barlow Bold" panose="00000800000000000000"/>
            </a:endParaRPr>
          </a:p>
        </p:txBody>
      </p:sp>
      <p:sp>
        <p:nvSpPr>
          <p:cNvPr id="19" name="TextBox 19"/>
          <p:cNvSpPr txBox="1"/>
          <p:nvPr/>
        </p:nvSpPr>
        <p:spPr>
          <a:xfrm>
            <a:off x="14462500" y="2354323"/>
            <a:ext cx="7321152" cy="536548"/>
          </a:xfrm>
          <a:prstGeom prst="rect">
            <a:avLst/>
          </a:prstGeom>
        </p:spPr>
        <p:txBody>
          <a:bodyPr lIns="0" tIns="0" rIns="0" bIns="0" rtlCol="0" anchor="t">
            <a:spAutoFit/>
          </a:bodyPr>
          <a:lstStyle/>
          <a:p>
            <a:pPr algn="l">
              <a:lnSpc>
                <a:spcPts val="4460"/>
              </a:lnSpc>
            </a:pPr>
            <a:r>
              <a:rPr lang="en-US" sz="2975" b="1" spc="11">
                <a:solidFill>
                  <a:srgbClr val="FFFFFF"/>
                </a:solidFill>
                <a:latin typeface="Barlow Bold" panose="00000800000000000000"/>
                <a:ea typeface="Barlow Bold" panose="00000800000000000000"/>
                <a:cs typeface="Barlow Bold" panose="00000800000000000000"/>
                <a:sym typeface="Barlow Bold" panose="00000800000000000000"/>
              </a:rPr>
              <a:t>TCS34725</a:t>
            </a:r>
            <a:endParaRPr lang="en-US" sz="2975" b="1" spc="11">
              <a:solidFill>
                <a:srgbClr val="FFFFFF"/>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rot="0">
            <a:off x="1028700" y="644056"/>
            <a:ext cx="2740845" cy="769288"/>
            <a:chOff x="0" y="0"/>
            <a:chExt cx="6909363" cy="1939290"/>
          </a:xfrm>
        </p:grpSpPr>
        <p:sp>
          <p:nvSpPr>
            <p:cNvPr id="3" name="Freeform 3"/>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4" name="AutoShape 4"/>
          <p:cNvSpPr/>
          <p:nvPr/>
        </p:nvSpPr>
        <p:spPr>
          <a:xfrm>
            <a:off x="3769545" y="1033463"/>
            <a:ext cx="13303470" cy="0"/>
          </a:xfrm>
          <a:prstGeom prst="line">
            <a:avLst/>
          </a:prstGeom>
          <a:ln w="9525" cap="flat">
            <a:solidFill>
              <a:srgbClr val="000000"/>
            </a:solidFill>
            <a:prstDash val="solid"/>
            <a:headEnd type="none" w="sm" len="sm"/>
            <a:tailEnd type="none" w="sm" len="sm"/>
          </a:ln>
        </p:spPr>
      </p:sp>
      <p:sp>
        <p:nvSpPr>
          <p:cNvPr id="5" name="AutoShape 5"/>
          <p:cNvSpPr/>
          <p:nvPr/>
        </p:nvSpPr>
        <p:spPr>
          <a:xfrm>
            <a:off x="403753" y="9472752"/>
            <a:ext cx="13278544" cy="0"/>
          </a:xfrm>
          <a:prstGeom prst="line">
            <a:avLst/>
          </a:prstGeom>
          <a:ln w="9525" cap="flat">
            <a:solidFill>
              <a:srgbClr val="000000"/>
            </a:solidFill>
            <a:prstDash val="solid"/>
            <a:headEnd type="none" w="sm" len="sm"/>
            <a:tailEnd type="none" w="sm" len="sm"/>
          </a:ln>
        </p:spPr>
      </p:sp>
      <p:sp>
        <p:nvSpPr>
          <p:cNvPr id="6" name="Freeform 6"/>
          <p:cNvSpPr/>
          <p:nvPr/>
        </p:nvSpPr>
        <p:spPr>
          <a:xfrm>
            <a:off x="14075705" y="8940950"/>
            <a:ext cx="4212295" cy="1063604"/>
          </a:xfrm>
          <a:custGeom>
            <a:avLst/>
            <a:gdLst/>
            <a:ahLst/>
            <a:cxnLst/>
            <a:rect l="l" t="t" r="r" b="b"/>
            <a:pathLst>
              <a:path w="4212295" h="1063604">
                <a:moveTo>
                  <a:pt x="0" y="0"/>
                </a:moveTo>
                <a:lnTo>
                  <a:pt x="4212295" y="0"/>
                </a:lnTo>
                <a:lnTo>
                  <a:pt x="4212295" y="1063604"/>
                </a:lnTo>
                <a:lnTo>
                  <a:pt x="0" y="1063604"/>
                </a:lnTo>
                <a:lnTo>
                  <a:pt x="0" y="0"/>
                </a:lnTo>
                <a:close/>
              </a:path>
            </a:pathLst>
          </a:custGeom>
          <a:blipFill>
            <a:blip r:embed="rId1"/>
            <a:stretch>
              <a:fillRect/>
            </a:stretch>
          </a:blipFill>
        </p:spPr>
      </p:sp>
      <p:sp>
        <p:nvSpPr>
          <p:cNvPr id="7" name="Freeform 7"/>
          <p:cNvSpPr/>
          <p:nvPr/>
        </p:nvSpPr>
        <p:spPr>
          <a:xfrm>
            <a:off x="10400596" y="4591050"/>
            <a:ext cx="2553559" cy="2553559"/>
          </a:xfrm>
          <a:custGeom>
            <a:avLst/>
            <a:gdLst/>
            <a:ahLst/>
            <a:cxnLst/>
            <a:rect l="l" t="t" r="r" b="b"/>
            <a:pathLst>
              <a:path w="2553559" h="2553559">
                <a:moveTo>
                  <a:pt x="0" y="0"/>
                </a:moveTo>
                <a:lnTo>
                  <a:pt x="2553559" y="0"/>
                </a:lnTo>
                <a:lnTo>
                  <a:pt x="2553559" y="2553559"/>
                </a:lnTo>
                <a:lnTo>
                  <a:pt x="0" y="2553559"/>
                </a:lnTo>
                <a:lnTo>
                  <a:pt x="0" y="0"/>
                </a:lnTo>
                <a:close/>
              </a:path>
            </a:pathLst>
          </a:custGeom>
          <a:blipFill>
            <a:blip r:embed="rId2"/>
            <a:stretch>
              <a:fillRect/>
            </a:stretch>
          </a:blipFill>
        </p:spPr>
      </p:sp>
      <p:sp>
        <p:nvSpPr>
          <p:cNvPr id="8" name="Freeform 8"/>
          <p:cNvSpPr/>
          <p:nvPr/>
        </p:nvSpPr>
        <p:spPr>
          <a:xfrm>
            <a:off x="12972095" y="5831379"/>
            <a:ext cx="2895614" cy="2895614"/>
          </a:xfrm>
          <a:custGeom>
            <a:avLst/>
            <a:gdLst/>
            <a:ahLst/>
            <a:cxnLst/>
            <a:rect l="l" t="t" r="r" b="b"/>
            <a:pathLst>
              <a:path w="2895614" h="2895614">
                <a:moveTo>
                  <a:pt x="0" y="0"/>
                </a:moveTo>
                <a:lnTo>
                  <a:pt x="2895613" y="0"/>
                </a:lnTo>
                <a:lnTo>
                  <a:pt x="2895613" y="2895614"/>
                </a:lnTo>
                <a:lnTo>
                  <a:pt x="0" y="2895614"/>
                </a:lnTo>
                <a:lnTo>
                  <a:pt x="0" y="0"/>
                </a:lnTo>
                <a:close/>
              </a:path>
            </a:pathLst>
          </a:custGeom>
          <a:blipFill>
            <a:blip r:embed="rId3"/>
            <a:stretch>
              <a:fillRect/>
            </a:stretch>
          </a:blipFill>
        </p:spPr>
      </p:sp>
      <p:sp>
        <p:nvSpPr>
          <p:cNvPr id="9" name="Freeform 9"/>
          <p:cNvSpPr/>
          <p:nvPr/>
        </p:nvSpPr>
        <p:spPr>
          <a:xfrm>
            <a:off x="12972095" y="3102404"/>
            <a:ext cx="4100920" cy="2728976"/>
          </a:xfrm>
          <a:custGeom>
            <a:avLst/>
            <a:gdLst/>
            <a:ahLst/>
            <a:cxnLst/>
            <a:rect l="l" t="t" r="r" b="b"/>
            <a:pathLst>
              <a:path w="4100920" h="2728976">
                <a:moveTo>
                  <a:pt x="0" y="0"/>
                </a:moveTo>
                <a:lnTo>
                  <a:pt x="4100919" y="0"/>
                </a:lnTo>
                <a:lnTo>
                  <a:pt x="4100919" y="2728975"/>
                </a:lnTo>
                <a:lnTo>
                  <a:pt x="0" y="2728975"/>
                </a:lnTo>
                <a:lnTo>
                  <a:pt x="0" y="0"/>
                </a:lnTo>
                <a:close/>
              </a:path>
            </a:pathLst>
          </a:custGeom>
          <a:blipFill>
            <a:blip r:embed="rId4"/>
            <a:stretch>
              <a:fillRect/>
            </a:stretch>
          </a:blipFill>
        </p:spPr>
      </p:sp>
      <p:sp>
        <p:nvSpPr>
          <p:cNvPr id="10" name="TextBox 10"/>
          <p:cNvSpPr txBox="1"/>
          <p:nvPr/>
        </p:nvSpPr>
        <p:spPr>
          <a:xfrm>
            <a:off x="1028700" y="1643519"/>
            <a:ext cx="16230600" cy="1238250"/>
          </a:xfrm>
          <a:prstGeom prst="rect">
            <a:avLst/>
          </a:prstGeom>
        </p:spPr>
        <p:txBody>
          <a:bodyPr lIns="0" tIns="0" rIns="0" bIns="0" rtlCol="0" anchor="t">
            <a:spAutoFit/>
          </a:bodyPr>
          <a:lstStyle/>
          <a:p>
            <a:pPr marL="0" lvl="0" indent="0" algn="ctr">
              <a:lnSpc>
                <a:spcPts val="9600"/>
              </a:lnSpc>
              <a:spcBef>
                <a:spcPct val="0"/>
              </a:spcBef>
            </a:pPr>
            <a:r>
              <a:rPr lang="en-US" sz="8000" b="1">
                <a:solidFill>
                  <a:srgbClr val="000000"/>
                </a:solidFill>
                <a:latin typeface="Barlow Bold" panose="00000800000000000000"/>
                <a:ea typeface="Barlow Bold" panose="00000800000000000000"/>
                <a:cs typeface="Barlow Bold" panose="00000800000000000000"/>
                <a:sym typeface="Barlow Bold" panose="00000800000000000000"/>
              </a:rPr>
              <a:t>COMPONENTS USED</a:t>
            </a:r>
            <a:endParaRPr lang="en-US" sz="8000" b="1">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11" name="TextBox 11"/>
          <p:cNvSpPr txBox="1"/>
          <p:nvPr/>
        </p:nvSpPr>
        <p:spPr>
          <a:xfrm>
            <a:off x="1524000" y="3339465"/>
            <a:ext cx="5042535" cy="3967480"/>
          </a:xfrm>
          <a:prstGeom prst="rect">
            <a:avLst/>
          </a:prstGeom>
        </p:spPr>
        <p:txBody>
          <a:bodyPr wrap="square" lIns="0" tIns="0" rIns="0" bIns="0" rtlCol="0" anchor="t">
            <a:spAutoFit/>
          </a:bodyPr>
          <a:lstStyle/>
          <a:p>
            <a:pPr algn="just">
              <a:lnSpc>
                <a:spcPts val="4420"/>
              </a:lnSpc>
            </a:pPr>
          </a:p>
          <a:p>
            <a:pPr marL="734060" lvl="1" indent="-367030" algn="just">
              <a:lnSpc>
                <a:spcPts val="4420"/>
              </a:lnSpc>
              <a:buAutoNum type="arabicPeriod"/>
            </a:pPr>
            <a:r>
              <a:rPr lang="en-US" sz="3400" b="1">
                <a:solidFill>
                  <a:srgbClr val="000000"/>
                </a:solidFill>
                <a:latin typeface="Barlow Semi-Bold" panose="00000700000000000000"/>
                <a:ea typeface="Barlow Semi-Bold" panose="00000700000000000000"/>
                <a:cs typeface="Barlow Semi-Bold" panose="00000700000000000000"/>
                <a:sym typeface="Barlow Semi-Bold" panose="00000700000000000000"/>
              </a:rPr>
              <a:t>TCS34725</a:t>
            </a:r>
            <a:r>
              <a:rPr lang="en-US" sz="3400" b="1">
                <a:solidFill>
                  <a:srgbClr val="000000"/>
                </a:solidFill>
                <a:latin typeface="Barlow Semi-Bold" panose="00000700000000000000"/>
                <a:ea typeface="Barlow Semi-Bold" panose="00000700000000000000"/>
                <a:cs typeface="Barlow Semi-Bold" panose="00000700000000000000"/>
                <a:sym typeface="Barlow Semi-Bold" panose="00000700000000000000"/>
              </a:rPr>
              <a:t> Sensor</a:t>
            </a:r>
            <a:endParaRPr lang="en-US" sz="3400" b="1">
              <a:solidFill>
                <a:srgbClr val="000000"/>
              </a:solidFill>
              <a:latin typeface="Barlow Semi-Bold" panose="00000700000000000000"/>
              <a:ea typeface="Barlow Semi-Bold" panose="00000700000000000000"/>
              <a:cs typeface="Barlow Semi-Bold" panose="00000700000000000000"/>
              <a:sym typeface="Barlow Semi-Bold" panose="00000700000000000000"/>
            </a:endParaRPr>
          </a:p>
          <a:p>
            <a:pPr marL="734060" lvl="1" indent="-367030" algn="just">
              <a:lnSpc>
                <a:spcPts val="4420"/>
              </a:lnSpc>
              <a:buAutoNum type="arabicPeriod"/>
            </a:pPr>
            <a:r>
              <a:rPr lang="en-US" sz="3400" b="1">
                <a:solidFill>
                  <a:srgbClr val="000000"/>
                </a:solidFill>
                <a:latin typeface="Barlow Semi-Bold" panose="00000700000000000000"/>
                <a:ea typeface="Barlow Semi-Bold" panose="00000700000000000000"/>
                <a:cs typeface="Barlow Semi-Bold" panose="00000700000000000000"/>
                <a:sym typeface="Barlow Semi-Bold" panose="00000700000000000000"/>
              </a:rPr>
              <a:t>Arduino UNO</a:t>
            </a:r>
            <a:endParaRPr lang="en-US" sz="3400" b="1">
              <a:solidFill>
                <a:srgbClr val="000000"/>
              </a:solidFill>
              <a:latin typeface="Barlow Semi-Bold" panose="00000700000000000000"/>
              <a:ea typeface="Barlow Semi-Bold" panose="00000700000000000000"/>
              <a:cs typeface="Barlow Semi-Bold" panose="00000700000000000000"/>
              <a:sym typeface="Barlow Semi-Bold" panose="00000700000000000000"/>
            </a:endParaRPr>
          </a:p>
          <a:p>
            <a:pPr marL="734060" lvl="1" indent="-367030" algn="just">
              <a:lnSpc>
                <a:spcPts val="4420"/>
              </a:lnSpc>
              <a:buAutoNum type="arabicPeriod"/>
            </a:pPr>
            <a:r>
              <a:rPr lang="en-US" sz="3400" b="1">
                <a:solidFill>
                  <a:srgbClr val="000000"/>
                </a:solidFill>
                <a:latin typeface="Barlow Semi-Bold" panose="00000700000000000000"/>
                <a:ea typeface="Barlow Semi-Bold" panose="00000700000000000000"/>
                <a:cs typeface="Barlow Semi-Bold" panose="00000700000000000000"/>
                <a:sym typeface="Barlow Semi-Bold" panose="00000700000000000000"/>
              </a:rPr>
              <a:t>LCD Display</a:t>
            </a:r>
            <a:endParaRPr lang="en-US" sz="3400" b="1">
              <a:solidFill>
                <a:srgbClr val="000000"/>
              </a:solidFill>
              <a:latin typeface="Barlow Semi-Bold" panose="00000700000000000000"/>
              <a:ea typeface="Barlow Semi-Bold" panose="00000700000000000000"/>
              <a:cs typeface="Barlow Semi-Bold" panose="00000700000000000000"/>
              <a:sym typeface="Barlow Semi-Bold" panose="00000700000000000000"/>
            </a:endParaRPr>
          </a:p>
          <a:p>
            <a:pPr marL="734060" lvl="1" indent="-367030" algn="just">
              <a:lnSpc>
                <a:spcPts val="4420"/>
              </a:lnSpc>
              <a:buAutoNum type="arabicPeriod"/>
            </a:pPr>
            <a:r>
              <a:rPr lang="en-US" sz="3400" b="1">
                <a:solidFill>
                  <a:srgbClr val="000000"/>
                </a:solidFill>
                <a:latin typeface="Barlow Semi-Bold" panose="00000700000000000000"/>
                <a:ea typeface="Barlow Semi-Bold" panose="00000700000000000000"/>
                <a:cs typeface="Barlow Semi-Bold" panose="00000700000000000000"/>
                <a:sym typeface="Barlow Semi-Bold" panose="00000700000000000000"/>
              </a:rPr>
              <a:t>Resistors</a:t>
            </a:r>
            <a:endParaRPr lang="en-US" sz="3400" b="1">
              <a:solidFill>
                <a:srgbClr val="000000"/>
              </a:solidFill>
              <a:latin typeface="Barlow Semi-Bold" panose="00000700000000000000"/>
              <a:ea typeface="Barlow Semi-Bold" panose="00000700000000000000"/>
              <a:cs typeface="Barlow Semi-Bold" panose="00000700000000000000"/>
              <a:sym typeface="Barlow Semi-Bold" panose="00000700000000000000"/>
            </a:endParaRPr>
          </a:p>
          <a:p>
            <a:pPr marL="734060" lvl="1" indent="-367030" algn="just">
              <a:lnSpc>
                <a:spcPts val="4420"/>
              </a:lnSpc>
              <a:buAutoNum type="arabicPeriod"/>
            </a:pPr>
            <a:r>
              <a:rPr lang="en-US" sz="3400" b="1">
                <a:solidFill>
                  <a:srgbClr val="000000"/>
                </a:solidFill>
                <a:latin typeface="Barlow Semi-Bold" panose="00000700000000000000"/>
                <a:ea typeface="Barlow Semi-Bold" panose="00000700000000000000"/>
                <a:cs typeface="Barlow Semi-Bold" panose="00000700000000000000"/>
                <a:sym typeface="Barlow Semi-Bold" panose="00000700000000000000"/>
              </a:rPr>
              <a:t>Jumping Wires</a:t>
            </a:r>
            <a:endParaRPr lang="en-US" sz="3400" b="1">
              <a:solidFill>
                <a:srgbClr val="000000"/>
              </a:solidFill>
              <a:latin typeface="Barlow Semi-Bold" panose="00000700000000000000"/>
              <a:ea typeface="Barlow Semi-Bold" panose="00000700000000000000"/>
              <a:cs typeface="Barlow Semi-Bold" panose="00000700000000000000"/>
              <a:sym typeface="Barlow Semi-Bold" panose="00000700000000000000"/>
            </a:endParaRPr>
          </a:p>
          <a:p>
            <a:pPr marL="734060" lvl="1" indent="-367030" algn="just">
              <a:lnSpc>
                <a:spcPts val="4420"/>
              </a:lnSpc>
              <a:spcBef>
                <a:spcPct val="0"/>
              </a:spcBef>
              <a:buAutoNum type="arabicPeriod"/>
            </a:pPr>
            <a:r>
              <a:rPr lang="en-US" sz="3400" b="1">
                <a:solidFill>
                  <a:srgbClr val="000000"/>
                </a:solidFill>
                <a:latin typeface="Barlow Semi-Bold" panose="00000700000000000000"/>
                <a:ea typeface="Barlow Semi-Bold" panose="00000700000000000000"/>
                <a:cs typeface="Barlow Semi-Bold" panose="00000700000000000000"/>
                <a:sym typeface="Barlow Semi-Bold" panose="00000700000000000000"/>
              </a:rPr>
              <a:t>Bread Board</a:t>
            </a:r>
            <a:endParaRPr lang="en-US" sz="3400" b="1">
              <a:solidFill>
                <a:srgbClr val="000000"/>
              </a:solidFill>
              <a:latin typeface="Barlow Semi-Bold" panose="00000700000000000000"/>
              <a:ea typeface="Barlow Semi-Bold" panose="00000700000000000000"/>
              <a:cs typeface="Barlow Semi-Bold" panose="00000700000000000000"/>
              <a:sym typeface="Barlow Semi-Bold" panose="00000700000000000000"/>
            </a:endParaRPr>
          </a:p>
        </p:txBody>
      </p:sp>
      <p:sp>
        <p:nvSpPr>
          <p:cNvPr id="12" name="TextBox 12"/>
          <p:cNvSpPr txBox="1"/>
          <p:nvPr/>
        </p:nvSpPr>
        <p:spPr>
          <a:xfrm>
            <a:off x="17073014" y="762000"/>
            <a:ext cx="681804" cy="457201"/>
          </a:xfrm>
          <a:prstGeom prst="rect">
            <a:avLst/>
          </a:prstGeom>
        </p:spPr>
        <p:txBody>
          <a:bodyPr lIns="0" tIns="0" rIns="0" bIns="0" rtlCol="0" anchor="t">
            <a:spAutoFit/>
          </a:bodyPr>
          <a:lstStyle/>
          <a:p>
            <a:pPr marL="0" lvl="0" indent="0" algn="r">
              <a:lnSpc>
                <a:spcPts val="3750"/>
              </a:lnSpc>
              <a:spcBef>
                <a:spcPct val="0"/>
              </a:spcBef>
            </a:pPr>
            <a:r>
              <a:rPr lang="en-US" sz="2500" b="1" spc="9">
                <a:solidFill>
                  <a:srgbClr val="000000"/>
                </a:solidFill>
                <a:latin typeface="Barlow Bold" panose="00000800000000000000"/>
                <a:ea typeface="Barlow Bold" panose="00000800000000000000"/>
                <a:cs typeface="Barlow Bold" panose="00000800000000000000"/>
                <a:sym typeface="Barlow Bold" panose="00000800000000000000"/>
              </a:rPr>
              <a:t>04</a:t>
            </a:r>
            <a:endParaRPr lang="en-US" sz="2500" b="1" spc="9">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13" name="TextBox 13"/>
          <p:cNvSpPr txBox="1"/>
          <p:nvPr/>
        </p:nvSpPr>
        <p:spPr>
          <a:xfrm>
            <a:off x="1245775" y="781050"/>
            <a:ext cx="2306695" cy="392430"/>
          </a:xfrm>
          <a:prstGeom prst="rect">
            <a:avLst/>
          </a:prstGeom>
        </p:spPr>
        <p:txBody>
          <a:bodyPr lIns="0" tIns="0" rIns="0" bIns="0" rtlCol="0" anchor="t">
            <a:spAutoFit/>
          </a:bodyPr>
          <a:lstStyle/>
          <a:p>
            <a:pPr marL="0" lvl="0" indent="0" algn="ctr">
              <a:lnSpc>
                <a:spcPts val="3300"/>
              </a:lnSpc>
              <a:spcBef>
                <a:spcPct val="0"/>
              </a:spcBef>
            </a:pPr>
            <a:r>
              <a:rPr lang="en-US" sz="2200" b="1" spc="8">
                <a:solidFill>
                  <a:srgbClr val="000000"/>
                </a:solidFill>
                <a:latin typeface="Barlow Bold" panose="00000800000000000000"/>
                <a:ea typeface="Barlow Bold" panose="00000800000000000000"/>
                <a:cs typeface="Barlow Bold" panose="00000800000000000000"/>
                <a:sym typeface="Barlow Bold" panose="00000800000000000000"/>
              </a:rPr>
              <a:t>TEAM -6</a:t>
            </a:r>
            <a:endParaRPr lang="en-US" sz="2200" b="1" spc="8">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rot="0">
            <a:off x="1028700" y="644056"/>
            <a:ext cx="2740845" cy="769288"/>
            <a:chOff x="0" y="0"/>
            <a:chExt cx="6909363" cy="1939290"/>
          </a:xfrm>
        </p:grpSpPr>
        <p:sp>
          <p:nvSpPr>
            <p:cNvPr id="3" name="Freeform 3"/>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4" name="AutoShape 4"/>
          <p:cNvSpPr/>
          <p:nvPr/>
        </p:nvSpPr>
        <p:spPr>
          <a:xfrm>
            <a:off x="144066" y="9263062"/>
            <a:ext cx="13278544" cy="0"/>
          </a:xfrm>
          <a:prstGeom prst="line">
            <a:avLst/>
          </a:prstGeom>
          <a:ln w="9525" cap="flat">
            <a:solidFill>
              <a:srgbClr val="000000"/>
            </a:solidFill>
            <a:prstDash val="solid"/>
            <a:headEnd type="none" w="sm" len="sm"/>
            <a:tailEnd type="none" w="sm" len="sm"/>
          </a:ln>
        </p:spPr>
      </p:sp>
      <p:sp>
        <p:nvSpPr>
          <p:cNvPr id="5" name="Freeform 5"/>
          <p:cNvSpPr/>
          <p:nvPr/>
        </p:nvSpPr>
        <p:spPr>
          <a:xfrm>
            <a:off x="13669373" y="8726498"/>
            <a:ext cx="4212295" cy="1063604"/>
          </a:xfrm>
          <a:custGeom>
            <a:avLst/>
            <a:gdLst/>
            <a:ahLst/>
            <a:cxnLst/>
            <a:rect l="l" t="t" r="r" b="b"/>
            <a:pathLst>
              <a:path w="4212295" h="1063604">
                <a:moveTo>
                  <a:pt x="0" y="0"/>
                </a:moveTo>
                <a:lnTo>
                  <a:pt x="4212295" y="0"/>
                </a:lnTo>
                <a:lnTo>
                  <a:pt x="4212295" y="1063604"/>
                </a:lnTo>
                <a:lnTo>
                  <a:pt x="0" y="1063604"/>
                </a:lnTo>
                <a:lnTo>
                  <a:pt x="0" y="0"/>
                </a:lnTo>
                <a:close/>
              </a:path>
            </a:pathLst>
          </a:custGeom>
          <a:blipFill>
            <a:blip r:embed="rId1"/>
            <a:stretch>
              <a:fillRect/>
            </a:stretch>
          </a:blipFill>
        </p:spPr>
      </p:sp>
      <p:pic>
        <p:nvPicPr>
          <p:cNvPr id="6" name="Picture 6">
            <a:hlinkClick r:id="" action="ppaction://media"/>
          </p:cNvPr>
          <p:cNvPicPr>
            <a:picLocks noChangeAspect="1"/>
          </p:cNvPicPr>
          <p:nvPr>
            <a:videoFile r:link="rId2"/>
            <p:extLst>
              <p:ext uri="{DAA4B4D4-6D71-4841-9C94-3DE7FCFB9230}">
                <p14:media xmlns:p14="http://schemas.microsoft.com/office/powerpoint/2010/main" r:embed="rId3"/>
              </p:ext>
            </p:extLst>
          </p:nvPr>
        </p:nvPicPr>
        <p:blipFill>
          <a:blip r:embed="rId4"/>
          <a:srcRect/>
          <a:stretch>
            <a:fillRect/>
          </a:stretch>
        </p:blipFill>
        <p:spPr>
          <a:xfrm>
            <a:off x="339349" y="2928577"/>
            <a:ext cx="9946502" cy="5606637"/>
          </a:xfrm>
          <a:prstGeom prst="rect">
            <a:avLst/>
          </a:prstGeom>
        </p:spPr>
      </p:pic>
      <p:sp>
        <p:nvSpPr>
          <p:cNvPr id="7" name="TextBox 7"/>
          <p:cNvSpPr txBox="1"/>
          <p:nvPr/>
        </p:nvSpPr>
        <p:spPr>
          <a:xfrm>
            <a:off x="16886728" y="762000"/>
            <a:ext cx="372572" cy="457201"/>
          </a:xfrm>
          <a:prstGeom prst="rect">
            <a:avLst/>
          </a:prstGeom>
        </p:spPr>
        <p:txBody>
          <a:bodyPr lIns="0" tIns="0" rIns="0" bIns="0" rtlCol="0" anchor="t">
            <a:spAutoFit/>
          </a:bodyPr>
          <a:lstStyle/>
          <a:p>
            <a:pPr marL="0" lvl="0" indent="0" algn="r">
              <a:lnSpc>
                <a:spcPts val="3750"/>
              </a:lnSpc>
              <a:spcBef>
                <a:spcPct val="0"/>
              </a:spcBef>
            </a:pPr>
            <a:r>
              <a:rPr lang="en-US" sz="2500" b="1" spc="9">
                <a:solidFill>
                  <a:srgbClr val="000000"/>
                </a:solidFill>
                <a:latin typeface="Barlow Bold" panose="00000800000000000000"/>
                <a:ea typeface="Barlow Bold" panose="00000800000000000000"/>
                <a:cs typeface="Barlow Bold" panose="00000800000000000000"/>
                <a:sym typeface="Barlow Bold" panose="00000800000000000000"/>
              </a:rPr>
              <a:t>05</a:t>
            </a:r>
            <a:endParaRPr lang="en-US" sz="2500" b="1" spc="9">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8" name="TextBox 8"/>
          <p:cNvSpPr txBox="1"/>
          <p:nvPr/>
        </p:nvSpPr>
        <p:spPr>
          <a:xfrm>
            <a:off x="1245775" y="781050"/>
            <a:ext cx="2306695" cy="392430"/>
          </a:xfrm>
          <a:prstGeom prst="rect">
            <a:avLst/>
          </a:prstGeom>
        </p:spPr>
        <p:txBody>
          <a:bodyPr lIns="0" tIns="0" rIns="0" bIns="0" rtlCol="0" anchor="t">
            <a:spAutoFit/>
          </a:bodyPr>
          <a:lstStyle/>
          <a:p>
            <a:pPr marL="0" lvl="0" indent="0" algn="ctr">
              <a:lnSpc>
                <a:spcPts val="3300"/>
              </a:lnSpc>
              <a:spcBef>
                <a:spcPct val="0"/>
              </a:spcBef>
            </a:pPr>
            <a:r>
              <a:rPr lang="en-US" sz="2200" b="1" spc="8">
                <a:solidFill>
                  <a:srgbClr val="000000"/>
                </a:solidFill>
                <a:latin typeface="Barlow Bold" panose="00000800000000000000"/>
                <a:ea typeface="Barlow Bold" panose="00000800000000000000"/>
                <a:cs typeface="Barlow Bold" panose="00000800000000000000"/>
                <a:sym typeface="Barlow Bold" panose="00000800000000000000"/>
              </a:rPr>
              <a:t>TEAM -6</a:t>
            </a:r>
            <a:endParaRPr lang="en-US" sz="2200" b="1" spc="8">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9" name="TextBox 9"/>
          <p:cNvSpPr txBox="1"/>
          <p:nvPr/>
        </p:nvSpPr>
        <p:spPr>
          <a:xfrm>
            <a:off x="695503" y="1589779"/>
            <a:ext cx="9439136" cy="1148298"/>
          </a:xfrm>
          <a:prstGeom prst="rect">
            <a:avLst/>
          </a:prstGeom>
        </p:spPr>
        <p:txBody>
          <a:bodyPr lIns="0" tIns="0" rIns="0" bIns="0" rtlCol="0" anchor="t">
            <a:spAutoFit/>
          </a:bodyPr>
          <a:lstStyle/>
          <a:p>
            <a:pPr marL="0" lvl="0" indent="0" algn="l">
              <a:lnSpc>
                <a:spcPts val="8965"/>
              </a:lnSpc>
              <a:spcBef>
                <a:spcPct val="0"/>
              </a:spcBef>
            </a:pPr>
            <a:r>
              <a:rPr lang="en-US" sz="7470" b="1">
                <a:solidFill>
                  <a:srgbClr val="000000"/>
                </a:solidFill>
                <a:latin typeface="Barlow Bold" panose="00000800000000000000"/>
                <a:ea typeface="Barlow Bold" panose="00000800000000000000"/>
                <a:cs typeface="Barlow Bold" panose="00000800000000000000"/>
                <a:sym typeface="Barlow Bold" panose="00000800000000000000"/>
              </a:rPr>
              <a:t>DATA COLLECTION </a:t>
            </a:r>
            <a:endParaRPr lang="en-US" sz="7470" b="1">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10" name="TextBox 10"/>
          <p:cNvSpPr txBox="1"/>
          <p:nvPr/>
        </p:nvSpPr>
        <p:spPr>
          <a:xfrm>
            <a:off x="11458015" y="4492792"/>
            <a:ext cx="5201925" cy="1086953"/>
          </a:xfrm>
          <a:prstGeom prst="rect">
            <a:avLst/>
          </a:prstGeom>
        </p:spPr>
        <p:txBody>
          <a:bodyPr lIns="0" tIns="0" rIns="0" bIns="0" rtlCol="0" anchor="t">
            <a:spAutoFit/>
          </a:bodyPr>
          <a:lstStyle/>
          <a:p>
            <a:pPr algn="ctr">
              <a:lnSpc>
                <a:spcPts val="4430"/>
              </a:lnSpc>
            </a:pPr>
            <a:r>
              <a:rPr lang="en-US" sz="2955" b="1" spc="11">
                <a:solidFill>
                  <a:srgbClr val="000000"/>
                </a:solidFill>
                <a:latin typeface="Barlow Bold" panose="00000800000000000000"/>
                <a:ea typeface="Barlow Bold" panose="00000800000000000000"/>
                <a:cs typeface="Barlow Bold" panose="00000800000000000000"/>
                <a:sym typeface="Barlow Bold" panose="00000800000000000000"/>
              </a:rPr>
              <a:t>Sample Used: Turmeric</a:t>
            </a:r>
            <a:endParaRPr lang="en-US" sz="2955" b="1" spc="11">
              <a:solidFill>
                <a:srgbClr val="000000"/>
              </a:solidFill>
              <a:latin typeface="Barlow Bold" panose="00000800000000000000"/>
              <a:ea typeface="Barlow Bold" panose="00000800000000000000"/>
              <a:cs typeface="Barlow Bold" panose="00000800000000000000"/>
              <a:sym typeface="Barlow Bold" panose="00000800000000000000"/>
            </a:endParaRPr>
          </a:p>
          <a:p>
            <a:pPr algn="ctr">
              <a:lnSpc>
                <a:spcPts val="4430"/>
              </a:lnSpc>
              <a:spcBef>
                <a:spcPct val="0"/>
              </a:spcBef>
            </a:pPr>
            <a:r>
              <a:rPr lang="en-US" sz="2955" b="1" spc="11">
                <a:solidFill>
                  <a:srgbClr val="000000"/>
                </a:solidFill>
                <a:latin typeface="Barlow Bold" panose="00000800000000000000"/>
                <a:ea typeface="Barlow Bold" panose="00000800000000000000"/>
                <a:cs typeface="Barlow Bold" panose="00000800000000000000"/>
                <a:sym typeface="Barlow Bold" panose="00000800000000000000"/>
              </a:rPr>
              <a:t>Adulterant: Corn Flour </a:t>
            </a:r>
            <a:endParaRPr lang="en-US" sz="2955" b="1" spc="11">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timing>
    <p:tnLst>
      <p:par>
        <p:cTn id="1" dur="indefinite" restart="never" nodeType="tmRoot">
          <p:childTnLst>
            <p:video>
              <p:cMediaNode vol="100000">
                <p:cTn id="2" fill="hold" display="0">
                  <p:stCondLst>
                    <p:cond delay="indefinite"/>
                  </p:stCondLst>
                </p:cTn>
                <p:tgtEl>
                  <p:spTgt spid="6"/>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rot="0">
            <a:off x="1028700" y="644056"/>
            <a:ext cx="2740845" cy="769288"/>
            <a:chOff x="0" y="0"/>
            <a:chExt cx="6909363" cy="1939290"/>
          </a:xfrm>
        </p:grpSpPr>
        <p:sp>
          <p:nvSpPr>
            <p:cNvPr id="3" name="Freeform 3"/>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4" name="AutoShape 4"/>
          <p:cNvSpPr/>
          <p:nvPr/>
        </p:nvSpPr>
        <p:spPr>
          <a:xfrm>
            <a:off x="3769545" y="1033463"/>
            <a:ext cx="13117184" cy="0"/>
          </a:xfrm>
          <a:prstGeom prst="line">
            <a:avLst/>
          </a:prstGeom>
          <a:ln w="9525" cap="flat">
            <a:solidFill>
              <a:srgbClr val="000000"/>
            </a:solidFill>
            <a:prstDash val="solid"/>
            <a:headEnd type="none" w="sm" len="sm"/>
            <a:tailEnd type="none" w="sm" len="sm"/>
          </a:ln>
        </p:spPr>
      </p:sp>
      <p:sp>
        <p:nvSpPr>
          <p:cNvPr id="5" name="AutoShape 5"/>
          <p:cNvSpPr/>
          <p:nvPr/>
        </p:nvSpPr>
        <p:spPr>
          <a:xfrm>
            <a:off x="267046" y="9253538"/>
            <a:ext cx="13278544" cy="0"/>
          </a:xfrm>
          <a:prstGeom prst="line">
            <a:avLst/>
          </a:prstGeom>
          <a:ln w="9525" cap="flat">
            <a:solidFill>
              <a:srgbClr val="000000"/>
            </a:solidFill>
            <a:prstDash val="solid"/>
            <a:headEnd type="none" w="sm" len="sm"/>
            <a:tailEnd type="none" w="sm" len="sm"/>
          </a:ln>
        </p:spPr>
      </p:sp>
      <p:sp>
        <p:nvSpPr>
          <p:cNvPr id="6" name="Freeform 6"/>
          <p:cNvSpPr/>
          <p:nvPr/>
        </p:nvSpPr>
        <p:spPr>
          <a:xfrm>
            <a:off x="13738478" y="9091446"/>
            <a:ext cx="4212295" cy="1063604"/>
          </a:xfrm>
          <a:custGeom>
            <a:avLst/>
            <a:gdLst/>
            <a:ahLst/>
            <a:cxnLst/>
            <a:rect l="l" t="t" r="r" b="b"/>
            <a:pathLst>
              <a:path w="4212295" h="1063604">
                <a:moveTo>
                  <a:pt x="0" y="0"/>
                </a:moveTo>
                <a:lnTo>
                  <a:pt x="4212294" y="0"/>
                </a:lnTo>
                <a:lnTo>
                  <a:pt x="4212294" y="1063604"/>
                </a:lnTo>
                <a:lnTo>
                  <a:pt x="0" y="1063604"/>
                </a:lnTo>
                <a:lnTo>
                  <a:pt x="0" y="0"/>
                </a:lnTo>
                <a:close/>
              </a:path>
            </a:pathLst>
          </a:custGeom>
          <a:blipFill>
            <a:blip r:embed="rId1"/>
            <a:stretch>
              <a:fillRect/>
            </a:stretch>
          </a:blipFill>
        </p:spPr>
      </p:sp>
      <p:sp>
        <p:nvSpPr>
          <p:cNvPr id="7" name="Freeform 7"/>
          <p:cNvSpPr/>
          <p:nvPr/>
        </p:nvSpPr>
        <p:spPr>
          <a:xfrm>
            <a:off x="2399122" y="3259492"/>
            <a:ext cx="6744878" cy="2941742"/>
          </a:xfrm>
          <a:custGeom>
            <a:avLst/>
            <a:gdLst/>
            <a:ahLst/>
            <a:cxnLst/>
            <a:rect l="l" t="t" r="r" b="b"/>
            <a:pathLst>
              <a:path w="6744878" h="2941742">
                <a:moveTo>
                  <a:pt x="0" y="0"/>
                </a:moveTo>
                <a:lnTo>
                  <a:pt x="6744878" y="0"/>
                </a:lnTo>
                <a:lnTo>
                  <a:pt x="6744878" y="2941742"/>
                </a:lnTo>
                <a:lnTo>
                  <a:pt x="0" y="2941742"/>
                </a:lnTo>
                <a:lnTo>
                  <a:pt x="0" y="0"/>
                </a:lnTo>
                <a:close/>
              </a:path>
            </a:pathLst>
          </a:custGeom>
          <a:blipFill>
            <a:blip r:embed="rId2"/>
            <a:stretch>
              <a:fillRect/>
            </a:stretch>
          </a:blipFill>
        </p:spPr>
      </p:sp>
      <p:sp>
        <p:nvSpPr>
          <p:cNvPr id="8" name="Freeform 8"/>
          <p:cNvSpPr/>
          <p:nvPr/>
        </p:nvSpPr>
        <p:spPr>
          <a:xfrm>
            <a:off x="9641803" y="5975033"/>
            <a:ext cx="7244926" cy="3082193"/>
          </a:xfrm>
          <a:custGeom>
            <a:avLst/>
            <a:gdLst/>
            <a:ahLst/>
            <a:cxnLst/>
            <a:rect l="l" t="t" r="r" b="b"/>
            <a:pathLst>
              <a:path w="7244926" h="3082193">
                <a:moveTo>
                  <a:pt x="0" y="0"/>
                </a:moveTo>
                <a:lnTo>
                  <a:pt x="7244925" y="0"/>
                </a:lnTo>
                <a:lnTo>
                  <a:pt x="7244925" y="3082193"/>
                </a:lnTo>
                <a:lnTo>
                  <a:pt x="0" y="3082193"/>
                </a:lnTo>
                <a:lnTo>
                  <a:pt x="0" y="0"/>
                </a:lnTo>
                <a:close/>
              </a:path>
            </a:pathLst>
          </a:custGeom>
          <a:blipFill>
            <a:blip r:embed="rId3"/>
            <a:stretch>
              <a:fillRect/>
            </a:stretch>
          </a:blipFill>
        </p:spPr>
      </p:sp>
      <p:sp>
        <p:nvSpPr>
          <p:cNvPr id="9" name="TextBox 9"/>
          <p:cNvSpPr txBox="1"/>
          <p:nvPr/>
        </p:nvSpPr>
        <p:spPr>
          <a:xfrm>
            <a:off x="16886728" y="762000"/>
            <a:ext cx="372572" cy="457201"/>
          </a:xfrm>
          <a:prstGeom prst="rect">
            <a:avLst/>
          </a:prstGeom>
        </p:spPr>
        <p:txBody>
          <a:bodyPr lIns="0" tIns="0" rIns="0" bIns="0" rtlCol="0" anchor="t">
            <a:spAutoFit/>
          </a:bodyPr>
          <a:lstStyle/>
          <a:p>
            <a:pPr marL="0" lvl="0" indent="0" algn="r">
              <a:lnSpc>
                <a:spcPts val="3750"/>
              </a:lnSpc>
              <a:spcBef>
                <a:spcPct val="0"/>
              </a:spcBef>
            </a:pPr>
            <a:r>
              <a:rPr lang="en-US" sz="2500" b="1" spc="9">
                <a:solidFill>
                  <a:srgbClr val="000000"/>
                </a:solidFill>
                <a:latin typeface="Barlow Bold" panose="00000800000000000000"/>
                <a:ea typeface="Barlow Bold" panose="00000800000000000000"/>
                <a:cs typeface="Barlow Bold" panose="00000800000000000000"/>
                <a:sym typeface="Barlow Bold" panose="00000800000000000000"/>
              </a:rPr>
              <a:t>06</a:t>
            </a:r>
            <a:endParaRPr lang="en-US" sz="2500" b="1" spc="9">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10" name="TextBox 10"/>
          <p:cNvSpPr txBox="1"/>
          <p:nvPr/>
        </p:nvSpPr>
        <p:spPr>
          <a:xfrm>
            <a:off x="1245775" y="781050"/>
            <a:ext cx="2306695" cy="392430"/>
          </a:xfrm>
          <a:prstGeom prst="rect">
            <a:avLst/>
          </a:prstGeom>
        </p:spPr>
        <p:txBody>
          <a:bodyPr lIns="0" tIns="0" rIns="0" bIns="0" rtlCol="0" anchor="t">
            <a:spAutoFit/>
          </a:bodyPr>
          <a:lstStyle/>
          <a:p>
            <a:pPr marL="0" lvl="0" indent="0" algn="ctr">
              <a:lnSpc>
                <a:spcPts val="3300"/>
              </a:lnSpc>
              <a:spcBef>
                <a:spcPct val="0"/>
              </a:spcBef>
            </a:pPr>
            <a:r>
              <a:rPr lang="en-US" sz="2200" b="1" spc="8">
                <a:solidFill>
                  <a:srgbClr val="000000"/>
                </a:solidFill>
                <a:latin typeface="Barlow Bold" panose="00000800000000000000"/>
                <a:ea typeface="Barlow Bold" panose="00000800000000000000"/>
                <a:cs typeface="Barlow Bold" panose="00000800000000000000"/>
                <a:sym typeface="Barlow Bold" panose="00000800000000000000"/>
              </a:rPr>
              <a:t>TEAM -6</a:t>
            </a:r>
            <a:endParaRPr lang="en-US" sz="2200" b="1" spc="8">
              <a:solidFill>
                <a:srgbClr val="000000"/>
              </a:solidFill>
              <a:latin typeface="Barlow Bold" panose="00000800000000000000"/>
              <a:ea typeface="Barlow Bold" panose="00000800000000000000"/>
              <a:cs typeface="Barlow Bold" panose="00000800000000000000"/>
              <a:sym typeface="Barlow Bold" panose="00000800000000000000"/>
            </a:endParaRPr>
          </a:p>
        </p:txBody>
      </p:sp>
      <p:grpSp>
        <p:nvGrpSpPr>
          <p:cNvPr id="11" name="Group 11"/>
          <p:cNvGrpSpPr/>
          <p:nvPr/>
        </p:nvGrpSpPr>
        <p:grpSpPr>
          <a:xfrm rot="0">
            <a:off x="-2597613" y="1676298"/>
            <a:ext cx="12453210" cy="1157452"/>
            <a:chOff x="0" y="0"/>
            <a:chExt cx="16604281" cy="1543269"/>
          </a:xfrm>
        </p:grpSpPr>
        <p:sp>
          <p:nvSpPr>
            <p:cNvPr id="12" name="TextBox 12"/>
            <p:cNvSpPr txBox="1"/>
            <p:nvPr/>
          </p:nvSpPr>
          <p:spPr>
            <a:xfrm>
              <a:off x="0" y="905578"/>
              <a:ext cx="16604281" cy="637691"/>
            </a:xfrm>
            <a:prstGeom prst="rect">
              <a:avLst/>
            </a:prstGeom>
          </p:spPr>
          <p:txBody>
            <a:bodyPr lIns="0" tIns="0" rIns="0" bIns="0" rtlCol="0" anchor="t">
              <a:spAutoFit/>
            </a:bodyPr>
            <a:lstStyle/>
            <a:p>
              <a:pPr marL="0" lvl="0" indent="0" algn="ctr">
                <a:lnSpc>
                  <a:spcPts val="4050"/>
                </a:lnSpc>
              </a:pPr>
            </a:p>
          </p:txBody>
        </p:sp>
        <p:sp>
          <p:nvSpPr>
            <p:cNvPr id="13" name="TextBox 13"/>
            <p:cNvSpPr txBox="1"/>
            <p:nvPr/>
          </p:nvSpPr>
          <p:spPr>
            <a:xfrm>
              <a:off x="0" y="-47625"/>
              <a:ext cx="16604281" cy="849450"/>
            </a:xfrm>
            <a:prstGeom prst="rect">
              <a:avLst/>
            </a:prstGeom>
          </p:spPr>
          <p:txBody>
            <a:bodyPr lIns="0" tIns="0" rIns="0" bIns="0" rtlCol="0" anchor="t">
              <a:spAutoFit/>
            </a:bodyPr>
            <a:lstStyle/>
            <a:p>
              <a:pPr marL="0" lvl="0" indent="0" algn="ctr">
                <a:lnSpc>
                  <a:spcPts val="5250"/>
                </a:lnSpc>
              </a:pPr>
              <a:r>
                <a:rPr lang="en-US" sz="4005" b="1" spc="120">
                  <a:solidFill>
                    <a:srgbClr val="191919"/>
                  </a:solidFill>
                  <a:latin typeface="Aileron Ultra-Bold" panose="00000A00000000000000"/>
                  <a:ea typeface="Aileron Ultra-Bold" panose="00000A00000000000000"/>
                  <a:cs typeface="Aileron Ultra-Bold" panose="00000A00000000000000"/>
                  <a:sym typeface="Aileron Ultra-Bold" panose="00000A00000000000000"/>
                </a:rPr>
                <a:t>DATASET PREVIEW </a:t>
              </a:r>
              <a:endParaRPr lang="en-US" sz="4005" b="1" spc="120">
                <a:solidFill>
                  <a:srgbClr val="191919"/>
                </a:solidFill>
                <a:latin typeface="Aileron Ultra-Bold" panose="00000A00000000000000"/>
                <a:ea typeface="Aileron Ultra-Bold" panose="00000A00000000000000"/>
                <a:cs typeface="Aileron Ultra-Bold" panose="00000A00000000000000"/>
                <a:sym typeface="Aileron Ultra-Bold" panose="00000A00000000000000"/>
              </a:endParaRPr>
            </a:p>
          </p:txBody>
        </p:sp>
      </p:grpSp>
      <p:sp>
        <p:nvSpPr>
          <p:cNvPr id="14" name="TextBox 14"/>
          <p:cNvSpPr txBox="1"/>
          <p:nvPr/>
        </p:nvSpPr>
        <p:spPr>
          <a:xfrm>
            <a:off x="1245870" y="2564130"/>
            <a:ext cx="4886960" cy="499745"/>
          </a:xfrm>
          <a:prstGeom prst="rect">
            <a:avLst/>
          </a:prstGeom>
        </p:spPr>
        <p:txBody>
          <a:bodyPr wrap="square" lIns="0" tIns="0" rIns="0" bIns="0" rtlCol="0" anchor="t">
            <a:spAutoFit/>
          </a:bodyPr>
          <a:lstStyle/>
          <a:p>
            <a:pPr algn="ctr">
              <a:lnSpc>
                <a:spcPts val="3900"/>
              </a:lnSpc>
              <a:spcBef>
                <a:spcPct val="0"/>
              </a:spcBef>
            </a:pPr>
            <a:r>
              <a:rPr lang="en-US" sz="2600" b="1" spc="10">
                <a:solidFill>
                  <a:srgbClr val="000000"/>
                </a:solidFill>
                <a:latin typeface="Barlow Bold" panose="00000800000000000000"/>
                <a:ea typeface="Barlow Bold" panose="00000800000000000000"/>
                <a:cs typeface="Barlow Bold" panose="00000800000000000000"/>
                <a:sym typeface="Barlow Bold" panose="00000800000000000000"/>
              </a:rPr>
              <a:t>WHITE BACKGROUND</a:t>
            </a:r>
            <a:endParaRPr lang="en-US" sz="2600" b="1" spc="10">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15" name="TextBox 15"/>
          <p:cNvSpPr txBox="1"/>
          <p:nvPr/>
        </p:nvSpPr>
        <p:spPr>
          <a:xfrm>
            <a:off x="9742805" y="5321300"/>
            <a:ext cx="6101715" cy="499745"/>
          </a:xfrm>
          <a:prstGeom prst="rect">
            <a:avLst/>
          </a:prstGeom>
        </p:spPr>
        <p:txBody>
          <a:bodyPr wrap="square" lIns="0" tIns="0" rIns="0" bIns="0" rtlCol="0" anchor="t">
            <a:spAutoFit/>
          </a:bodyPr>
          <a:lstStyle/>
          <a:p>
            <a:pPr algn="ctr">
              <a:lnSpc>
                <a:spcPts val="3900"/>
              </a:lnSpc>
              <a:spcBef>
                <a:spcPct val="0"/>
              </a:spcBef>
            </a:pPr>
            <a:r>
              <a:rPr lang="en-US" sz="2600" b="1" spc="10">
                <a:solidFill>
                  <a:srgbClr val="000000"/>
                </a:solidFill>
                <a:latin typeface="Barlow Bold" panose="00000800000000000000"/>
                <a:ea typeface="Barlow Bold" panose="00000800000000000000"/>
                <a:cs typeface="Barlow Bold" panose="00000800000000000000"/>
                <a:sym typeface="Barlow Bold" panose="00000800000000000000"/>
              </a:rPr>
              <a:t>BLACK BACKGROUND</a:t>
            </a:r>
            <a:endParaRPr lang="en-US" sz="2600" b="1" spc="10">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rot="0">
            <a:off x="467255" y="103835"/>
            <a:ext cx="2740845" cy="769288"/>
            <a:chOff x="0" y="0"/>
            <a:chExt cx="6909363" cy="1939290"/>
          </a:xfrm>
        </p:grpSpPr>
        <p:sp>
          <p:nvSpPr>
            <p:cNvPr id="3" name="Freeform 3"/>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4" name="AutoShape 4"/>
          <p:cNvSpPr/>
          <p:nvPr/>
        </p:nvSpPr>
        <p:spPr>
          <a:xfrm>
            <a:off x="3420076" y="451002"/>
            <a:ext cx="12810524" cy="12699"/>
          </a:xfrm>
          <a:prstGeom prst="line">
            <a:avLst/>
          </a:prstGeom>
          <a:ln w="9525" cap="flat">
            <a:solidFill>
              <a:srgbClr val="000000"/>
            </a:solidFill>
            <a:prstDash val="solid"/>
            <a:headEnd type="none" w="sm" len="sm"/>
            <a:tailEnd type="none" w="sm" len="sm"/>
          </a:ln>
        </p:spPr>
      </p:sp>
      <p:sp>
        <p:nvSpPr>
          <p:cNvPr id="5" name="Freeform 5"/>
          <p:cNvSpPr/>
          <p:nvPr/>
        </p:nvSpPr>
        <p:spPr>
          <a:xfrm>
            <a:off x="5526467" y="3007995"/>
            <a:ext cx="5098455" cy="2579866"/>
          </a:xfrm>
          <a:custGeom>
            <a:avLst/>
            <a:gdLst/>
            <a:ahLst/>
            <a:cxnLst/>
            <a:rect l="l" t="t" r="r" b="b"/>
            <a:pathLst>
              <a:path w="5098455" h="2579866">
                <a:moveTo>
                  <a:pt x="0" y="0"/>
                </a:moveTo>
                <a:lnTo>
                  <a:pt x="5098455" y="0"/>
                </a:lnTo>
                <a:lnTo>
                  <a:pt x="5098455" y="2579866"/>
                </a:lnTo>
                <a:lnTo>
                  <a:pt x="0" y="2579866"/>
                </a:lnTo>
                <a:lnTo>
                  <a:pt x="0" y="0"/>
                </a:lnTo>
                <a:close/>
              </a:path>
            </a:pathLst>
          </a:custGeom>
          <a:blipFill>
            <a:blip r:embed="rId1"/>
            <a:stretch>
              <a:fillRect t="-3093" b="-3093"/>
            </a:stretch>
          </a:blipFill>
        </p:spPr>
      </p:sp>
      <p:sp>
        <p:nvSpPr>
          <p:cNvPr id="6" name="TextBox 6"/>
          <p:cNvSpPr txBox="1"/>
          <p:nvPr/>
        </p:nvSpPr>
        <p:spPr>
          <a:xfrm>
            <a:off x="16230600" y="192239"/>
            <a:ext cx="570127" cy="457201"/>
          </a:xfrm>
          <a:prstGeom prst="rect">
            <a:avLst/>
          </a:prstGeom>
        </p:spPr>
        <p:txBody>
          <a:bodyPr lIns="0" tIns="0" rIns="0" bIns="0" rtlCol="0" anchor="t">
            <a:spAutoFit/>
          </a:bodyPr>
          <a:lstStyle/>
          <a:p>
            <a:pPr marL="0" lvl="0" indent="0" algn="r">
              <a:lnSpc>
                <a:spcPts val="3750"/>
              </a:lnSpc>
              <a:spcBef>
                <a:spcPct val="0"/>
              </a:spcBef>
            </a:pPr>
            <a:r>
              <a:rPr lang="en-US" sz="2500" b="1" spc="9">
                <a:solidFill>
                  <a:srgbClr val="000000"/>
                </a:solidFill>
                <a:latin typeface="Barlow Bold" panose="00000800000000000000"/>
                <a:ea typeface="Barlow Bold" panose="00000800000000000000"/>
                <a:cs typeface="Barlow Bold" panose="00000800000000000000"/>
                <a:sym typeface="Barlow Bold" panose="00000800000000000000"/>
              </a:rPr>
              <a:t>07</a:t>
            </a:r>
            <a:endParaRPr lang="en-US" sz="2500" b="1" spc="9">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7" name="TextBox 7"/>
          <p:cNvSpPr txBox="1"/>
          <p:nvPr/>
        </p:nvSpPr>
        <p:spPr>
          <a:xfrm>
            <a:off x="13278544" y="-3339299"/>
            <a:ext cx="2952056" cy="346710"/>
          </a:xfrm>
          <a:prstGeom prst="rect">
            <a:avLst/>
          </a:prstGeom>
        </p:spPr>
        <p:txBody>
          <a:bodyPr lIns="0" tIns="0" rIns="0" bIns="0" rtlCol="0" anchor="t">
            <a:spAutoFit/>
          </a:bodyPr>
          <a:lstStyle/>
          <a:p>
            <a:pPr marL="0" lvl="0" indent="0" algn="r">
              <a:lnSpc>
                <a:spcPts val="2850"/>
              </a:lnSpc>
              <a:spcBef>
                <a:spcPct val="0"/>
              </a:spcBef>
            </a:pPr>
            <a:r>
              <a:rPr lang="en-US" sz="1900" b="1" spc="7">
                <a:solidFill>
                  <a:srgbClr val="000000"/>
                </a:solidFill>
                <a:latin typeface="Barlow Bold" panose="00000800000000000000"/>
                <a:ea typeface="Barlow Bold" panose="00000800000000000000"/>
                <a:cs typeface="Barlow Bold" panose="00000800000000000000"/>
                <a:sym typeface="Barlow Bold" panose="00000800000000000000"/>
              </a:rPr>
              <a:t>www.reallygreatsite.com</a:t>
            </a:r>
            <a:endParaRPr lang="en-US" sz="1900" b="1" spc="7">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8" name="TextBox 8"/>
          <p:cNvSpPr txBox="1"/>
          <p:nvPr/>
        </p:nvSpPr>
        <p:spPr>
          <a:xfrm>
            <a:off x="684329" y="211289"/>
            <a:ext cx="2306695" cy="392430"/>
          </a:xfrm>
          <a:prstGeom prst="rect">
            <a:avLst/>
          </a:prstGeom>
        </p:spPr>
        <p:txBody>
          <a:bodyPr lIns="0" tIns="0" rIns="0" bIns="0" rtlCol="0" anchor="t">
            <a:spAutoFit/>
          </a:bodyPr>
          <a:lstStyle/>
          <a:p>
            <a:pPr marL="0" lvl="0" indent="0" algn="ctr">
              <a:lnSpc>
                <a:spcPts val="3300"/>
              </a:lnSpc>
              <a:spcBef>
                <a:spcPct val="0"/>
              </a:spcBef>
            </a:pPr>
            <a:r>
              <a:rPr lang="en-US" sz="2200" b="1" spc="8">
                <a:solidFill>
                  <a:srgbClr val="000000"/>
                </a:solidFill>
                <a:latin typeface="Barlow Bold" panose="00000800000000000000"/>
                <a:ea typeface="Barlow Bold" panose="00000800000000000000"/>
                <a:cs typeface="Barlow Bold" panose="00000800000000000000"/>
                <a:sym typeface="Barlow Bold" panose="00000800000000000000"/>
              </a:rPr>
              <a:t>TEAM -6</a:t>
            </a:r>
            <a:endParaRPr lang="en-US" sz="2200" b="1" spc="8">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9" name="TextBox 9"/>
          <p:cNvSpPr txBox="1"/>
          <p:nvPr/>
        </p:nvSpPr>
        <p:spPr>
          <a:xfrm>
            <a:off x="1028700" y="1028700"/>
            <a:ext cx="9596222" cy="990600"/>
          </a:xfrm>
          <a:prstGeom prst="rect">
            <a:avLst/>
          </a:prstGeom>
        </p:spPr>
        <p:txBody>
          <a:bodyPr lIns="0" tIns="0" rIns="0" bIns="0" rtlCol="0" anchor="t">
            <a:spAutoFit/>
          </a:bodyPr>
          <a:lstStyle/>
          <a:p>
            <a:pPr marL="0" lvl="0" indent="0" algn="l">
              <a:lnSpc>
                <a:spcPts val="7800"/>
              </a:lnSpc>
              <a:spcBef>
                <a:spcPct val="0"/>
              </a:spcBef>
            </a:pPr>
            <a:r>
              <a:rPr lang="en-US" sz="6500" b="1">
                <a:solidFill>
                  <a:srgbClr val="000000"/>
                </a:solidFill>
                <a:latin typeface="Barlow Bold" panose="00000800000000000000"/>
                <a:ea typeface="Barlow Bold" panose="00000800000000000000"/>
                <a:cs typeface="Barlow Bold" panose="00000800000000000000"/>
                <a:sym typeface="Barlow Bold" panose="00000800000000000000"/>
              </a:rPr>
              <a:t>DATA PRE-PROCESSING</a:t>
            </a:r>
            <a:endParaRPr lang="en-US" sz="6500" b="1">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10" name="TextBox 10"/>
          <p:cNvSpPr txBox="1"/>
          <p:nvPr/>
        </p:nvSpPr>
        <p:spPr>
          <a:xfrm>
            <a:off x="1028700" y="2505075"/>
            <a:ext cx="10812702" cy="502920"/>
          </a:xfrm>
          <a:prstGeom prst="rect">
            <a:avLst/>
          </a:prstGeom>
        </p:spPr>
        <p:txBody>
          <a:bodyPr lIns="0" tIns="0" rIns="0" bIns="0" rtlCol="0" anchor="t">
            <a:spAutoFit/>
          </a:bodyPr>
          <a:lstStyle/>
          <a:p>
            <a:pPr marL="604520" lvl="1" indent="-302260" algn="l">
              <a:lnSpc>
                <a:spcPts val="4200"/>
              </a:lnSpc>
              <a:buFont typeface="Arial" panose="020B0604020202020204"/>
              <a:buChar char="•"/>
            </a:pPr>
            <a:r>
              <a:rPr lang="en-US" sz="2800" b="1" spc="11">
                <a:solidFill>
                  <a:srgbClr val="000000"/>
                </a:solidFill>
                <a:latin typeface="Barlow Bold" panose="00000800000000000000"/>
                <a:ea typeface="Barlow Bold" panose="00000800000000000000"/>
                <a:cs typeface="Barlow Bold" panose="00000800000000000000"/>
                <a:sym typeface="Barlow Bold" panose="00000800000000000000"/>
              </a:rPr>
              <a:t>Dataset Normalization</a:t>
            </a:r>
            <a:endParaRPr lang="en-US" sz="2800" b="1" spc="11">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11" name="TextBox 11"/>
          <p:cNvSpPr txBox="1"/>
          <p:nvPr/>
        </p:nvSpPr>
        <p:spPr>
          <a:xfrm>
            <a:off x="1028700" y="5930761"/>
            <a:ext cx="10812702" cy="502920"/>
          </a:xfrm>
          <a:prstGeom prst="rect">
            <a:avLst/>
          </a:prstGeom>
        </p:spPr>
        <p:txBody>
          <a:bodyPr lIns="0" tIns="0" rIns="0" bIns="0" rtlCol="0" anchor="t">
            <a:spAutoFit/>
          </a:bodyPr>
          <a:lstStyle/>
          <a:p>
            <a:pPr marL="604520" lvl="1" indent="-302260" algn="l">
              <a:lnSpc>
                <a:spcPts val="4200"/>
              </a:lnSpc>
              <a:buFont typeface="Arial" panose="020B0604020202020204"/>
              <a:buChar char="•"/>
            </a:pPr>
            <a:r>
              <a:rPr lang="en-US" sz="2800" b="1" spc="11">
                <a:solidFill>
                  <a:srgbClr val="000000"/>
                </a:solidFill>
                <a:latin typeface="Barlow Bold" panose="00000800000000000000"/>
                <a:ea typeface="Barlow Bold" panose="00000800000000000000"/>
                <a:cs typeface="Barlow Bold" panose="00000800000000000000"/>
                <a:sym typeface="Barlow Bold" panose="00000800000000000000"/>
              </a:rPr>
              <a:t>Duplicates Removal</a:t>
            </a:r>
            <a:endParaRPr lang="en-US" sz="2800" b="1" spc="11">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12" name="TextBox 12"/>
          <p:cNvSpPr txBox="1"/>
          <p:nvPr/>
        </p:nvSpPr>
        <p:spPr>
          <a:xfrm>
            <a:off x="1028700" y="6776581"/>
            <a:ext cx="10812702" cy="538480"/>
          </a:xfrm>
          <a:prstGeom prst="rect">
            <a:avLst/>
          </a:prstGeom>
        </p:spPr>
        <p:txBody>
          <a:bodyPr lIns="0" tIns="0" rIns="0" bIns="0" rtlCol="0" anchor="t">
            <a:spAutoFit/>
          </a:bodyPr>
          <a:lstStyle/>
          <a:p>
            <a:pPr marL="604520" lvl="1" indent="-302260" algn="l">
              <a:lnSpc>
                <a:spcPts val="4200"/>
              </a:lnSpc>
              <a:buFont typeface="Arial" panose="020B0604020202020204"/>
              <a:buChar char="•"/>
            </a:pPr>
            <a:r>
              <a:rPr lang="en-IN" altLang="en-US" sz="2800" b="1" spc="11">
                <a:solidFill>
                  <a:srgbClr val="000000"/>
                </a:solidFill>
                <a:latin typeface="Barlow Bold" panose="00000800000000000000"/>
                <a:ea typeface="Barlow Bold" panose="00000800000000000000"/>
                <a:cs typeface="Barlow Bold" panose="00000800000000000000"/>
                <a:sym typeface="Barlow Bold" panose="00000800000000000000"/>
              </a:rPr>
              <a:t>Data Augmentation</a:t>
            </a:r>
            <a:endParaRPr lang="en-IN" altLang="en-US" sz="2800" b="1" spc="11">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13" name="TextBox 13"/>
          <p:cNvSpPr txBox="1"/>
          <p:nvPr/>
        </p:nvSpPr>
        <p:spPr>
          <a:xfrm>
            <a:off x="1028700" y="7622401"/>
            <a:ext cx="10812702" cy="1026795"/>
          </a:xfrm>
          <a:prstGeom prst="rect">
            <a:avLst/>
          </a:prstGeom>
        </p:spPr>
        <p:txBody>
          <a:bodyPr lIns="0" tIns="0" rIns="0" bIns="0" rtlCol="0" anchor="t">
            <a:spAutoFit/>
          </a:bodyPr>
          <a:lstStyle/>
          <a:p>
            <a:pPr marL="604520" lvl="1" indent="-302260" algn="l">
              <a:lnSpc>
                <a:spcPts val="4200"/>
              </a:lnSpc>
              <a:buFont typeface="Arial" panose="020B0604020202020204"/>
              <a:buChar char="•"/>
            </a:pPr>
            <a:r>
              <a:rPr lang="en-US" sz="2800" b="1" spc="11">
                <a:solidFill>
                  <a:srgbClr val="000000"/>
                </a:solidFill>
                <a:latin typeface="Barlow Bold" panose="00000800000000000000"/>
                <a:ea typeface="Barlow Bold" panose="00000800000000000000"/>
                <a:cs typeface="Barlow Bold" panose="00000800000000000000"/>
                <a:sym typeface="Barlow Bold" panose="00000800000000000000"/>
              </a:rPr>
              <a:t>Splitting of Data </a:t>
            </a:r>
            <a:endParaRPr lang="en-US" sz="2800" b="1" spc="11">
              <a:solidFill>
                <a:srgbClr val="000000"/>
              </a:solidFill>
              <a:latin typeface="Barlow Bold" panose="00000800000000000000"/>
              <a:ea typeface="Barlow Bold" panose="00000800000000000000"/>
              <a:cs typeface="Barlow Bold" panose="00000800000000000000"/>
              <a:sym typeface="Barlow Bold" panose="00000800000000000000"/>
            </a:endParaRPr>
          </a:p>
          <a:p>
            <a:pPr algn="l">
              <a:lnSpc>
                <a:spcPts val="4200"/>
              </a:lnSpc>
            </a:pPr>
            <a:r>
              <a:rPr lang="en-US" sz="2800" b="1" spc="11">
                <a:solidFill>
                  <a:srgbClr val="000000"/>
                </a:solidFill>
                <a:latin typeface="Barlow Bold" panose="00000800000000000000"/>
                <a:ea typeface="Barlow Bold" panose="00000800000000000000"/>
                <a:cs typeface="Barlow Bold" panose="00000800000000000000"/>
                <a:sym typeface="Barlow Bold" panose="00000800000000000000"/>
              </a:rPr>
              <a:t>       </a:t>
            </a:r>
            <a:endParaRPr lang="en-US" sz="2800" b="1" spc="11">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14" name="TextBox 14"/>
          <p:cNvSpPr txBox="1"/>
          <p:nvPr/>
        </p:nvSpPr>
        <p:spPr>
          <a:xfrm>
            <a:off x="1295400" y="8468360"/>
            <a:ext cx="3655060" cy="1442720"/>
          </a:xfrm>
          <a:prstGeom prst="rect">
            <a:avLst/>
          </a:prstGeom>
        </p:spPr>
        <p:txBody>
          <a:bodyPr wrap="square" lIns="0" tIns="0" rIns="0" bIns="0" rtlCol="0" anchor="t">
            <a:spAutoFit/>
          </a:bodyPr>
          <a:lstStyle/>
          <a:p>
            <a:pPr algn="ctr">
              <a:lnSpc>
                <a:spcPts val="3750"/>
              </a:lnSpc>
              <a:spcBef>
                <a:spcPct val="0"/>
              </a:spcBef>
            </a:pPr>
            <a:r>
              <a:rPr lang="en-US" sz="2500" b="1" spc="9">
                <a:solidFill>
                  <a:srgbClr val="000000"/>
                </a:solidFill>
                <a:latin typeface="Barlow Bold" panose="00000800000000000000"/>
                <a:ea typeface="Barlow Bold" panose="00000800000000000000"/>
                <a:cs typeface="Barlow Bold" panose="00000800000000000000"/>
                <a:sym typeface="Barlow Bold" panose="00000800000000000000"/>
              </a:rPr>
              <a:t> 70% - Training</a:t>
            </a:r>
            <a:endParaRPr lang="en-US" sz="2500" b="1" spc="9">
              <a:solidFill>
                <a:srgbClr val="000000"/>
              </a:solidFill>
              <a:latin typeface="Barlow Bold" panose="00000800000000000000"/>
              <a:ea typeface="Barlow Bold" panose="00000800000000000000"/>
              <a:cs typeface="Barlow Bold" panose="00000800000000000000"/>
              <a:sym typeface="Barlow Bold" panose="00000800000000000000"/>
            </a:endParaRPr>
          </a:p>
          <a:p>
            <a:pPr algn="ctr">
              <a:lnSpc>
                <a:spcPts val="3750"/>
              </a:lnSpc>
              <a:spcBef>
                <a:spcPct val="0"/>
              </a:spcBef>
            </a:pPr>
            <a:r>
              <a:rPr lang="en-US" sz="2500" b="1" spc="9">
                <a:solidFill>
                  <a:srgbClr val="000000"/>
                </a:solidFill>
                <a:latin typeface="Barlow Bold" panose="00000800000000000000"/>
                <a:ea typeface="Barlow Bold" panose="00000800000000000000"/>
                <a:cs typeface="Barlow Bold" panose="00000800000000000000"/>
                <a:sym typeface="Barlow Bold" panose="00000800000000000000"/>
              </a:rPr>
              <a:t> 15% - Validation</a:t>
            </a:r>
            <a:endParaRPr lang="en-US" sz="2500" b="1" spc="9">
              <a:solidFill>
                <a:srgbClr val="000000"/>
              </a:solidFill>
              <a:latin typeface="Barlow Bold" panose="00000800000000000000"/>
              <a:ea typeface="Barlow Bold" panose="00000800000000000000"/>
              <a:cs typeface="Barlow Bold" panose="00000800000000000000"/>
              <a:sym typeface="Barlow Bold" panose="00000800000000000000"/>
            </a:endParaRPr>
          </a:p>
          <a:p>
            <a:pPr algn="ctr">
              <a:lnSpc>
                <a:spcPts val="3750"/>
              </a:lnSpc>
              <a:spcBef>
                <a:spcPct val="0"/>
              </a:spcBef>
            </a:pPr>
            <a:r>
              <a:rPr lang="en-US" sz="2500" b="1" spc="9">
                <a:solidFill>
                  <a:srgbClr val="000000"/>
                </a:solidFill>
                <a:latin typeface="Barlow Bold" panose="00000800000000000000"/>
                <a:ea typeface="Barlow Bold" panose="00000800000000000000"/>
                <a:cs typeface="Barlow Bold" panose="00000800000000000000"/>
                <a:sym typeface="Barlow Bold" panose="00000800000000000000"/>
              </a:rPr>
              <a:t> 15 % - Testing</a:t>
            </a:r>
            <a:endParaRPr lang="en-US" sz="2500" b="1" spc="9">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10783502" y="2240927"/>
            <a:ext cx="6772642" cy="5040588"/>
          </a:xfrm>
          <a:custGeom>
            <a:avLst/>
            <a:gdLst/>
            <a:ahLst/>
            <a:cxnLst/>
            <a:rect l="l" t="t" r="r" b="b"/>
            <a:pathLst>
              <a:path w="6772642" h="5040588">
                <a:moveTo>
                  <a:pt x="0" y="0"/>
                </a:moveTo>
                <a:lnTo>
                  <a:pt x="6772642" y="0"/>
                </a:lnTo>
                <a:lnTo>
                  <a:pt x="6772642" y="5040588"/>
                </a:lnTo>
                <a:lnTo>
                  <a:pt x="0" y="5040588"/>
                </a:lnTo>
                <a:lnTo>
                  <a:pt x="0" y="0"/>
                </a:lnTo>
                <a:close/>
              </a:path>
            </a:pathLst>
          </a:custGeom>
          <a:blipFill>
            <a:blip r:embed="rId1"/>
            <a:stretch>
              <a:fillRect/>
            </a:stretch>
          </a:blipFill>
        </p:spPr>
      </p:sp>
      <p:sp>
        <p:nvSpPr>
          <p:cNvPr id="3" name="Freeform 3"/>
          <p:cNvSpPr/>
          <p:nvPr/>
        </p:nvSpPr>
        <p:spPr>
          <a:xfrm>
            <a:off x="1028700" y="2112637"/>
            <a:ext cx="6762866" cy="5103811"/>
          </a:xfrm>
          <a:custGeom>
            <a:avLst/>
            <a:gdLst/>
            <a:ahLst/>
            <a:cxnLst/>
            <a:rect l="l" t="t" r="r" b="b"/>
            <a:pathLst>
              <a:path w="6762866" h="5103811">
                <a:moveTo>
                  <a:pt x="0" y="0"/>
                </a:moveTo>
                <a:lnTo>
                  <a:pt x="6762866" y="0"/>
                </a:lnTo>
                <a:lnTo>
                  <a:pt x="6762866" y="5103811"/>
                </a:lnTo>
                <a:lnTo>
                  <a:pt x="0" y="5103811"/>
                </a:lnTo>
                <a:lnTo>
                  <a:pt x="0" y="0"/>
                </a:lnTo>
                <a:close/>
              </a:path>
            </a:pathLst>
          </a:custGeom>
          <a:blipFill>
            <a:blip r:embed="rId2"/>
            <a:stretch>
              <a:fillRect/>
            </a:stretch>
          </a:blipFill>
        </p:spPr>
      </p:sp>
      <p:sp>
        <p:nvSpPr>
          <p:cNvPr id="4" name="Freeform 4"/>
          <p:cNvSpPr/>
          <p:nvPr/>
        </p:nvSpPr>
        <p:spPr>
          <a:xfrm>
            <a:off x="1604253" y="7712452"/>
            <a:ext cx="6057222" cy="937155"/>
          </a:xfrm>
          <a:custGeom>
            <a:avLst/>
            <a:gdLst/>
            <a:ahLst/>
            <a:cxnLst/>
            <a:rect l="l" t="t" r="r" b="b"/>
            <a:pathLst>
              <a:path w="6057222" h="937155">
                <a:moveTo>
                  <a:pt x="0" y="0"/>
                </a:moveTo>
                <a:lnTo>
                  <a:pt x="6057222" y="0"/>
                </a:lnTo>
                <a:lnTo>
                  <a:pt x="6057222" y="937155"/>
                </a:lnTo>
                <a:lnTo>
                  <a:pt x="0" y="937155"/>
                </a:lnTo>
                <a:lnTo>
                  <a:pt x="0" y="0"/>
                </a:lnTo>
                <a:close/>
              </a:path>
            </a:pathLst>
          </a:custGeom>
          <a:blipFill>
            <a:blip r:embed="rId3"/>
            <a:stretch>
              <a:fillRect/>
            </a:stretch>
          </a:blipFill>
        </p:spPr>
      </p:sp>
      <p:sp>
        <p:nvSpPr>
          <p:cNvPr id="5" name="Freeform 5"/>
          <p:cNvSpPr/>
          <p:nvPr/>
        </p:nvSpPr>
        <p:spPr>
          <a:xfrm>
            <a:off x="11077734" y="7712452"/>
            <a:ext cx="6181566" cy="905158"/>
          </a:xfrm>
          <a:custGeom>
            <a:avLst/>
            <a:gdLst/>
            <a:ahLst/>
            <a:cxnLst/>
            <a:rect l="l" t="t" r="r" b="b"/>
            <a:pathLst>
              <a:path w="6181566" h="905158">
                <a:moveTo>
                  <a:pt x="0" y="0"/>
                </a:moveTo>
                <a:lnTo>
                  <a:pt x="6181566" y="0"/>
                </a:lnTo>
                <a:lnTo>
                  <a:pt x="6181566" y="905158"/>
                </a:lnTo>
                <a:lnTo>
                  <a:pt x="0" y="905158"/>
                </a:lnTo>
                <a:lnTo>
                  <a:pt x="0" y="0"/>
                </a:lnTo>
                <a:close/>
              </a:path>
            </a:pathLst>
          </a:custGeom>
          <a:blipFill>
            <a:blip r:embed="rId4"/>
            <a:stretch>
              <a:fillRect/>
            </a:stretch>
          </a:blipFill>
        </p:spPr>
      </p:sp>
      <p:sp>
        <p:nvSpPr>
          <p:cNvPr id="6" name="TextBox 6"/>
          <p:cNvSpPr txBox="1"/>
          <p:nvPr/>
        </p:nvSpPr>
        <p:spPr>
          <a:xfrm>
            <a:off x="17556144" y="9464401"/>
            <a:ext cx="506171" cy="457201"/>
          </a:xfrm>
          <a:prstGeom prst="rect">
            <a:avLst/>
          </a:prstGeom>
        </p:spPr>
        <p:txBody>
          <a:bodyPr lIns="0" tIns="0" rIns="0" bIns="0" rtlCol="0" anchor="t">
            <a:spAutoFit/>
          </a:bodyPr>
          <a:lstStyle/>
          <a:p>
            <a:pPr marL="0" lvl="0" indent="0" algn="r">
              <a:lnSpc>
                <a:spcPts val="3750"/>
              </a:lnSpc>
              <a:spcBef>
                <a:spcPct val="0"/>
              </a:spcBef>
            </a:pPr>
            <a:r>
              <a:rPr lang="en-US" sz="2500" b="1" spc="9">
                <a:solidFill>
                  <a:srgbClr val="000000"/>
                </a:solidFill>
                <a:latin typeface="Barlow Bold" panose="00000800000000000000"/>
                <a:ea typeface="Barlow Bold" panose="00000800000000000000"/>
                <a:cs typeface="Barlow Bold" panose="00000800000000000000"/>
                <a:sym typeface="Barlow Bold" panose="00000800000000000000"/>
              </a:rPr>
              <a:t>08</a:t>
            </a:r>
            <a:endParaRPr lang="en-US" sz="2500" b="1" spc="9">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7" name="TextBox 7"/>
          <p:cNvSpPr txBox="1"/>
          <p:nvPr/>
        </p:nvSpPr>
        <p:spPr>
          <a:xfrm>
            <a:off x="7167016" y="-8334"/>
            <a:ext cx="9724788" cy="1238250"/>
          </a:xfrm>
          <a:prstGeom prst="rect">
            <a:avLst/>
          </a:prstGeom>
        </p:spPr>
        <p:txBody>
          <a:bodyPr lIns="0" tIns="0" rIns="0" bIns="0" rtlCol="0" anchor="t">
            <a:spAutoFit/>
          </a:bodyPr>
          <a:lstStyle/>
          <a:p>
            <a:pPr marL="0" lvl="0" indent="0" algn="l">
              <a:lnSpc>
                <a:spcPts val="9600"/>
              </a:lnSpc>
              <a:spcBef>
                <a:spcPct val="0"/>
              </a:spcBef>
            </a:pPr>
            <a:r>
              <a:rPr lang="en-US" sz="8000" b="1">
                <a:solidFill>
                  <a:srgbClr val="000000"/>
                </a:solidFill>
                <a:latin typeface="Barlow Bold" panose="00000800000000000000"/>
                <a:ea typeface="Barlow Bold" panose="00000800000000000000"/>
                <a:cs typeface="Barlow Bold" panose="00000800000000000000"/>
                <a:sym typeface="Barlow Bold" panose="00000800000000000000"/>
              </a:rPr>
              <a:t>RESULTS</a:t>
            </a:r>
            <a:endParaRPr lang="en-US" sz="8000" b="1">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8" name="TextBox 8"/>
          <p:cNvSpPr txBox="1"/>
          <p:nvPr/>
        </p:nvSpPr>
        <p:spPr>
          <a:xfrm>
            <a:off x="1540510" y="1153795"/>
            <a:ext cx="4976495" cy="499745"/>
          </a:xfrm>
          <a:prstGeom prst="rect">
            <a:avLst/>
          </a:prstGeom>
        </p:spPr>
        <p:txBody>
          <a:bodyPr wrap="square" lIns="0" tIns="0" rIns="0" bIns="0" rtlCol="0" anchor="t">
            <a:spAutoFit/>
          </a:bodyPr>
          <a:lstStyle/>
          <a:p>
            <a:pPr algn="ctr">
              <a:lnSpc>
                <a:spcPts val="3900"/>
              </a:lnSpc>
              <a:spcBef>
                <a:spcPct val="0"/>
              </a:spcBef>
            </a:pPr>
            <a:r>
              <a:rPr lang="en-US" sz="2600" b="1" spc="10">
                <a:solidFill>
                  <a:srgbClr val="000000"/>
                </a:solidFill>
                <a:latin typeface="Barlow Bold" panose="00000800000000000000"/>
                <a:ea typeface="Barlow Bold" panose="00000800000000000000"/>
                <a:cs typeface="Barlow Bold" panose="00000800000000000000"/>
                <a:sym typeface="Barlow Bold" panose="00000800000000000000"/>
              </a:rPr>
              <a:t>WHITE BACKGROUND</a:t>
            </a:r>
            <a:endParaRPr lang="en-US" sz="2600" b="1" spc="10">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9" name="TextBox 9"/>
          <p:cNvSpPr txBox="1"/>
          <p:nvPr/>
        </p:nvSpPr>
        <p:spPr>
          <a:xfrm>
            <a:off x="12553950" y="1346835"/>
            <a:ext cx="4883150" cy="499745"/>
          </a:xfrm>
          <a:prstGeom prst="rect">
            <a:avLst/>
          </a:prstGeom>
        </p:spPr>
        <p:txBody>
          <a:bodyPr wrap="square" lIns="0" tIns="0" rIns="0" bIns="0" rtlCol="0" anchor="t">
            <a:spAutoFit/>
          </a:bodyPr>
          <a:lstStyle/>
          <a:p>
            <a:pPr algn="ctr">
              <a:lnSpc>
                <a:spcPts val="3900"/>
              </a:lnSpc>
              <a:spcBef>
                <a:spcPct val="0"/>
              </a:spcBef>
            </a:pPr>
            <a:r>
              <a:rPr lang="en-US" sz="2600" b="1" spc="10">
                <a:solidFill>
                  <a:srgbClr val="000000"/>
                </a:solidFill>
                <a:latin typeface="Barlow Bold" panose="00000800000000000000"/>
                <a:ea typeface="Barlow Bold" panose="00000800000000000000"/>
                <a:cs typeface="Barlow Bold" panose="00000800000000000000"/>
                <a:sym typeface="Barlow Bold" panose="00000800000000000000"/>
              </a:rPr>
              <a:t>BLACK BACKGROUND</a:t>
            </a:r>
            <a:endParaRPr lang="en-US" sz="2600" b="1" spc="10">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TextBox 2"/>
          <p:cNvSpPr txBox="1"/>
          <p:nvPr/>
        </p:nvSpPr>
        <p:spPr>
          <a:xfrm>
            <a:off x="1028700" y="1802268"/>
            <a:ext cx="7844366" cy="990600"/>
          </a:xfrm>
          <a:prstGeom prst="rect">
            <a:avLst/>
          </a:prstGeom>
        </p:spPr>
        <p:txBody>
          <a:bodyPr lIns="0" tIns="0" rIns="0" bIns="0" rtlCol="0" anchor="t">
            <a:spAutoFit/>
          </a:bodyPr>
          <a:lstStyle/>
          <a:p>
            <a:pPr marL="0" lvl="0" indent="0" algn="l">
              <a:lnSpc>
                <a:spcPts val="7800"/>
              </a:lnSpc>
              <a:spcBef>
                <a:spcPct val="0"/>
              </a:spcBef>
            </a:pPr>
            <a:r>
              <a:rPr lang="en-US" sz="6500" b="1">
                <a:solidFill>
                  <a:srgbClr val="000000"/>
                </a:solidFill>
                <a:latin typeface="Barlow Bold" panose="00000800000000000000"/>
                <a:ea typeface="Barlow Bold" panose="00000800000000000000"/>
                <a:cs typeface="Barlow Bold" panose="00000800000000000000"/>
                <a:sym typeface="Barlow Bold" panose="00000800000000000000"/>
              </a:rPr>
              <a:t>FUTURE SCOPE</a:t>
            </a:r>
            <a:endParaRPr lang="en-US" sz="6500" b="1">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3" name="TextBox 3"/>
          <p:cNvSpPr txBox="1"/>
          <p:nvPr/>
        </p:nvSpPr>
        <p:spPr>
          <a:xfrm>
            <a:off x="784862" y="3335793"/>
            <a:ext cx="10812702" cy="2074545"/>
          </a:xfrm>
          <a:prstGeom prst="rect">
            <a:avLst/>
          </a:prstGeom>
        </p:spPr>
        <p:txBody>
          <a:bodyPr lIns="0" tIns="0" rIns="0" bIns="0" rtlCol="0" anchor="t">
            <a:spAutoFit/>
          </a:bodyPr>
          <a:lstStyle/>
          <a:p>
            <a:pPr marL="604520" lvl="1" indent="-302260" algn="l">
              <a:lnSpc>
                <a:spcPts val="4200"/>
              </a:lnSpc>
              <a:buFont typeface="Arial" panose="020B0604020202020204"/>
              <a:buChar char="•"/>
            </a:pPr>
            <a:r>
              <a:rPr lang="en-US" sz="2800" spc="11">
                <a:solidFill>
                  <a:srgbClr val="000000"/>
                </a:solidFill>
                <a:latin typeface="Barlow" panose="00000500000000000000"/>
                <a:ea typeface="Barlow" panose="00000500000000000000"/>
                <a:cs typeface="Barlow" panose="00000500000000000000"/>
                <a:sym typeface="Barlow" panose="00000500000000000000"/>
              </a:rPr>
              <a:t>Multiple-food adulteration detection system</a:t>
            </a:r>
            <a:endParaRPr lang="en-US" sz="2800" spc="11">
              <a:solidFill>
                <a:srgbClr val="000000"/>
              </a:solidFill>
              <a:latin typeface="Barlow" panose="00000500000000000000"/>
              <a:ea typeface="Barlow" panose="00000500000000000000"/>
              <a:cs typeface="Barlow" panose="00000500000000000000"/>
              <a:sym typeface="Barlow" panose="00000500000000000000"/>
            </a:endParaRPr>
          </a:p>
          <a:p>
            <a:pPr marL="604520" lvl="1" indent="-302260" algn="l">
              <a:lnSpc>
                <a:spcPts val="4200"/>
              </a:lnSpc>
              <a:buFont typeface="Arial" panose="020B0604020202020204"/>
              <a:buChar char="•"/>
            </a:pPr>
            <a:r>
              <a:rPr lang="en-US" sz="2800" spc="11">
                <a:solidFill>
                  <a:srgbClr val="000000"/>
                </a:solidFill>
                <a:latin typeface="Barlow" panose="00000500000000000000"/>
                <a:ea typeface="Barlow" panose="00000500000000000000"/>
                <a:cs typeface="Barlow" panose="00000500000000000000"/>
                <a:sym typeface="Barlow" panose="00000500000000000000"/>
              </a:rPr>
              <a:t>Integration with ESP32</a:t>
            </a:r>
            <a:endParaRPr lang="en-US" sz="2800" spc="11">
              <a:solidFill>
                <a:srgbClr val="000000"/>
              </a:solidFill>
              <a:latin typeface="Barlow" panose="00000500000000000000"/>
              <a:ea typeface="Barlow" panose="00000500000000000000"/>
              <a:cs typeface="Barlow" panose="00000500000000000000"/>
              <a:sym typeface="Barlow" panose="00000500000000000000"/>
            </a:endParaRPr>
          </a:p>
          <a:p>
            <a:pPr marL="604520" lvl="1" indent="-302260" algn="l">
              <a:lnSpc>
                <a:spcPts val="4200"/>
              </a:lnSpc>
              <a:buFont typeface="Arial" panose="020B0604020202020204"/>
              <a:buChar char="•"/>
            </a:pPr>
            <a:r>
              <a:rPr lang="en-US" sz="2800" spc="11">
                <a:solidFill>
                  <a:srgbClr val="000000"/>
                </a:solidFill>
                <a:latin typeface="Barlow" panose="00000500000000000000"/>
                <a:ea typeface="Barlow" panose="00000500000000000000"/>
                <a:cs typeface="Barlow" panose="00000500000000000000"/>
                <a:sym typeface="Barlow" panose="00000500000000000000"/>
              </a:rPr>
              <a:t>Use of AS7263 Sensor for better detection in visible and IR range</a:t>
            </a:r>
            <a:endParaRPr lang="en-US" sz="2800" spc="11">
              <a:solidFill>
                <a:srgbClr val="000000"/>
              </a:solidFill>
              <a:latin typeface="Barlow" panose="00000500000000000000"/>
              <a:ea typeface="Barlow" panose="00000500000000000000"/>
              <a:cs typeface="Barlow" panose="00000500000000000000"/>
              <a:sym typeface="Barlow" panose="00000500000000000000"/>
            </a:endParaRPr>
          </a:p>
          <a:p>
            <a:pPr algn="l">
              <a:lnSpc>
                <a:spcPts val="4200"/>
              </a:lnSpc>
            </a:pPr>
          </a:p>
        </p:txBody>
      </p:sp>
      <p:grpSp>
        <p:nvGrpSpPr>
          <p:cNvPr id="4" name="Group 4"/>
          <p:cNvGrpSpPr/>
          <p:nvPr/>
        </p:nvGrpSpPr>
        <p:grpSpPr>
          <a:xfrm rot="0">
            <a:off x="1028700" y="644056"/>
            <a:ext cx="2740845" cy="769288"/>
            <a:chOff x="0" y="0"/>
            <a:chExt cx="6909363" cy="1939290"/>
          </a:xfrm>
        </p:grpSpPr>
        <p:sp>
          <p:nvSpPr>
            <p:cNvPr id="5" name="Freeform 5"/>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6" name="AutoShape 6"/>
          <p:cNvSpPr/>
          <p:nvPr/>
        </p:nvSpPr>
        <p:spPr>
          <a:xfrm>
            <a:off x="3769545" y="1033463"/>
            <a:ext cx="13117184" cy="0"/>
          </a:xfrm>
          <a:prstGeom prst="line">
            <a:avLst/>
          </a:prstGeom>
          <a:ln w="9525" cap="flat">
            <a:solidFill>
              <a:srgbClr val="000000"/>
            </a:solidFill>
            <a:prstDash val="solid"/>
            <a:headEnd type="none" w="sm" len="sm"/>
            <a:tailEnd type="none" w="sm" len="sm"/>
          </a:ln>
        </p:spPr>
      </p:sp>
      <p:sp>
        <p:nvSpPr>
          <p:cNvPr id="7" name="AutoShape 7"/>
          <p:cNvSpPr/>
          <p:nvPr/>
        </p:nvSpPr>
        <p:spPr>
          <a:xfrm>
            <a:off x="464256" y="9263062"/>
            <a:ext cx="13278544" cy="0"/>
          </a:xfrm>
          <a:prstGeom prst="line">
            <a:avLst/>
          </a:prstGeom>
          <a:ln w="9525" cap="flat">
            <a:solidFill>
              <a:srgbClr val="000000"/>
            </a:solidFill>
            <a:prstDash val="solid"/>
            <a:headEnd type="none" w="sm" len="sm"/>
            <a:tailEnd type="none" w="sm" len="sm"/>
          </a:ln>
        </p:spPr>
      </p:sp>
      <p:sp>
        <p:nvSpPr>
          <p:cNvPr id="8" name="TextBox 8"/>
          <p:cNvSpPr txBox="1"/>
          <p:nvPr/>
        </p:nvSpPr>
        <p:spPr>
          <a:xfrm>
            <a:off x="16886728" y="762000"/>
            <a:ext cx="372572" cy="457201"/>
          </a:xfrm>
          <a:prstGeom prst="rect">
            <a:avLst/>
          </a:prstGeom>
        </p:spPr>
        <p:txBody>
          <a:bodyPr lIns="0" tIns="0" rIns="0" bIns="0" rtlCol="0" anchor="t">
            <a:spAutoFit/>
          </a:bodyPr>
          <a:lstStyle/>
          <a:p>
            <a:pPr marL="0" lvl="0" indent="0" algn="r">
              <a:lnSpc>
                <a:spcPts val="3750"/>
              </a:lnSpc>
              <a:spcBef>
                <a:spcPct val="0"/>
              </a:spcBef>
            </a:pPr>
            <a:r>
              <a:rPr lang="en-US" sz="2500" b="1" spc="9">
                <a:solidFill>
                  <a:srgbClr val="000000"/>
                </a:solidFill>
                <a:latin typeface="Barlow Bold" panose="00000800000000000000"/>
                <a:ea typeface="Barlow Bold" panose="00000800000000000000"/>
                <a:cs typeface="Barlow Bold" panose="00000800000000000000"/>
                <a:sym typeface="Barlow Bold" panose="00000800000000000000"/>
              </a:rPr>
              <a:t>09</a:t>
            </a:r>
            <a:endParaRPr lang="en-US" sz="2500" b="1" spc="9">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9" name="TextBox 9"/>
          <p:cNvSpPr txBox="1"/>
          <p:nvPr/>
        </p:nvSpPr>
        <p:spPr>
          <a:xfrm>
            <a:off x="1245775" y="781050"/>
            <a:ext cx="2306695" cy="392430"/>
          </a:xfrm>
          <a:prstGeom prst="rect">
            <a:avLst/>
          </a:prstGeom>
        </p:spPr>
        <p:txBody>
          <a:bodyPr lIns="0" tIns="0" rIns="0" bIns="0" rtlCol="0" anchor="t">
            <a:spAutoFit/>
          </a:bodyPr>
          <a:lstStyle/>
          <a:p>
            <a:pPr marL="0" lvl="0" indent="0" algn="ctr">
              <a:lnSpc>
                <a:spcPts val="3300"/>
              </a:lnSpc>
              <a:spcBef>
                <a:spcPct val="0"/>
              </a:spcBef>
            </a:pPr>
            <a:r>
              <a:rPr lang="en-US" sz="2200" b="1" spc="8">
                <a:solidFill>
                  <a:srgbClr val="000000"/>
                </a:solidFill>
                <a:latin typeface="Barlow Bold" panose="00000800000000000000"/>
                <a:ea typeface="Barlow Bold" panose="00000800000000000000"/>
                <a:cs typeface="Barlow Bold" panose="00000800000000000000"/>
                <a:sym typeface="Barlow Bold" panose="00000800000000000000"/>
              </a:rPr>
              <a:t>TEAM -6</a:t>
            </a:r>
            <a:endParaRPr lang="en-US" sz="2200" b="1" spc="8">
              <a:solidFill>
                <a:srgbClr val="000000"/>
              </a:solidFill>
              <a:latin typeface="Barlow Bold" panose="00000800000000000000"/>
              <a:ea typeface="Barlow Bold" panose="00000800000000000000"/>
              <a:cs typeface="Barlow Bold" panose="00000800000000000000"/>
              <a:sym typeface="Barlow Bold" panose="00000800000000000000"/>
            </a:endParaRPr>
          </a:p>
        </p:txBody>
      </p:sp>
      <p:sp>
        <p:nvSpPr>
          <p:cNvPr id="10" name="Freeform 10"/>
          <p:cNvSpPr/>
          <p:nvPr/>
        </p:nvSpPr>
        <p:spPr>
          <a:xfrm>
            <a:off x="13742800" y="8731260"/>
            <a:ext cx="4212295" cy="1063604"/>
          </a:xfrm>
          <a:custGeom>
            <a:avLst/>
            <a:gdLst/>
            <a:ahLst/>
            <a:cxnLst/>
            <a:rect l="l" t="t" r="r" b="b"/>
            <a:pathLst>
              <a:path w="4212295" h="1063604">
                <a:moveTo>
                  <a:pt x="0" y="0"/>
                </a:moveTo>
                <a:lnTo>
                  <a:pt x="4212295" y="0"/>
                </a:lnTo>
                <a:lnTo>
                  <a:pt x="4212295" y="1063605"/>
                </a:lnTo>
                <a:lnTo>
                  <a:pt x="0" y="1063605"/>
                </a:lnTo>
                <a:lnTo>
                  <a:pt x="0" y="0"/>
                </a:lnTo>
                <a:close/>
              </a:path>
            </a:pathLst>
          </a:custGeom>
          <a:blipFill>
            <a:blip r:embed="rId1"/>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1751</Words>
  <Application>WPS Presentation</Application>
  <PresentationFormat>On-screen Show (4:3)</PresentationFormat>
  <Paragraphs>122</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Barlow Bold</vt:lpstr>
      <vt:lpstr>Barlow</vt:lpstr>
      <vt:lpstr>Libre Baskerville</vt:lpstr>
      <vt:lpstr>Arial</vt:lpstr>
      <vt:lpstr>Barlow Semi-Bold</vt:lpstr>
      <vt:lpstr>Aileron Ultra-Bold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- 6</dc:title>
  <dc:creator/>
  <cp:lastModifiedBy>Sevita Naidu Vasantula</cp:lastModifiedBy>
  <cp:revision>2</cp:revision>
  <dcterms:created xsi:type="dcterms:W3CDTF">2006-08-16T00:00:00Z</dcterms:created>
  <dcterms:modified xsi:type="dcterms:W3CDTF">2025-03-11T07:10:33Z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EEB6307B6BB8495899169A86B0A277BC_13</vt:lpwstr>
  </property>
  <property fmtid="{D5CDD505-2E9C-101B-9397-08002B2CF9AE}" pid="3" name="KSOProductBuildVer">
    <vt:lpwstr>1033-12.2.0.20326</vt:lpwstr>
  </property>
</Properties>
</file>