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Barlow Bold" charset="1" panose="00000800000000000000"/>
      <p:regular r:id="rId20"/>
    </p:embeddedFont>
    <p:embeddedFont>
      <p:font typeface="Barlow" charset="1" panose="00000500000000000000"/>
      <p:regular r:id="rId21"/>
    </p:embeddedFont>
    <p:embeddedFont>
      <p:font typeface="Libre Baskerville" charset="1" panose="02000000000000000000"/>
      <p:regular r:id="rId22"/>
    </p:embeddedFont>
    <p:embeddedFont>
      <p:font typeface="Barlow Semi-Bold" charset="1" panose="00000700000000000000"/>
      <p:regular r:id="rId23"/>
    </p:embeddedFont>
    <p:embeddedFont>
      <p:font typeface="Barlow Ultra-Bold" charset="1" panose="00000900000000000000"/>
      <p:regular r:id="rId24"/>
    </p:embeddedFont>
    <p:embeddedFont>
      <p:font typeface="Aileron Bold" charset="1" panose="00000800000000000000"/>
      <p:regular r:id="rId25"/>
    </p:embeddedFont>
    <p:embeddedFont>
      <p:font typeface="Aileron Ultra-Bold" charset="1" panose="00000A00000000000000"/>
      <p:regular r:id="rId26"/>
    </p:embeddedFont>
    <p:embeddedFont>
      <p:font typeface="Aileron Heavy" charset="1" panose="00000A00000000000000"/>
      <p:regular r:id="rId27"/>
    </p:embeddedFont>
    <p:embeddedFont>
      <p:font typeface="Aileron" charset="1" panose="000005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1.pn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5072727" y="88736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4" id="4"/>
          <p:cNvSpPr/>
          <p:nvPr/>
        </p:nvSpPr>
        <p:spPr>
          <a:xfrm flipV="true">
            <a:off x="3769512" y="1615130"/>
            <a:ext cx="13248781" cy="45868"/>
          </a:xfrm>
          <a:prstGeom prst="line">
            <a:avLst/>
          </a:prstGeom>
          <a:ln cap="flat" w="9525">
            <a:solidFill>
              <a:srgbClr val="000000"/>
            </a:solidFill>
            <a:prstDash val="solid"/>
            <a:headEnd type="none" len="sm" w="sm"/>
            <a:tailEnd type="none" len="sm" w="sm"/>
          </a:ln>
        </p:spPr>
      </p:sp>
      <p:sp>
        <p:nvSpPr>
          <p:cNvPr name="AutoShape 5" id="5"/>
          <p:cNvSpPr/>
          <p:nvPr/>
        </p:nvSpPr>
        <p:spPr>
          <a:xfrm>
            <a:off x="1028700" y="9253538"/>
            <a:ext cx="13278544" cy="0"/>
          </a:xfrm>
          <a:prstGeom prst="line">
            <a:avLst/>
          </a:prstGeom>
          <a:ln cap="flat" w="9525">
            <a:solidFill>
              <a:srgbClr val="000000"/>
            </a:solidFill>
            <a:prstDash val="solid"/>
            <a:headEnd type="none" len="sm" w="sm"/>
            <a:tailEnd type="none" len="sm" w="sm"/>
          </a:ln>
        </p:spPr>
      </p:sp>
      <p:sp>
        <p:nvSpPr>
          <p:cNvPr name="Freeform 6" id="6"/>
          <p:cNvSpPr/>
          <p:nvPr/>
        </p:nvSpPr>
        <p:spPr>
          <a:xfrm flipH="false" flipV="false" rot="0">
            <a:off x="0" y="-30142"/>
            <a:ext cx="5657813" cy="1428598"/>
          </a:xfrm>
          <a:custGeom>
            <a:avLst/>
            <a:gdLst/>
            <a:ahLst/>
            <a:cxnLst/>
            <a:rect r="r" b="b" t="t" l="l"/>
            <a:pathLst>
              <a:path h="1428598" w="5657813">
                <a:moveTo>
                  <a:pt x="0" y="0"/>
                </a:moveTo>
                <a:lnTo>
                  <a:pt x="5657813" y="0"/>
                </a:lnTo>
                <a:lnTo>
                  <a:pt x="5657813" y="1428598"/>
                </a:lnTo>
                <a:lnTo>
                  <a:pt x="0" y="1428598"/>
                </a:lnTo>
                <a:lnTo>
                  <a:pt x="0" y="0"/>
                </a:lnTo>
                <a:close/>
              </a:path>
            </a:pathLst>
          </a:custGeom>
          <a:blipFill>
            <a:blip r:embed="rId2"/>
            <a:stretch>
              <a:fillRect l="0" t="0" r="0" b="0"/>
            </a:stretch>
          </a:blipFill>
        </p:spPr>
      </p:sp>
      <p:sp>
        <p:nvSpPr>
          <p:cNvPr name="TextBox 7" id="7"/>
          <p:cNvSpPr txBox="true"/>
          <p:nvPr/>
        </p:nvSpPr>
        <p:spPr>
          <a:xfrm rot="0">
            <a:off x="15289802" y="9023985"/>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000000"/>
                </a:solidFill>
                <a:latin typeface="Barlow Bold"/>
                <a:ea typeface="Barlow Bold"/>
                <a:cs typeface="Barlow Bold"/>
                <a:sym typeface="Barlow Bold"/>
              </a:rPr>
              <a:t>TEAM -6</a:t>
            </a:r>
          </a:p>
        </p:txBody>
      </p:sp>
      <p:sp>
        <p:nvSpPr>
          <p:cNvPr name="TextBox 8" id="8"/>
          <p:cNvSpPr txBox="true"/>
          <p:nvPr/>
        </p:nvSpPr>
        <p:spPr>
          <a:xfrm rot="0">
            <a:off x="2129966" y="1894030"/>
            <a:ext cx="16471283" cy="598171"/>
          </a:xfrm>
          <a:prstGeom prst="rect">
            <a:avLst/>
          </a:prstGeom>
        </p:spPr>
        <p:txBody>
          <a:bodyPr anchor="t" rtlCol="false" tIns="0" lIns="0" bIns="0" rIns="0">
            <a:spAutoFit/>
          </a:bodyPr>
          <a:lstStyle/>
          <a:p>
            <a:pPr algn="just" marL="0" indent="0" lvl="0">
              <a:lnSpc>
                <a:spcPts val="4949"/>
              </a:lnSpc>
              <a:spcBef>
                <a:spcPct val="0"/>
              </a:spcBef>
            </a:pPr>
            <a:r>
              <a:rPr lang="en-US" sz="3299" spc="13">
                <a:solidFill>
                  <a:srgbClr val="000000"/>
                </a:solidFill>
                <a:latin typeface="Barlow"/>
                <a:ea typeface="Barlow"/>
                <a:cs typeface="Barlow"/>
                <a:sym typeface="Barlow"/>
              </a:rPr>
              <a:t>  Introduction to NN, CNN and GNN (24113) &amp; Analog System Design (24AIM114)</a:t>
            </a:r>
          </a:p>
        </p:txBody>
      </p:sp>
      <p:sp>
        <p:nvSpPr>
          <p:cNvPr name="TextBox 9" id="9"/>
          <p:cNvSpPr txBox="true"/>
          <p:nvPr/>
        </p:nvSpPr>
        <p:spPr>
          <a:xfrm rot="0">
            <a:off x="1336726" y="3242064"/>
            <a:ext cx="18057764" cy="942975"/>
          </a:xfrm>
          <a:prstGeom prst="rect">
            <a:avLst/>
          </a:prstGeom>
        </p:spPr>
        <p:txBody>
          <a:bodyPr anchor="t" rtlCol="false" tIns="0" lIns="0" bIns="0" rIns="0">
            <a:spAutoFit/>
          </a:bodyPr>
          <a:lstStyle/>
          <a:p>
            <a:pPr algn="l" marL="0" indent="0" lvl="0">
              <a:lnSpc>
                <a:spcPts val="7440"/>
              </a:lnSpc>
              <a:spcBef>
                <a:spcPct val="0"/>
              </a:spcBef>
            </a:pPr>
            <a:r>
              <a:rPr lang="en-US" sz="6200">
                <a:solidFill>
                  <a:srgbClr val="000000"/>
                </a:solidFill>
                <a:latin typeface="Libre Baskerville"/>
                <a:ea typeface="Libre Baskerville"/>
                <a:cs typeface="Libre Baskerville"/>
                <a:sym typeface="Libre Baskerville"/>
              </a:rPr>
              <a:t>FOOD ADULTERATION DETECTION</a:t>
            </a:r>
          </a:p>
        </p:txBody>
      </p:sp>
      <p:sp>
        <p:nvSpPr>
          <p:cNvPr name="TextBox 10" id="10"/>
          <p:cNvSpPr txBox="true"/>
          <p:nvPr/>
        </p:nvSpPr>
        <p:spPr>
          <a:xfrm rot="0">
            <a:off x="17018292" y="1343667"/>
            <a:ext cx="481950" cy="457200"/>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01</a:t>
            </a:r>
          </a:p>
        </p:txBody>
      </p:sp>
      <p:sp>
        <p:nvSpPr>
          <p:cNvPr name="TextBox 11" id="11"/>
          <p:cNvSpPr txBox="true"/>
          <p:nvPr/>
        </p:nvSpPr>
        <p:spPr>
          <a:xfrm rot="0">
            <a:off x="1375785" y="4839652"/>
            <a:ext cx="9580159" cy="2976533"/>
          </a:xfrm>
          <a:prstGeom prst="rect">
            <a:avLst/>
          </a:prstGeom>
        </p:spPr>
        <p:txBody>
          <a:bodyPr anchor="t" rtlCol="false" tIns="0" lIns="0" bIns="0" rIns="0">
            <a:spAutoFit/>
          </a:bodyPr>
          <a:lstStyle/>
          <a:p>
            <a:pPr algn="just">
              <a:lnSpc>
                <a:spcPts val="4816"/>
              </a:lnSpc>
            </a:pPr>
            <a:r>
              <a:rPr lang="en-US" b="true" sz="3210" spc="12">
                <a:solidFill>
                  <a:srgbClr val="000000"/>
                </a:solidFill>
                <a:latin typeface="Barlow Bold"/>
                <a:ea typeface="Barlow Bold"/>
                <a:cs typeface="Barlow Bold"/>
                <a:sym typeface="Barlow Bold"/>
              </a:rPr>
              <a:t>TEAM MEMBERS:</a:t>
            </a:r>
          </a:p>
          <a:p>
            <a:pPr algn="just" marL="693197" indent="-346598" lvl="1">
              <a:lnSpc>
                <a:spcPts val="4816"/>
              </a:lnSpc>
              <a:buFont typeface="Arial"/>
              <a:buChar char="•"/>
            </a:pPr>
            <a:r>
              <a:rPr lang="en-US" sz="3210" spc="12">
                <a:solidFill>
                  <a:srgbClr val="000000"/>
                </a:solidFill>
                <a:latin typeface="Barlow"/>
                <a:ea typeface="Barlow"/>
                <a:cs typeface="Barlow"/>
                <a:sym typeface="Barlow"/>
              </a:rPr>
              <a:t>K. Varshitha (CB.AI.U4AIM24122)</a:t>
            </a:r>
          </a:p>
          <a:p>
            <a:pPr algn="just" marL="693197" indent="-346598" lvl="1">
              <a:lnSpc>
                <a:spcPts val="4816"/>
              </a:lnSpc>
              <a:buFont typeface="Arial"/>
              <a:buChar char="•"/>
            </a:pPr>
            <a:r>
              <a:rPr lang="en-US" sz="3210" spc="12">
                <a:solidFill>
                  <a:srgbClr val="000000"/>
                </a:solidFill>
                <a:latin typeface="Barlow"/>
                <a:ea typeface="Barlow"/>
                <a:cs typeface="Barlow"/>
                <a:sym typeface="Barlow"/>
              </a:rPr>
              <a:t>Nikitha Sree TY (CB.AI.U4AIM24132)</a:t>
            </a:r>
          </a:p>
          <a:p>
            <a:pPr algn="just" marL="693197" indent="-346598" lvl="1">
              <a:lnSpc>
                <a:spcPts val="4816"/>
              </a:lnSpc>
              <a:buFont typeface="Arial"/>
              <a:buChar char="•"/>
            </a:pPr>
            <a:r>
              <a:rPr lang="en-US" sz="3210" spc="12">
                <a:solidFill>
                  <a:srgbClr val="000000"/>
                </a:solidFill>
                <a:latin typeface="Barlow"/>
                <a:ea typeface="Barlow"/>
                <a:cs typeface="Barlow"/>
                <a:sym typeface="Barlow"/>
              </a:rPr>
              <a:t>R. Ashwika (CB.AI.U4AIM24138)</a:t>
            </a:r>
          </a:p>
          <a:p>
            <a:pPr algn="just" marL="693197" indent="-346598" lvl="1">
              <a:lnSpc>
                <a:spcPts val="4816"/>
              </a:lnSpc>
              <a:buFont typeface="Arial"/>
              <a:buChar char="•"/>
            </a:pPr>
            <a:r>
              <a:rPr lang="en-US" sz="3210" spc="12">
                <a:solidFill>
                  <a:srgbClr val="000000"/>
                </a:solidFill>
                <a:latin typeface="Barlow"/>
                <a:ea typeface="Barlow"/>
                <a:cs typeface="Barlow"/>
                <a:sym typeface="Barlow"/>
              </a:rPr>
              <a:t>V. Sevita Naidu (CB.AI.U4AIM24150)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2965" y="3344008"/>
            <a:ext cx="2964782" cy="1229005"/>
            <a:chOff x="0" y="0"/>
            <a:chExt cx="780848" cy="323688"/>
          </a:xfrm>
        </p:grpSpPr>
        <p:sp>
          <p:nvSpPr>
            <p:cNvPr name="Freeform 3" id="3"/>
            <p:cNvSpPr/>
            <p:nvPr/>
          </p:nvSpPr>
          <p:spPr>
            <a:xfrm flipH="false" flipV="false" rot="0">
              <a:off x="0" y="0"/>
              <a:ext cx="780848" cy="323688"/>
            </a:xfrm>
            <a:custGeom>
              <a:avLst/>
              <a:gdLst/>
              <a:ahLst/>
              <a:cxnLst/>
              <a:rect r="r" b="b" t="t" l="l"/>
              <a:pathLst>
                <a:path h="323688" w="780848">
                  <a:moveTo>
                    <a:pt x="585636" y="0"/>
                  </a:moveTo>
                  <a:lnTo>
                    <a:pt x="0" y="0"/>
                  </a:lnTo>
                  <a:lnTo>
                    <a:pt x="0" y="323688"/>
                  </a:lnTo>
                  <a:lnTo>
                    <a:pt x="585636" y="323688"/>
                  </a:lnTo>
                  <a:lnTo>
                    <a:pt x="780848" y="161844"/>
                  </a:lnTo>
                  <a:lnTo>
                    <a:pt x="585636" y="0"/>
                  </a:lnTo>
                  <a:close/>
                </a:path>
              </a:pathLst>
            </a:custGeom>
            <a:solidFill>
              <a:srgbClr val="4FCDCC"/>
            </a:solidFill>
          </p:spPr>
        </p:sp>
        <p:sp>
          <p:nvSpPr>
            <p:cNvPr name="TextBox 4" id="4"/>
            <p:cNvSpPr txBox="true"/>
            <p:nvPr/>
          </p:nvSpPr>
          <p:spPr>
            <a:xfrm>
              <a:off x="0" y="-57150"/>
              <a:ext cx="671041" cy="380838"/>
            </a:xfrm>
            <a:prstGeom prst="rect">
              <a:avLst/>
            </a:prstGeom>
          </p:spPr>
          <p:txBody>
            <a:bodyPr anchor="ctr" rtlCol="false" tIns="50800" lIns="50800" bIns="50800" rIns="50800"/>
            <a:lstStyle/>
            <a:p>
              <a:pPr algn="ctr">
                <a:lnSpc>
                  <a:spcPts val="4480"/>
                </a:lnSpc>
              </a:pPr>
              <a:r>
                <a:rPr lang="en-US" b="true" sz="3200" spc="96">
                  <a:solidFill>
                    <a:srgbClr val="FFFFFF"/>
                  </a:solidFill>
                  <a:latin typeface="Barlow Ultra-Bold"/>
                  <a:ea typeface="Barlow Ultra-Bold"/>
                  <a:cs typeface="Barlow Ultra-Bold"/>
                  <a:sym typeface="Barlow Ultra-Bold"/>
                </a:rPr>
                <a:t>Data Collection</a:t>
              </a:r>
            </a:p>
          </p:txBody>
        </p:sp>
      </p:grpSp>
      <p:grpSp>
        <p:nvGrpSpPr>
          <p:cNvPr name="Group 5" id="5"/>
          <p:cNvGrpSpPr/>
          <p:nvPr/>
        </p:nvGrpSpPr>
        <p:grpSpPr>
          <a:xfrm rot="0">
            <a:off x="4391068" y="3344008"/>
            <a:ext cx="2964782" cy="1229005"/>
            <a:chOff x="0" y="0"/>
            <a:chExt cx="780848" cy="323688"/>
          </a:xfrm>
        </p:grpSpPr>
        <p:sp>
          <p:nvSpPr>
            <p:cNvPr name="Freeform 6" id="6"/>
            <p:cNvSpPr/>
            <p:nvPr/>
          </p:nvSpPr>
          <p:spPr>
            <a:xfrm flipH="false" flipV="false" rot="0">
              <a:off x="0" y="0"/>
              <a:ext cx="780848" cy="323688"/>
            </a:xfrm>
            <a:custGeom>
              <a:avLst/>
              <a:gdLst/>
              <a:ahLst/>
              <a:cxnLst/>
              <a:rect r="r" b="b" t="t" l="l"/>
              <a:pathLst>
                <a:path h="323688" w="780848">
                  <a:moveTo>
                    <a:pt x="585636" y="0"/>
                  </a:moveTo>
                  <a:lnTo>
                    <a:pt x="0" y="0"/>
                  </a:lnTo>
                  <a:lnTo>
                    <a:pt x="0" y="323688"/>
                  </a:lnTo>
                  <a:lnTo>
                    <a:pt x="585636" y="323688"/>
                  </a:lnTo>
                  <a:lnTo>
                    <a:pt x="780848" y="161844"/>
                  </a:lnTo>
                  <a:lnTo>
                    <a:pt x="585636" y="0"/>
                  </a:lnTo>
                  <a:close/>
                </a:path>
              </a:pathLst>
            </a:custGeom>
            <a:solidFill>
              <a:srgbClr val="18B6B4"/>
            </a:solidFill>
          </p:spPr>
        </p:sp>
        <p:sp>
          <p:nvSpPr>
            <p:cNvPr name="TextBox 7" id="7"/>
            <p:cNvSpPr txBox="true"/>
            <p:nvPr/>
          </p:nvSpPr>
          <p:spPr>
            <a:xfrm>
              <a:off x="0" y="-57150"/>
              <a:ext cx="671041" cy="380838"/>
            </a:xfrm>
            <a:prstGeom prst="rect">
              <a:avLst/>
            </a:prstGeom>
          </p:spPr>
          <p:txBody>
            <a:bodyPr anchor="ctr" rtlCol="false" tIns="50800" lIns="50800" bIns="50800" rIns="50800"/>
            <a:lstStyle/>
            <a:p>
              <a:pPr algn="ctr">
                <a:lnSpc>
                  <a:spcPts val="4480"/>
                </a:lnSpc>
              </a:pPr>
              <a:r>
                <a:rPr lang="en-US" b="true" sz="3200" spc="96">
                  <a:solidFill>
                    <a:srgbClr val="FFFFFF"/>
                  </a:solidFill>
                  <a:latin typeface="Barlow Ultra-Bold"/>
                  <a:ea typeface="Barlow Ultra-Bold"/>
                  <a:cs typeface="Barlow Ultra-Bold"/>
                  <a:sym typeface="Barlow Ultra-Bold"/>
                </a:rPr>
                <a:t>Data Pre-processing</a:t>
              </a:r>
            </a:p>
          </p:txBody>
        </p:sp>
      </p:grpSp>
      <p:grpSp>
        <p:nvGrpSpPr>
          <p:cNvPr name="Group 8" id="8"/>
          <p:cNvGrpSpPr/>
          <p:nvPr/>
        </p:nvGrpSpPr>
        <p:grpSpPr>
          <a:xfrm rot="0">
            <a:off x="7565365" y="3344008"/>
            <a:ext cx="2964782" cy="978333"/>
            <a:chOff x="0" y="0"/>
            <a:chExt cx="780848" cy="257668"/>
          </a:xfrm>
        </p:grpSpPr>
        <p:sp>
          <p:nvSpPr>
            <p:cNvPr name="Freeform 9" id="9"/>
            <p:cNvSpPr/>
            <p:nvPr/>
          </p:nvSpPr>
          <p:spPr>
            <a:xfrm flipH="false" flipV="false" rot="0">
              <a:off x="0" y="0"/>
              <a:ext cx="780848" cy="257668"/>
            </a:xfrm>
            <a:custGeom>
              <a:avLst/>
              <a:gdLst/>
              <a:ahLst/>
              <a:cxnLst/>
              <a:rect r="r" b="b" t="t" l="l"/>
              <a:pathLst>
                <a:path h="257668" w="780848">
                  <a:moveTo>
                    <a:pt x="585636" y="0"/>
                  </a:moveTo>
                  <a:lnTo>
                    <a:pt x="0" y="0"/>
                  </a:lnTo>
                  <a:lnTo>
                    <a:pt x="0" y="257668"/>
                  </a:lnTo>
                  <a:lnTo>
                    <a:pt x="585636" y="257668"/>
                  </a:lnTo>
                  <a:lnTo>
                    <a:pt x="780848" y="128834"/>
                  </a:lnTo>
                  <a:lnTo>
                    <a:pt x="585636" y="0"/>
                  </a:lnTo>
                  <a:close/>
                </a:path>
              </a:pathLst>
            </a:custGeom>
            <a:solidFill>
              <a:srgbClr val="37C9EF"/>
            </a:solidFill>
          </p:spPr>
        </p:sp>
        <p:sp>
          <p:nvSpPr>
            <p:cNvPr name="TextBox 10" id="10"/>
            <p:cNvSpPr txBox="true"/>
            <p:nvPr/>
          </p:nvSpPr>
          <p:spPr>
            <a:xfrm>
              <a:off x="0" y="-57150"/>
              <a:ext cx="671041" cy="314818"/>
            </a:xfrm>
            <a:prstGeom prst="rect">
              <a:avLst/>
            </a:prstGeom>
          </p:spPr>
          <p:txBody>
            <a:bodyPr anchor="ctr" rtlCol="false" tIns="50800" lIns="50800" bIns="50800" rIns="50800"/>
            <a:lstStyle/>
            <a:p>
              <a:pPr algn="ctr">
                <a:lnSpc>
                  <a:spcPts val="4480"/>
                </a:lnSpc>
              </a:pPr>
              <a:r>
                <a:rPr lang="en-US" b="true" sz="3200" spc="96">
                  <a:solidFill>
                    <a:srgbClr val="FFFFFF"/>
                  </a:solidFill>
                  <a:latin typeface="Barlow Ultra-Bold"/>
                  <a:ea typeface="Barlow Ultra-Bold"/>
                  <a:cs typeface="Barlow Ultra-Bold"/>
                  <a:sym typeface="Barlow Ultra-Bold"/>
                </a:rPr>
                <a:t>FNN</a:t>
              </a:r>
            </a:p>
          </p:txBody>
        </p:sp>
      </p:grpSp>
      <p:grpSp>
        <p:nvGrpSpPr>
          <p:cNvPr name="Group 11" id="11"/>
          <p:cNvGrpSpPr/>
          <p:nvPr/>
        </p:nvGrpSpPr>
        <p:grpSpPr>
          <a:xfrm rot="0">
            <a:off x="10968296" y="3344008"/>
            <a:ext cx="2964782" cy="1229005"/>
            <a:chOff x="0" y="0"/>
            <a:chExt cx="780848" cy="323688"/>
          </a:xfrm>
        </p:grpSpPr>
        <p:sp>
          <p:nvSpPr>
            <p:cNvPr name="Freeform 12" id="12"/>
            <p:cNvSpPr/>
            <p:nvPr/>
          </p:nvSpPr>
          <p:spPr>
            <a:xfrm flipH="false" flipV="false" rot="0">
              <a:off x="0" y="0"/>
              <a:ext cx="780848" cy="323688"/>
            </a:xfrm>
            <a:custGeom>
              <a:avLst/>
              <a:gdLst/>
              <a:ahLst/>
              <a:cxnLst/>
              <a:rect r="r" b="b" t="t" l="l"/>
              <a:pathLst>
                <a:path h="323688" w="780848">
                  <a:moveTo>
                    <a:pt x="585636" y="0"/>
                  </a:moveTo>
                  <a:lnTo>
                    <a:pt x="0" y="0"/>
                  </a:lnTo>
                  <a:lnTo>
                    <a:pt x="0" y="323688"/>
                  </a:lnTo>
                  <a:lnTo>
                    <a:pt x="585636" y="323688"/>
                  </a:lnTo>
                  <a:lnTo>
                    <a:pt x="780848" y="161844"/>
                  </a:lnTo>
                  <a:lnTo>
                    <a:pt x="585636" y="0"/>
                  </a:lnTo>
                  <a:close/>
                </a:path>
              </a:pathLst>
            </a:custGeom>
            <a:solidFill>
              <a:srgbClr val="2C92D5"/>
            </a:solidFill>
          </p:spPr>
        </p:sp>
        <p:sp>
          <p:nvSpPr>
            <p:cNvPr name="TextBox 13" id="13"/>
            <p:cNvSpPr txBox="true"/>
            <p:nvPr/>
          </p:nvSpPr>
          <p:spPr>
            <a:xfrm>
              <a:off x="0" y="-57150"/>
              <a:ext cx="671041" cy="380838"/>
            </a:xfrm>
            <a:prstGeom prst="rect">
              <a:avLst/>
            </a:prstGeom>
          </p:spPr>
          <p:txBody>
            <a:bodyPr anchor="ctr" rtlCol="false" tIns="50800" lIns="50800" bIns="50800" rIns="50800"/>
            <a:lstStyle/>
            <a:p>
              <a:pPr algn="ctr">
                <a:lnSpc>
                  <a:spcPts val="4480"/>
                </a:lnSpc>
              </a:pPr>
              <a:r>
                <a:rPr lang="en-US" b="true" sz="3200" spc="96">
                  <a:solidFill>
                    <a:srgbClr val="FFFFFF"/>
                  </a:solidFill>
                  <a:latin typeface="Barlow Ultra-Bold"/>
                  <a:ea typeface="Barlow Ultra-Bold"/>
                  <a:cs typeface="Barlow Ultra-Bold"/>
                  <a:sym typeface="Barlow Ultra-Bold"/>
                </a:rPr>
                <a:t>Training &amp; Validation</a:t>
              </a:r>
            </a:p>
          </p:txBody>
        </p:sp>
      </p:grpSp>
      <p:grpSp>
        <p:nvGrpSpPr>
          <p:cNvPr name="Group 14" id="14"/>
          <p:cNvGrpSpPr/>
          <p:nvPr/>
        </p:nvGrpSpPr>
        <p:grpSpPr>
          <a:xfrm rot="0">
            <a:off x="14369714" y="3344008"/>
            <a:ext cx="2964782" cy="1229005"/>
            <a:chOff x="0" y="0"/>
            <a:chExt cx="780848" cy="323688"/>
          </a:xfrm>
        </p:grpSpPr>
        <p:sp>
          <p:nvSpPr>
            <p:cNvPr name="Freeform 15" id="15"/>
            <p:cNvSpPr/>
            <p:nvPr/>
          </p:nvSpPr>
          <p:spPr>
            <a:xfrm flipH="false" flipV="false" rot="0">
              <a:off x="0" y="0"/>
              <a:ext cx="780848" cy="323688"/>
            </a:xfrm>
            <a:custGeom>
              <a:avLst/>
              <a:gdLst/>
              <a:ahLst/>
              <a:cxnLst/>
              <a:rect r="r" b="b" t="t" l="l"/>
              <a:pathLst>
                <a:path h="323688" w="780848">
                  <a:moveTo>
                    <a:pt x="585636" y="0"/>
                  </a:moveTo>
                  <a:lnTo>
                    <a:pt x="0" y="0"/>
                  </a:lnTo>
                  <a:lnTo>
                    <a:pt x="0" y="323688"/>
                  </a:lnTo>
                  <a:lnTo>
                    <a:pt x="585636" y="323688"/>
                  </a:lnTo>
                  <a:lnTo>
                    <a:pt x="780848" y="161844"/>
                  </a:lnTo>
                  <a:lnTo>
                    <a:pt x="585636" y="0"/>
                  </a:lnTo>
                  <a:close/>
                </a:path>
              </a:pathLst>
            </a:custGeom>
            <a:solidFill>
              <a:srgbClr val="13538A"/>
            </a:solidFill>
          </p:spPr>
        </p:sp>
        <p:sp>
          <p:nvSpPr>
            <p:cNvPr name="TextBox 16" id="16"/>
            <p:cNvSpPr txBox="true"/>
            <p:nvPr/>
          </p:nvSpPr>
          <p:spPr>
            <a:xfrm>
              <a:off x="0" y="-57150"/>
              <a:ext cx="671041" cy="380838"/>
            </a:xfrm>
            <a:prstGeom prst="rect">
              <a:avLst/>
            </a:prstGeom>
          </p:spPr>
          <p:txBody>
            <a:bodyPr anchor="ctr" rtlCol="false" tIns="50800" lIns="50800" bIns="50800" rIns="50800"/>
            <a:lstStyle/>
            <a:p>
              <a:pPr algn="ctr">
                <a:lnSpc>
                  <a:spcPts val="4480"/>
                </a:lnSpc>
              </a:pPr>
              <a:r>
                <a:rPr lang="en-US" b="true" sz="3200" spc="96">
                  <a:solidFill>
                    <a:srgbClr val="FFFFFF"/>
                  </a:solidFill>
                  <a:latin typeface="Barlow Ultra-Bold"/>
                  <a:ea typeface="Barlow Ultra-Bold"/>
                  <a:cs typeface="Barlow Ultra-Bold"/>
                  <a:sym typeface="Barlow Ultra-Bold"/>
                </a:rPr>
                <a:t>Testing and Accuracy</a:t>
              </a:r>
            </a:p>
          </p:txBody>
        </p:sp>
      </p:grpSp>
      <p:grpSp>
        <p:nvGrpSpPr>
          <p:cNvPr name="Group 17" id="17"/>
          <p:cNvGrpSpPr/>
          <p:nvPr/>
        </p:nvGrpSpPr>
        <p:grpSpPr>
          <a:xfrm rot="-10800000">
            <a:off x="1142965" y="4810743"/>
            <a:ext cx="2928601" cy="4082455"/>
            <a:chOff x="0" y="0"/>
            <a:chExt cx="7620000" cy="10622241"/>
          </a:xfrm>
        </p:grpSpPr>
        <p:sp>
          <p:nvSpPr>
            <p:cNvPr name="Freeform 18" id="18"/>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4FCDCC"/>
            </a:solidFill>
          </p:spPr>
        </p:sp>
      </p:grpSp>
      <p:grpSp>
        <p:nvGrpSpPr>
          <p:cNvPr name="Group 19" id="19"/>
          <p:cNvGrpSpPr/>
          <p:nvPr/>
        </p:nvGrpSpPr>
        <p:grpSpPr>
          <a:xfrm rot="-10800000">
            <a:off x="4503923" y="5130073"/>
            <a:ext cx="2699526" cy="3763125"/>
            <a:chOff x="0" y="0"/>
            <a:chExt cx="7620000" cy="10622241"/>
          </a:xfrm>
        </p:grpSpPr>
        <p:sp>
          <p:nvSpPr>
            <p:cNvPr name="Freeform 20" id="20"/>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18B6B4"/>
            </a:solidFill>
          </p:spPr>
        </p:sp>
      </p:grpSp>
      <p:grpSp>
        <p:nvGrpSpPr>
          <p:cNvPr name="Group 21" id="21"/>
          <p:cNvGrpSpPr/>
          <p:nvPr/>
        </p:nvGrpSpPr>
        <p:grpSpPr>
          <a:xfrm rot="-10800000">
            <a:off x="7488461" y="4544158"/>
            <a:ext cx="3119840" cy="4349041"/>
            <a:chOff x="0" y="0"/>
            <a:chExt cx="7620000" cy="10622241"/>
          </a:xfrm>
        </p:grpSpPr>
        <p:sp>
          <p:nvSpPr>
            <p:cNvPr name="Freeform 22" id="22"/>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37C9EF"/>
            </a:solidFill>
          </p:spPr>
        </p:sp>
      </p:grpSp>
      <p:grpSp>
        <p:nvGrpSpPr>
          <p:cNvPr name="Group 23" id="23"/>
          <p:cNvGrpSpPr/>
          <p:nvPr/>
        </p:nvGrpSpPr>
        <p:grpSpPr>
          <a:xfrm rot="-10800000">
            <a:off x="10968296" y="4810743"/>
            <a:ext cx="3140932" cy="4378443"/>
            <a:chOff x="0" y="0"/>
            <a:chExt cx="7620000" cy="10622241"/>
          </a:xfrm>
        </p:grpSpPr>
        <p:sp>
          <p:nvSpPr>
            <p:cNvPr name="Freeform 24" id="24"/>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2C92D5"/>
            </a:solidFill>
          </p:spPr>
        </p:sp>
      </p:grpSp>
      <p:grpSp>
        <p:nvGrpSpPr>
          <p:cNvPr name="Group 25" id="25"/>
          <p:cNvGrpSpPr/>
          <p:nvPr/>
        </p:nvGrpSpPr>
        <p:grpSpPr>
          <a:xfrm rot="-10800000">
            <a:off x="14369714" y="4810743"/>
            <a:ext cx="2928601" cy="4082455"/>
            <a:chOff x="0" y="0"/>
            <a:chExt cx="7620000" cy="10622241"/>
          </a:xfrm>
        </p:grpSpPr>
        <p:sp>
          <p:nvSpPr>
            <p:cNvPr name="Freeform 26" id="26"/>
            <p:cNvSpPr/>
            <p:nvPr/>
          </p:nvSpPr>
          <p:spPr>
            <a:xfrm flipH="false" flipV="false" rot="0">
              <a:off x="-1270" y="-2540"/>
              <a:ext cx="7623809" cy="10624781"/>
            </a:xfrm>
            <a:custGeom>
              <a:avLst/>
              <a:gdLst/>
              <a:ahLst/>
              <a:cxnLst/>
              <a:rect r="r" b="b" t="t" l="l"/>
              <a:pathLst>
                <a:path h="10624781" w="7623809">
                  <a:moveTo>
                    <a:pt x="3810" y="0"/>
                  </a:moveTo>
                  <a:lnTo>
                    <a:pt x="0" y="9734510"/>
                  </a:lnTo>
                  <a:lnTo>
                    <a:pt x="0" y="10092650"/>
                  </a:lnTo>
                  <a:lnTo>
                    <a:pt x="3591560" y="10095191"/>
                  </a:lnTo>
                  <a:lnTo>
                    <a:pt x="3810000" y="10624781"/>
                  </a:lnTo>
                  <a:lnTo>
                    <a:pt x="4028440" y="10095191"/>
                  </a:lnTo>
                  <a:lnTo>
                    <a:pt x="7620000" y="10097731"/>
                  </a:lnTo>
                  <a:lnTo>
                    <a:pt x="7620000" y="9739591"/>
                  </a:lnTo>
                  <a:lnTo>
                    <a:pt x="7623809" y="5080"/>
                  </a:lnTo>
                  <a:lnTo>
                    <a:pt x="3810" y="0"/>
                  </a:lnTo>
                  <a:close/>
                </a:path>
              </a:pathLst>
            </a:custGeom>
            <a:solidFill>
              <a:srgbClr val="13538A"/>
            </a:solidFill>
          </p:spPr>
        </p:sp>
      </p:grpSp>
      <p:sp>
        <p:nvSpPr>
          <p:cNvPr name="TextBox 27" id="27"/>
          <p:cNvSpPr txBox="true"/>
          <p:nvPr/>
        </p:nvSpPr>
        <p:spPr>
          <a:xfrm rot="0">
            <a:off x="1298376" y="5172207"/>
            <a:ext cx="2617781" cy="3639185"/>
          </a:xfrm>
          <a:prstGeom prst="rect">
            <a:avLst/>
          </a:prstGeom>
        </p:spPr>
        <p:txBody>
          <a:bodyPr anchor="t" rtlCol="false" tIns="0" lIns="0" bIns="0" rIns="0">
            <a:spAutoFit/>
          </a:bodyPr>
          <a:lstStyle/>
          <a:p>
            <a:pPr algn="ctr" marL="0" indent="0" lvl="0">
              <a:lnSpc>
                <a:spcPts val="3640"/>
              </a:lnSpc>
            </a:pPr>
            <a:r>
              <a:rPr lang="en-US" b="true" sz="2600" spc="78">
                <a:solidFill>
                  <a:srgbClr val="FFFFFF"/>
                </a:solidFill>
                <a:latin typeface="Barlow Bold"/>
                <a:ea typeface="Barlow Bold"/>
                <a:cs typeface="Barlow Bold"/>
                <a:sym typeface="Barlow Bold"/>
              </a:rPr>
              <a:t>Generated own dataset by referring to research papers for all 6 input channels and labeled them as 0 &amp; 1</a:t>
            </a:r>
          </a:p>
        </p:txBody>
      </p:sp>
      <p:sp>
        <p:nvSpPr>
          <p:cNvPr name="TextBox 28" id="28"/>
          <p:cNvSpPr txBox="true"/>
          <p:nvPr/>
        </p:nvSpPr>
        <p:spPr>
          <a:xfrm rot="0">
            <a:off x="4351523" y="6086607"/>
            <a:ext cx="2851926" cy="1353185"/>
          </a:xfrm>
          <a:prstGeom prst="rect">
            <a:avLst/>
          </a:prstGeom>
        </p:spPr>
        <p:txBody>
          <a:bodyPr anchor="t" rtlCol="false" tIns="0" lIns="0" bIns="0" rIns="0">
            <a:spAutoFit/>
          </a:bodyPr>
          <a:lstStyle/>
          <a:p>
            <a:pPr algn="ctr" marL="561341" indent="-280670" lvl="1">
              <a:lnSpc>
                <a:spcPts val="3640"/>
              </a:lnSpc>
              <a:buFont typeface="Arial"/>
              <a:buChar char="•"/>
            </a:pPr>
            <a:r>
              <a:rPr lang="en-US" b="true" sz="2600" spc="78">
                <a:solidFill>
                  <a:srgbClr val="FFFFFF"/>
                </a:solidFill>
                <a:latin typeface="Barlow Bold"/>
                <a:ea typeface="Barlow Bold"/>
                <a:cs typeface="Barlow Bold"/>
                <a:sym typeface="Barlow Bold"/>
              </a:rPr>
              <a:t>Normalization</a:t>
            </a:r>
          </a:p>
          <a:p>
            <a:pPr algn="ctr" marL="561341" indent="-280670" lvl="1">
              <a:lnSpc>
                <a:spcPts val="3640"/>
              </a:lnSpc>
              <a:buFont typeface="Arial"/>
              <a:buChar char="•"/>
            </a:pPr>
            <a:r>
              <a:rPr lang="en-US" b="true" sz="2600" spc="78">
                <a:solidFill>
                  <a:srgbClr val="FFFFFF"/>
                </a:solidFill>
                <a:latin typeface="Barlow Bold"/>
                <a:ea typeface="Barlow Bold"/>
                <a:cs typeface="Barlow Bold"/>
                <a:sym typeface="Barlow Bold"/>
              </a:rPr>
              <a:t>Feature Scaling</a:t>
            </a:r>
          </a:p>
        </p:txBody>
      </p:sp>
      <p:sp>
        <p:nvSpPr>
          <p:cNvPr name="TextBox 29" id="29"/>
          <p:cNvSpPr txBox="true"/>
          <p:nvPr/>
        </p:nvSpPr>
        <p:spPr>
          <a:xfrm rot="0">
            <a:off x="7556761" y="4934082"/>
            <a:ext cx="2876005" cy="3648710"/>
          </a:xfrm>
          <a:prstGeom prst="rect">
            <a:avLst/>
          </a:prstGeom>
        </p:spPr>
        <p:txBody>
          <a:bodyPr anchor="t" rtlCol="false" tIns="0" lIns="0" bIns="0" rIns="0">
            <a:spAutoFit/>
          </a:bodyPr>
          <a:lstStyle/>
          <a:p>
            <a:pPr algn="ctr">
              <a:lnSpc>
                <a:spcPts val="3640"/>
              </a:lnSpc>
            </a:pPr>
            <a:r>
              <a:rPr lang="en-US" b="true" sz="2600" spc="78">
                <a:solidFill>
                  <a:srgbClr val="FFFFFF"/>
                </a:solidFill>
                <a:latin typeface="Aileron Bold"/>
                <a:ea typeface="Aileron Bold"/>
                <a:cs typeface="Aileron Bold"/>
                <a:sym typeface="Aileron Bold"/>
              </a:rPr>
              <a:t>    Forward Neural     Network</a:t>
            </a:r>
          </a:p>
          <a:p>
            <a:pPr algn="ctr" marL="561341" indent="-280670" lvl="1">
              <a:lnSpc>
                <a:spcPts val="3640"/>
              </a:lnSpc>
              <a:buFont typeface="Arial"/>
              <a:buChar char="•"/>
            </a:pPr>
            <a:r>
              <a:rPr lang="en-US" b="true" sz="2600" spc="78">
                <a:solidFill>
                  <a:srgbClr val="FFFFFF"/>
                </a:solidFill>
                <a:latin typeface="Aileron Bold"/>
                <a:ea typeface="Aileron Bold"/>
                <a:cs typeface="Aileron Bold"/>
                <a:sym typeface="Aileron Bold"/>
              </a:rPr>
              <a:t>ReLU for Hidden Layers</a:t>
            </a:r>
          </a:p>
          <a:p>
            <a:pPr algn="ctr" marL="561341" indent="-280670" lvl="1">
              <a:lnSpc>
                <a:spcPts val="3640"/>
              </a:lnSpc>
              <a:buFont typeface="Arial"/>
              <a:buChar char="•"/>
            </a:pPr>
            <a:r>
              <a:rPr lang="en-US" b="true" sz="2600" spc="78">
                <a:solidFill>
                  <a:srgbClr val="FFFFFF"/>
                </a:solidFill>
                <a:latin typeface="Aileron Bold"/>
                <a:ea typeface="Aileron Bold"/>
                <a:cs typeface="Aileron Bold"/>
                <a:sym typeface="Aileron Bold"/>
              </a:rPr>
              <a:t>Sigmoid Function for Output Layer</a:t>
            </a:r>
          </a:p>
        </p:txBody>
      </p:sp>
      <p:sp>
        <p:nvSpPr>
          <p:cNvPr name="TextBox 30" id="30"/>
          <p:cNvSpPr txBox="true"/>
          <p:nvPr/>
        </p:nvSpPr>
        <p:spPr>
          <a:xfrm rot="0">
            <a:off x="11239211" y="5172207"/>
            <a:ext cx="2499593" cy="895985"/>
          </a:xfrm>
          <a:prstGeom prst="rect">
            <a:avLst/>
          </a:prstGeom>
        </p:spPr>
        <p:txBody>
          <a:bodyPr anchor="t" rtlCol="false" tIns="0" lIns="0" bIns="0" rIns="0">
            <a:spAutoFit/>
          </a:bodyPr>
          <a:lstStyle/>
          <a:p>
            <a:pPr algn="ctr">
              <a:lnSpc>
                <a:spcPts val="3640"/>
              </a:lnSpc>
            </a:pPr>
            <a:r>
              <a:rPr lang="en-US" b="true" sz="2600" spc="78">
                <a:solidFill>
                  <a:srgbClr val="FFFFFF"/>
                </a:solidFill>
                <a:latin typeface="Barlow Bold"/>
                <a:ea typeface="Barlow Bold"/>
                <a:cs typeface="Barlow Bold"/>
                <a:sym typeface="Barlow Bold"/>
              </a:rPr>
              <a:t>75% - training</a:t>
            </a:r>
          </a:p>
          <a:p>
            <a:pPr algn="ctr" marL="0" indent="0" lvl="0">
              <a:lnSpc>
                <a:spcPts val="3640"/>
              </a:lnSpc>
            </a:pPr>
            <a:r>
              <a:rPr lang="en-US" b="true" sz="2600" spc="78">
                <a:solidFill>
                  <a:srgbClr val="FFFFFF"/>
                </a:solidFill>
                <a:latin typeface="Barlow Bold"/>
                <a:ea typeface="Barlow Bold"/>
                <a:cs typeface="Barlow Bold"/>
                <a:sym typeface="Barlow Bold"/>
              </a:rPr>
              <a:t>15% - validation</a:t>
            </a:r>
          </a:p>
        </p:txBody>
      </p:sp>
      <p:grpSp>
        <p:nvGrpSpPr>
          <p:cNvPr name="Group 31" id="31"/>
          <p:cNvGrpSpPr/>
          <p:nvPr/>
        </p:nvGrpSpPr>
        <p:grpSpPr>
          <a:xfrm rot="0">
            <a:off x="3380805" y="913525"/>
            <a:ext cx="12453210" cy="1157452"/>
            <a:chOff x="0" y="0"/>
            <a:chExt cx="16604281" cy="1543269"/>
          </a:xfrm>
        </p:grpSpPr>
        <p:sp>
          <p:nvSpPr>
            <p:cNvPr name="TextBox 32" id="32"/>
            <p:cNvSpPr txBox="true"/>
            <p:nvPr/>
          </p:nvSpPr>
          <p:spPr>
            <a:xfrm rot="0">
              <a:off x="0" y="905578"/>
              <a:ext cx="16604281" cy="637691"/>
            </a:xfrm>
            <a:prstGeom prst="rect">
              <a:avLst/>
            </a:prstGeom>
          </p:spPr>
          <p:txBody>
            <a:bodyPr anchor="t" rtlCol="false" tIns="0" lIns="0" bIns="0" rIns="0">
              <a:spAutoFit/>
            </a:bodyPr>
            <a:lstStyle/>
            <a:p>
              <a:pPr algn="ctr" marL="0" indent="0" lvl="0">
                <a:lnSpc>
                  <a:spcPts val="4051"/>
                </a:lnSpc>
              </a:pPr>
            </a:p>
          </p:txBody>
        </p:sp>
        <p:sp>
          <p:nvSpPr>
            <p:cNvPr name="TextBox 33" id="33"/>
            <p:cNvSpPr txBox="true"/>
            <p:nvPr/>
          </p:nvSpPr>
          <p:spPr>
            <a:xfrm rot="0">
              <a:off x="0" y="-47625"/>
              <a:ext cx="16604281" cy="849450"/>
            </a:xfrm>
            <a:prstGeom prst="rect">
              <a:avLst/>
            </a:prstGeom>
          </p:spPr>
          <p:txBody>
            <a:bodyPr anchor="t" rtlCol="false" tIns="0" lIns="0" bIns="0" rIns="0">
              <a:spAutoFit/>
            </a:bodyPr>
            <a:lstStyle/>
            <a:p>
              <a:pPr algn="ctr" marL="0" indent="0" lvl="0">
                <a:lnSpc>
                  <a:spcPts val="5249"/>
                </a:lnSpc>
              </a:pPr>
              <a:r>
                <a:rPr lang="en-US" b="true" sz="4007" spc="120">
                  <a:solidFill>
                    <a:srgbClr val="191919"/>
                  </a:solidFill>
                  <a:latin typeface="Aileron Ultra-Bold"/>
                  <a:ea typeface="Aileron Ultra-Bold"/>
                  <a:cs typeface="Aileron Ultra-Bold"/>
                  <a:sym typeface="Aileron Ultra-Bold"/>
                </a:rPr>
                <a:t>METHODOLOGY</a:t>
              </a:r>
            </a:p>
          </p:txBody>
        </p:sp>
      </p:grpSp>
      <p:sp>
        <p:nvSpPr>
          <p:cNvPr name="TextBox 34" id="34"/>
          <p:cNvSpPr txBox="true"/>
          <p:nvPr/>
        </p:nvSpPr>
        <p:spPr>
          <a:xfrm rot="0">
            <a:off x="17518996" y="235334"/>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10</a:t>
            </a:r>
          </a:p>
        </p:txBody>
      </p:sp>
      <p:sp>
        <p:nvSpPr>
          <p:cNvPr name="TextBox 35" id="35"/>
          <p:cNvSpPr txBox="true"/>
          <p:nvPr/>
        </p:nvSpPr>
        <p:spPr>
          <a:xfrm rot="0">
            <a:off x="11397304" y="6501262"/>
            <a:ext cx="2499593" cy="382905"/>
          </a:xfrm>
          <a:prstGeom prst="rect">
            <a:avLst/>
          </a:prstGeom>
        </p:spPr>
        <p:txBody>
          <a:bodyPr anchor="t" rtlCol="false" tIns="0" lIns="0" bIns="0" rIns="0">
            <a:spAutoFit/>
          </a:bodyPr>
          <a:lstStyle/>
          <a:p>
            <a:pPr algn="ctr">
              <a:lnSpc>
                <a:spcPts val="3299"/>
              </a:lnSpc>
              <a:spcBef>
                <a:spcPct val="0"/>
              </a:spcBef>
            </a:pPr>
          </a:p>
        </p:txBody>
      </p:sp>
      <p:sp>
        <p:nvSpPr>
          <p:cNvPr name="TextBox 36" id="36"/>
          <p:cNvSpPr txBox="true"/>
          <p:nvPr/>
        </p:nvSpPr>
        <p:spPr>
          <a:xfrm rot="0">
            <a:off x="10918541" y="6058032"/>
            <a:ext cx="3140932" cy="2891790"/>
          </a:xfrm>
          <a:prstGeom prst="rect">
            <a:avLst/>
          </a:prstGeom>
        </p:spPr>
        <p:txBody>
          <a:bodyPr anchor="t" rtlCol="false" tIns="0" lIns="0" bIns="0" rIns="0">
            <a:spAutoFit/>
          </a:bodyPr>
          <a:lstStyle/>
          <a:p>
            <a:pPr algn="ctr">
              <a:lnSpc>
                <a:spcPts val="3899"/>
              </a:lnSpc>
            </a:pPr>
            <a:r>
              <a:rPr lang="en-US" b="true" sz="2599" spc="10">
                <a:solidFill>
                  <a:srgbClr val="FFFFFF"/>
                </a:solidFill>
                <a:latin typeface="Barlow Bold"/>
                <a:ea typeface="Barlow Bold"/>
                <a:cs typeface="Barlow Bold"/>
                <a:sym typeface="Barlow Bold"/>
              </a:rPr>
              <a:t>  Detects uncertainity in model’s performance</a:t>
            </a:r>
          </a:p>
          <a:p>
            <a:pPr algn="ctr" marL="561339" indent="-280669" lvl="1">
              <a:lnSpc>
                <a:spcPts val="3899"/>
              </a:lnSpc>
              <a:buFont typeface="Arial"/>
              <a:buChar char="•"/>
            </a:pPr>
            <a:r>
              <a:rPr lang="en-US" b="true" sz="2599" spc="10">
                <a:solidFill>
                  <a:srgbClr val="FFFFFF"/>
                </a:solidFill>
                <a:latin typeface="Barlow Bold"/>
                <a:ea typeface="Barlow Bold"/>
                <a:cs typeface="Barlow Bold"/>
                <a:sym typeface="Barlow Bold"/>
              </a:rPr>
              <a:t>Hyper Parameter Tuning</a:t>
            </a:r>
          </a:p>
        </p:txBody>
      </p:sp>
      <p:sp>
        <p:nvSpPr>
          <p:cNvPr name="TextBox 37" id="37"/>
          <p:cNvSpPr txBox="true"/>
          <p:nvPr/>
        </p:nvSpPr>
        <p:spPr>
          <a:xfrm rot="0">
            <a:off x="14505124" y="5273082"/>
            <a:ext cx="2693963" cy="3377566"/>
          </a:xfrm>
          <a:prstGeom prst="rect">
            <a:avLst/>
          </a:prstGeom>
        </p:spPr>
        <p:txBody>
          <a:bodyPr anchor="t" rtlCol="false" tIns="0" lIns="0" bIns="0" rIns="0">
            <a:spAutoFit/>
          </a:bodyPr>
          <a:lstStyle/>
          <a:p>
            <a:pPr algn="ctr">
              <a:lnSpc>
                <a:spcPts val="3899"/>
              </a:lnSpc>
            </a:pPr>
            <a:r>
              <a:rPr lang="en-US" b="true" sz="2599" spc="10">
                <a:solidFill>
                  <a:srgbClr val="FFFFFF"/>
                </a:solidFill>
                <a:latin typeface="Barlow Bold"/>
                <a:ea typeface="Barlow Bold"/>
                <a:cs typeface="Barlow Bold"/>
                <a:sym typeface="Barlow Bold"/>
              </a:rPr>
              <a:t>Model is tested over completely unseen data, compares with the previous performance.</a:t>
            </a:r>
          </a:p>
          <a:p>
            <a:pPr algn="ctr">
              <a:lnSpc>
                <a:spcPts val="3899"/>
              </a:lnSpc>
              <a:spcBef>
                <a:spcPct val="0"/>
              </a:spcBef>
            </a:pPr>
          </a:p>
        </p:txBody>
      </p:sp>
      <p:sp>
        <p:nvSpPr>
          <p:cNvPr name="Freeform 38" id="38"/>
          <p:cNvSpPr/>
          <p:nvPr/>
        </p:nvSpPr>
        <p:spPr>
          <a:xfrm flipH="false" flipV="false" rot="0">
            <a:off x="14059474" y="9187947"/>
            <a:ext cx="4212295" cy="1063604"/>
          </a:xfrm>
          <a:custGeom>
            <a:avLst/>
            <a:gdLst/>
            <a:ahLst/>
            <a:cxnLst/>
            <a:rect r="r" b="b" t="t" l="l"/>
            <a:pathLst>
              <a:path h="1063604" w="4212295">
                <a:moveTo>
                  <a:pt x="0" y="0"/>
                </a:moveTo>
                <a:lnTo>
                  <a:pt x="4212294" y="0"/>
                </a:lnTo>
                <a:lnTo>
                  <a:pt x="4212294" y="1063604"/>
                </a:lnTo>
                <a:lnTo>
                  <a:pt x="0" y="1063604"/>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3D3D3D"/>
        </a:solidFill>
      </p:bgPr>
    </p:bg>
    <p:spTree>
      <p:nvGrpSpPr>
        <p:cNvPr id="1" name=""/>
        <p:cNvGrpSpPr/>
        <p:nvPr/>
      </p:nvGrpSpPr>
      <p:grpSpPr>
        <a:xfrm>
          <a:off x="0" y="0"/>
          <a:ext cx="0" cy="0"/>
          <a:chOff x="0" y="0"/>
          <a:chExt cx="0" cy="0"/>
        </a:xfrm>
      </p:grpSpPr>
      <p:grpSp>
        <p:nvGrpSpPr>
          <p:cNvPr name="Group 2" id="2"/>
          <p:cNvGrpSpPr/>
          <p:nvPr/>
        </p:nvGrpSpPr>
        <p:grpSpPr>
          <a:xfrm rot="0">
            <a:off x="811625" y="241314"/>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FFFFFF"/>
            </a:solidFill>
          </p:spPr>
        </p:sp>
      </p:grpSp>
      <p:sp>
        <p:nvSpPr>
          <p:cNvPr name="AutoShape 4" id="4"/>
          <p:cNvSpPr/>
          <p:nvPr/>
        </p:nvSpPr>
        <p:spPr>
          <a:xfrm>
            <a:off x="3769545" y="621196"/>
            <a:ext cx="13117184" cy="0"/>
          </a:xfrm>
          <a:prstGeom prst="line">
            <a:avLst/>
          </a:prstGeom>
          <a:ln cap="flat" w="9525">
            <a:solidFill>
              <a:srgbClr val="FFFFFF"/>
            </a:solidFill>
            <a:prstDash val="solid"/>
            <a:headEnd type="none" len="sm" w="sm"/>
            <a:tailEnd type="none" len="sm" w="sm"/>
          </a:ln>
        </p:spPr>
      </p:sp>
      <p:sp>
        <p:nvSpPr>
          <p:cNvPr name="AutoShape 5" id="5"/>
          <p:cNvSpPr/>
          <p:nvPr/>
        </p:nvSpPr>
        <p:spPr>
          <a:xfrm>
            <a:off x="531940" y="9263062"/>
            <a:ext cx="13278544" cy="0"/>
          </a:xfrm>
          <a:prstGeom prst="line">
            <a:avLst/>
          </a:prstGeom>
          <a:ln cap="flat" w="9525">
            <a:solidFill>
              <a:srgbClr val="FFFFFF"/>
            </a:solidFill>
            <a:prstDash val="solid"/>
            <a:headEnd type="none" len="sm" w="sm"/>
            <a:tailEnd type="none" len="sm" w="sm"/>
          </a:ln>
        </p:spPr>
      </p:sp>
      <p:sp>
        <p:nvSpPr>
          <p:cNvPr name="TextBox 6" id="6"/>
          <p:cNvSpPr txBox="true"/>
          <p:nvPr/>
        </p:nvSpPr>
        <p:spPr>
          <a:xfrm rot="0">
            <a:off x="811625" y="2191030"/>
            <a:ext cx="12430823" cy="3646170"/>
          </a:xfrm>
          <a:prstGeom prst="rect">
            <a:avLst/>
          </a:prstGeom>
        </p:spPr>
        <p:txBody>
          <a:bodyPr anchor="t" rtlCol="false" tIns="0" lIns="0" bIns="0" rIns="0">
            <a:spAutoFit/>
          </a:bodyPr>
          <a:lstStyle/>
          <a:p>
            <a:pPr algn="just" marL="604519" indent="-302260" lvl="1">
              <a:lnSpc>
                <a:spcPts val="4199"/>
              </a:lnSpc>
              <a:buFont typeface="Arial"/>
              <a:buChar char="•"/>
            </a:pPr>
            <a:r>
              <a:rPr lang="en-US" sz="2799" spc="11">
                <a:solidFill>
                  <a:srgbClr val="FFFFFF"/>
                </a:solidFill>
                <a:latin typeface="Barlow"/>
                <a:ea typeface="Barlow"/>
                <a:cs typeface="Barlow"/>
                <a:sym typeface="Barlow"/>
              </a:rPr>
              <a:t>More suitable for Binary Classification.</a:t>
            </a:r>
          </a:p>
          <a:p>
            <a:pPr algn="just" marL="604519" indent="-302260" lvl="1">
              <a:lnSpc>
                <a:spcPts val="4199"/>
              </a:lnSpc>
              <a:buFont typeface="Arial"/>
              <a:buChar char="•"/>
            </a:pPr>
            <a:r>
              <a:rPr lang="en-US" sz="2799" spc="11">
                <a:solidFill>
                  <a:srgbClr val="FFFFFF"/>
                </a:solidFill>
                <a:latin typeface="Barlow"/>
                <a:ea typeface="Barlow"/>
                <a:cs typeface="Barlow"/>
                <a:sym typeface="Barlow"/>
              </a:rPr>
              <a:t>Requires less computational power.</a:t>
            </a:r>
          </a:p>
          <a:p>
            <a:pPr algn="just" marL="604519" indent="-302260" lvl="1">
              <a:lnSpc>
                <a:spcPts val="4199"/>
              </a:lnSpc>
              <a:buFont typeface="Arial"/>
              <a:buChar char="•"/>
            </a:pPr>
            <a:r>
              <a:rPr lang="en-US" sz="2799" spc="11">
                <a:solidFill>
                  <a:srgbClr val="FFFFFF"/>
                </a:solidFill>
                <a:latin typeface="Barlow"/>
                <a:ea typeface="Barlow"/>
                <a:cs typeface="Barlow"/>
                <a:sym typeface="Barlow"/>
              </a:rPr>
              <a:t>Simple data - 6 input wavelength intensities.</a:t>
            </a:r>
          </a:p>
          <a:p>
            <a:pPr algn="just" marL="604519" indent="-302260" lvl="1">
              <a:lnSpc>
                <a:spcPts val="4199"/>
              </a:lnSpc>
              <a:buFont typeface="Arial"/>
              <a:buChar char="•"/>
            </a:pPr>
            <a:r>
              <a:rPr lang="en-US" sz="2799" spc="11">
                <a:solidFill>
                  <a:srgbClr val="FFFFFF"/>
                </a:solidFill>
                <a:latin typeface="Barlow"/>
                <a:ea typeface="Barlow"/>
                <a:cs typeface="Barlow"/>
                <a:sym typeface="Barlow"/>
              </a:rPr>
              <a:t>Works well for small datasets.</a:t>
            </a:r>
          </a:p>
          <a:p>
            <a:pPr algn="just" marL="604519" indent="-302260" lvl="1">
              <a:lnSpc>
                <a:spcPts val="4199"/>
              </a:lnSpc>
              <a:buFont typeface="Arial"/>
              <a:buChar char="•"/>
            </a:pPr>
            <a:r>
              <a:rPr lang="en-US" sz="2799" spc="11">
                <a:solidFill>
                  <a:srgbClr val="FFFFFF"/>
                </a:solidFill>
                <a:latin typeface="Barlow"/>
                <a:ea typeface="Barlow"/>
                <a:cs typeface="Barlow"/>
                <a:sym typeface="Barlow"/>
              </a:rPr>
              <a:t>Can learn Non-Linear Relationships.</a:t>
            </a:r>
          </a:p>
          <a:p>
            <a:pPr algn="just" marL="604519" indent="-302260" lvl="1">
              <a:lnSpc>
                <a:spcPts val="4199"/>
              </a:lnSpc>
              <a:buFont typeface="Arial"/>
              <a:buChar char="•"/>
            </a:pPr>
            <a:r>
              <a:rPr lang="en-US" sz="2799" spc="11">
                <a:solidFill>
                  <a:srgbClr val="FFFFFF"/>
                </a:solidFill>
                <a:latin typeface="Barlow"/>
                <a:ea typeface="Barlow"/>
                <a:cs typeface="Barlow"/>
                <a:sym typeface="Barlow"/>
              </a:rPr>
              <a:t>Easily implemented and debugged.</a:t>
            </a:r>
          </a:p>
          <a:p>
            <a:pPr algn="just" marL="604519" indent="-302260" lvl="1">
              <a:lnSpc>
                <a:spcPts val="4199"/>
              </a:lnSpc>
              <a:buFont typeface="Arial"/>
              <a:buChar char="•"/>
            </a:pPr>
            <a:r>
              <a:rPr lang="en-US" sz="2799" spc="11">
                <a:solidFill>
                  <a:srgbClr val="FFFFFF"/>
                </a:solidFill>
                <a:latin typeface="Barlow"/>
                <a:ea typeface="Barlow"/>
                <a:cs typeface="Barlow"/>
                <a:sym typeface="Barlow"/>
              </a:rPr>
              <a:t>Handles numerical data well.</a:t>
            </a:r>
          </a:p>
        </p:txBody>
      </p:sp>
      <p:sp>
        <p:nvSpPr>
          <p:cNvPr name="TextBox 7" id="7"/>
          <p:cNvSpPr txBox="true"/>
          <p:nvPr/>
        </p:nvSpPr>
        <p:spPr>
          <a:xfrm rot="0">
            <a:off x="1028700" y="1000405"/>
            <a:ext cx="7071675" cy="990600"/>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E8E8E8"/>
                </a:solidFill>
                <a:latin typeface="Barlow Bold"/>
                <a:ea typeface="Barlow Bold"/>
                <a:cs typeface="Barlow Bold"/>
                <a:sym typeface="Barlow Bold"/>
              </a:rPr>
              <a:t>Why FNN?</a:t>
            </a:r>
          </a:p>
        </p:txBody>
      </p:sp>
      <p:sp>
        <p:nvSpPr>
          <p:cNvPr name="TextBox 8" id="8"/>
          <p:cNvSpPr txBox="true"/>
          <p:nvPr/>
        </p:nvSpPr>
        <p:spPr>
          <a:xfrm rot="0">
            <a:off x="16886728" y="349733"/>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FFFFFF"/>
                </a:solidFill>
                <a:latin typeface="Barlow Bold"/>
                <a:ea typeface="Barlow Bold"/>
                <a:cs typeface="Barlow Bold"/>
                <a:sym typeface="Barlow Bold"/>
              </a:rPr>
              <a:t>11</a:t>
            </a:r>
          </a:p>
        </p:txBody>
      </p:sp>
      <p:sp>
        <p:nvSpPr>
          <p:cNvPr name="TextBox 9" id="9"/>
          <p:cNvSpPr txBox="true"/>
          <p:nvPr/>
        </p:nvSpPr>
        <p:spPr>
          <a:xfrm rot="0">
            <a:off x="1028700" y="396406"/>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FFFFFF"/>
                </a:solidFill>
                <a:latin typeface="Barlow Bold"/>
                <a:ea typeface="Barlow Bold"/>
                <a:cs typeface="Barlow Bold"/>
                <a:sym typeface="Barlow Bold"/>
              </a:rPr>
              <a:t>TEAM -6</a:t>
            </a:r>
          </a:p>
        </p:txBody>
      </p:sp>
      <p:sp>
        <p:nvSpPr>
          <p:cNvPr name="Freeform 10" id="10"/>
          <p:cNvSpPr/>
          <p:nvPr/>
        </p:nvSpPr>
        <p:spPr>
          <a:xfrm flipH="false" flipV="false" rot="0">
            <a:off x="13940048" y="8899991"/>
            <a:ext cx="4212295" cy="1063604"/>
          </a:xfrm>
          <a:custGeom>
            <a:avLst/>
            <a:gdLst/>
            <a:ahLst/>
            <a:cxnLst/>
            <a:rect r="r" b="b" t="t" l="l"/>
            <a:pathLst>
              <a:path h="1063604" w="4212295">
                <a:moveTo>
                  <a:pt x="0" y="0"/>
                </a:moveTo>
                <a:lnTo>
                  <a:pt x="4212295" y="0"/>
                </a:lnTo>
                <a:lnTo>
                  <a:pt x="4212295" y="1063605"/>
                </a:lnTo>
                <a:lnTo>
                  <a:pt x="0" y="1063605"/>
                </a:lnTo>
                <a:lnTo>
                  <a:pt x="0" y="0"/>
                </a:lnTo>
                <a:close/>
              </a:path>
            </a:pathLst>
          </a:custGeom>
          <a:blipFill>
            <a:blip r:embed="rId2"/>
            <a:stretch>
              <a:fillRect l="0" t="0" r="0" b="0"/>
            </a:stretch>
          </a:blipFill>
        </p:spPr>
      </p:sp>
      <p:sp>
        <p:nvSpPr>
          <p:cNvPr name="TextBox 11" id="11"/>
          <p:cNvSpPr txBox="true"/>
          <p:nvPr/>
        </p:nvSpPr>
        <p:spPr>
          <a:xfrm rot="0">
            <a:off x="9144000" y="5697777"/>
            <a:ext cx="8885838" cy="990600"/>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E8E8E8"/>
                </a:solidFill>
                <a:latin typeface="Barlow Bold"/>
                <a:ea typeface="Barlow Bold"/>
                <a:cs typeface="Barlow Bold"/>
                <a:sym typeface="Barlow Bold"/>
              </a:rPr>
              <a:t>Dataset Overview</a:t>
            </a:r>
          </a:p>
        </p:txBody>
      </p:sp>
      <p:sp>
        <p:nvSpPr>
          <p:cNvPr name="Freeform 12" id="12"/>
          <p:cNvSpPr/>
          <p:nvPr/>
        </p:nvSpPr>
        <p:spPr>
          <a:xfrm flipH="false" flipV="false" rot="0">
            <a:off x="811625" y="6974127"/>
            <a:ext cx="12003183" cy="1920509"/>
          </a:xfrm>
          <a:custGeom>
            <a:avLst/>
            <a:gdLst/>
            <a:ahLst/>
            <a:cxnLst/>
            <a:rect r="r" b="b" t="t" l="l"/>
            <a:pathLst>
              <a:path h="1920509" w="12003183">
                <a:moveTo>
                  <a:pt x="0" y="0"/>
                </a:moveTo>
                <a:lnTo>
                  <a:pt x="12003183" y="0"/>
                </a:lnTo>
                <a:lnTo>
                  <a:pt x="12003183" y="1920509"/>
                </a:lnTo>
                <a:lnTo>
                  <a:pt x="0" y="1920509"/>
                </a:lnTo>
                <a:lnTo>
                  <a:pt x="0" y="0"/>
                </a:lnTo>
                <a:close/>
              </a:path>
            </a:pathLst>
          </a:custGeom>
          <a:blipFill>
            <a:blip r:embed="rId3"/>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3D3D3D"/>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FFFFFF"/>
            </a:solidFill>
          </p:spPr>
        </p:sp>
      </p:grpSp>
      <p:sp>
        <p:nvSpPr>
          <p:cNvPr name="AutoShape 4" id="4"/>
          <p:cNvSpPr/>
          <p:nvPr/>
        </p:nvSpPr>
        <p:spPr>
          <a:xfrm>
            <a:off x="3769545" y="1033463"/>
            <a:ext cx="13117184" cy="0"/>
          </a:xfrm>
          <a:prstGeom prst="line">
            <a:avLst/>
          </a:prstGeom>
          <a:ln cap="flat" w="9525">
            <a:solidFill>
              <a:srgbClr val="FFFFFF"/>
            </a:solidFill>
            <a:prstDash val="solid"/>
            <a:headEnd type="none" len="sm" w="sm"/>
            <a:tailEnd type="none" len="sm" w="sm"/>
          </a:ln>
        </p:spPr>
      </p:sp>
      <p:sp>
        <p:nvSpPr>
          <p:cNvPr name="AutoShape 5" id="5"/>
          <p:cNvSpPr/>
          <p:nvPr/>
        </p:nvSpPr>
        <p:spPr>
          <a:xfrm>
            <a:off x="531940" y="9263062"/>
            <a:ext cx="13278544" cy="0"/>
          </a:xfrm>
          <a:prstGeom prst="line">
            <a:avLst/>
          </a:prstGeom>
          <a:ln cap="flat" w="9525">
            <a:solidFill>
              <a:srgbClr val="FFFFFF"/>
            </a:solidFill>
            <a:prstDash val="solid"/>
            <a:headEnd type="none" len="sm" w="sm"/>
            <a:tailEnd type="none" len="sm" w="sm"/>
          </a:ln>
        </p:spPr>
      </p:sp>
      <p:sp>
        <p:nvSpPr>
          <p:cNvPr name="Freeform 6" id="6"/>
          <p:cNvSpPr/>
          <p:nvPr/>
        </p:nvSpPr>
        <p:spPr>
          <a:xfrm flipH="false" flipV="false" rot="0">
            <a:off x="13810484" y="8705645"/>
            <a:ext cx="4212295" cy="1063604"/>
          </a:xfrm>
          <a:custGeom>
            <a:avLst/>
            <a:gdLst/>
            <a:ahLst/>
            <a:cxnLst/>
            <a:rect r="r" b="b" t="t" l="l"/>
            <a:pathLst>
              <a:path h="1063604" w="4212295">
                <a:moveTo>
                  <a:pt x="0" y="0"/>
                </a:moveTo>
                <a:lnTo>
                  <a:pt x="4212295" y="0"/>
                </a:lnTo>
                <a:lnTo>
                  <a:pt x="4212295" y="1063604"/>
                </a:lnTo>
                <a:lnTo>
                  <a:pt x="0" y="1063604"/>
                </a:lnTo>
                <a:lnTo>
                  <a:pt x="0" y="0"/>
                </a:lnTo>
                <a:close/>
              </a:path>
            </a:pathLst>
          </a:custGeom>
          <a:blipFill>
            <a:blip r:embed="rId2"/>
            <a:stretch>
              <a:fillRect l="0" t="0" r="0" b="0"/>
            </a:stretch>
          </a:blipFill>
        </p:spPr>
      </p:sp>
      <p:sp>
        <p:nvSpPr>
          <p:cNvPr name="Freeform 7" id="7"/>
          <p:cNvSpPr/>
          <p:nvPr/>
        </p:nvSpPr>
        <p:spPr>
          <a:xfrm flipH="false" flipV="false" rot="0">
            <a:off x="1559401" y="2636334"/>
            <a:ext cx="7584599" cy="5732139"/>
          </a:xfrm>
          <a:custGeom>
            <a:avLst/>
            <a:gdLst/>
            <a:ahLst/>
            <a:cxnLst/>
            <a:rect r="r" b="b" t="t" l="l"/>
            <a:pathLst>
              <a:path h="5732139" w="7584599">
                <a:moveTo>
                  <a:pt x="0" y="0"/>
                </a:moveTo>
                <a:lnTo>
                  <a:pt x="7584599" y="0"/>
                </a:lnTo>
                <a:lnTo>
                  <a:pt x="7584599" y="5732139"/>
                </a:lnTo>
                <a:lnTo>
                  <a:pt x="0" y="5732139"/>
                </a:lnTo>
                <a:lnTo>
                  <a:pt x="0" y="0"/>
                </a:lnTo>
                <a:close/>
              </a:path>
            </a:pathLst>
          </a:custGeom>
          <a:blipFill>
            <a:blip r:embed="rId3"/>
            <a:stretch>
              <a:fillRect l="0" t="0" r="0" b="0"/>
            </a:stretch>
          </a:blipFill>
        </p:spPr>
      </p:sp>
      <p:sp>
        <p:nvSpPr>
          <p:cNvPr name="Freeform 8" id="8"/>
          <p:cNvSpPr/>
          <p:nvPr/>
        </p:nvSpPr>
        <p:spPr>
          <a:xfrm flipH="false" flipV="false" rot="0">
            <a:off x="11015396" y="7040285"/>
            <a:ext cx="4901235" cy="847127"/>
          </a:xfrm>
          <a:custGeom>
            <a:avLst/>
            <a:gdLst/>
            <a:ahLst/>
            <a:cxnLst/>
            <a:rect r="r" b="b" t="t" l="l"/>
            <a:pathLst>
              <a:path h="847127" w="4901235">
                <a:moveTo>
                  <a:pt x="0" y="0"/>
                </a:moveTo>
                <a:lnTo>
                  <a:pt x="4901235" y="0"/>
                </a:lnTo>
                <a:lnTo>
                  <a:pt x="4901235" y="847127"/>
                </a:lnTo>
                <a:lnTo>
                  <a:pt x="0" y="847127"/>
                </a:lnTo>
                <a:lnTo>
                  <a:pt x="0" y="0"/>
                </a:lnTo>
                <a:close/>
              </a:path>
            </a:pathLst>
          </a:custGeom>
          <a:blipFill>
            <a:blip r:embed="rId4"/>
            <a:stretch>
              <a:fillRect l="0" t="0" r="0" b="0"/>
            </a:stretch>
          </a:blipFill>
        </p:spPr>
      </p:sp>
      <p:sp>
        <p:nvSpPr>
          <p:cNvPr name="TextBox 9" id="9"/>
          <p:cNvSpPr txBox="true"/>
          <p:nvPr/>
        </p:nvSpPr>
        <p:spPr>
          <a:xfrm rot="0">
            <a:off x="4012406" y="1001077"/>
            <a:ext cx="7772064" cy="1075907"/>
          </a:xfrm>
          <a:prstGeom prst="rect">
            <a:avLst/>
          </a:prstGeom>
        </p:spPr>
        <p:txBody>
          <a:bodyPr anchor="t" rtlCol="false" tIns="0" lIns="0" bIns="0" rIns="0">
            <a:spAutoFit/>
          </a:bodyPr>
          <a:lstStyle/>
          <a:p>
            <a:pPr algn="l" marL="0" indent="0" lvl="0">
              <a:lnSpc>
                <a:spcPts val="8396"/>
              </a:lnSpc>
              <a:spcBef>
                <a:spcPct val="0"/>
              </a:spcBef>
            </a:pPr>
            <a:r>
              <a:rPr lang="en-US" b="true" sz="6997">
                <a:solidFill>
                  <a:srgbClr val="E8E8E8"/>
                </a:solidFill>
                <a:latin typeface="Barlow Bold"/>
                <a:ea typeface="Barlow Bold"/>
                <a:cs typeface="Barlow Bold"/>
                <a:sym typeface="Barlow Bold"/>
              </a:rPr>
              <a:t>RESULT</a:t>
            </a:r>
          </a:p>
        </p:txBody>
      </p:sp>
      <p:sp>
        <p:nvSpPr>
          <p:cNvPr name="TextBox 10" id="10"/>
          <p:cNvSpPr txBox="true"/>
          <p:nvPr/>
        </p:nvSpPr>
        <p:spPr>
          <a:xfrm rot="0">
            <a:off x="16886728" y="762000"/>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FFFFFF"/>
                </a:solidFill>
                <a:latin typeface="Barlow Bold"/>
                <a:ea typeface="Barlow Bold"/>
                <a:cs typeface="Barlow Bold"/>
                <a:sym typeface="Barlow Bold"/>
              </a:rPr>
              <a:t>12</a:t>
            </a:r>
          </a:p>
        </p:txBody>
      </p:sp>
      <p:sp>
        <p:nvSpPr>
          <p:cNvPr name="TextBox 11" id="11"/>
          <p:cNvSpPr txBox="true"/>
          <p:nvPr/>
        </p:nvSpPr>
        <p:spPr>
          <a:xfrm rot="0">
            <a:off x="1245775" y="781050"/>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FFFFFF"/>
                </a:solidFill>
                <a:latin typeface="Barlow Bold"/>
                <a:ea typeface="Barlow Bold"/>
                <a:cs typeface="Barlow Bold"/>
                <a:sym typeface="Barlow Bold"/>
              </a:rPr>
              <a:t>TEAM -6</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91919"/>
        </a:solidFill>
      </p:bgPr>
    </p:bg>
    <p:spTree>
      <p:nvGrpSpPr>
        <p:cNvPr id="1" name=""/>
        <p:cNvGrpSpPr/>
        <p:nvPr/>
      </p:nvGrpSpPr>
      <p:grpSpPr>
        <a:xfrm>
          <a:off x="0" y="0"/>
          <a:ext cx="0" cy="0"/>
          <a:chOff x="0" y="0"/>
          <a:chExt cx="0" cy="0"/>
        </a:xfrm>
      </p:grpSpPr>
      <p:sp>
        <p:nvSpPr>
          <p:cNvPr name="AutoShape 2" id="2"/>
          <p:cNvSpPr/>
          <p:nvPr/>
        </p:nvSpPr>
        <p:spPr>
          <a:xfrm>
            <a:off x="-1657588" y="7461647"/>
            <a:ext cx="5574506" cy="76200"/>
          </a:xfrm>
          <a:prstGeom prst="line">
            <a:avLst/>
          </a:prstGeom>
          <a:ln cap="flat" w="76200">
            <a:solidFill>
              <a:srgbClr val="13538A"/>
            </a:solidFill>
            <a:prstDash val="solid"/>
            <a:headEnd type="none" len="sm" w="sm"/>
            <a:tailEnd type="none" len="sm" w="sm"/>
          </a:ln>
        </p:spPr>
      </p:sp>
      <p:grpSp>
        <p:nvGrpSpPr>
          <p:cNvPr name="Group 3" id="3"/>
          <p:cNvGrpSpPr/>
          <p:nvPr/>
        </p:nvGrpSpPr>
        <p:grpSpPr>
          <a:xfrm rot="0">
            <a:off x="390049" y="3233261"/>
            <a:ext cx="1479232" cy="1479232"/>
            <a:chOff x="0" y="0"/>
            <a:chExt cx="1972310" cy="1972310"/>
          </a:xfrm>
        </p:grpSpPr>
        <p:grpSp>
          <p:nvGrpSpPr>
            <p:cNvPr name="Group 4" id="4"/>
            <p:cNvGrpSpPr/>
            <p:nvPr/>
          </p:nvGrpSpPr>
          <p:grpSpPr>
            <a:xfrm rot="0">
              <a:off x="0" y="0"/>
              <a:ext cx="1972310" cy="1972310"/>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538A"/>
              </a:solidFill>
            </p:spPr>
          </p:sp>
          <p:sp>
            <p:nvSpPr>
              <p:cNvPr name="TextBox 6" id="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Freeform 7" id="7"/>
            <p:cNvSpPr/>
            <p:nvPr/>
          </p:nvSpPr>
          <p:spPr>
            <a:xfrm flipH="false" flipV="false" rot="0">
              <a:off x="386865" y="558813"/>
              <a:ext cx="1198581" cy="916914"/>
            </a:xfrm>
            <a:custGeom>
              <a:avLst/>
              <a:gdLst/>
              <a:ahLst/>
              <a:cxnLst/>
              <a:rect r="r" b="b" t="t" l="l"/>
              <a:pathLst>
                <a:path h="916914" w="1198581">
                  <a:moveTo>
                    <a:pt x="0" y="0"/>
                  </a:moveTo>
                  <a:lnTo>
                    <a:pt x="1198580" y="0"/>
                  </a:lnTo>
                  <a:lnTo>
                    <a:pt x="1198580" y="916914"/>
                  </a:lnTo>
                  <a:lnTo>
                    <a:pt x="0" y="9169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8" id="8"/>
          <p:cNvGrpSpPr/>
          <p:nvPr/>
        </p:nvGrpSpPr>
        <p:grpSpPr>
          <a:xfrm rot="0">
            <a:off x="3811722" y="5099936"/>
            <a:ext cx="1479232" cy="1479232"/>
            <a:chOff x="0" y="0"/>
            <a:chExt cx="1972310" cy="1972310"/>
          </a:xfrm>
        </p:grpSpPr>
        <p:grpSp>
          <p:nvGrpSpPr>
            <p:cNvPr name="Group 9" id="9"/>
            <p:cNvGrpSpPr/>
            <p:nvPr/>
          </p:nvGrpSpPr>
          <p:grpSpPr>
            <a:xfrm rot="0">
              <a:off x="0" y="0"/>
              <a:ext cx="1972310" cy="197231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Freeform 12" id="12"/>
            <p:cNvSpPr/>
            <p:nvPr/>
          </p:nvSpPr>
          <p:spPr>
            <a:xfrm flipH="false" flipV="false" rot="0">
              <a:off x="584238" y="399415"/>
              <a:ext cx="803834" cy="1173480"/>
            </a:xfrm>
            <a:custGeom>
              <a:avLst/>
              <a:gdLst/>
              <a:ahLst/>
              <a:cxnLst/>
              <a:rect r="r" b="b" t="t" l="l"/>
              <a:pathLst>
                <a:path h="1173480" w="803834">
                  <a:moveTo>
                    <a:pt x="0" y="0"/>
                  </a:moveTo>
                  <a:lnTo>
                    <a:pt x="803834" y="0"/>
                  </a:lnTo>
                  <a:lnTo>
                    <a:pt x="803834" y="1173480"/>
                  </a:lnTo>
                  <a:lnTo>
                    <a:pt x="0" y="11734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13" id="13"/>
          <p:cNvGrpSpPr/>
          <p:nvPr/>
        </p:nvGrpSpPr>
        <p:grpSpPr>
          <a:xfrm rot="0">
            <a:off x="7233394" y="3233261"/>
            <a:ext cx="1479232" cy="1479232"/>
            <a:chOff x="0" y="0"/>
            <a:chExt cx="1972310" cy="1972310"/>
          </a:xfrm>
        </p:grpSpPr>
        <p:grpSp>
          <p:nvGrpSpPr>
            <p:cNvPr name="Group 14" id="14"/>
            <p:cNvGrpSpPr/>
            <p:nvPr/>
          </p:nvGrpSpPr>
          <p:grpSpPr>
            <a:xfrm rot="0">
              <a:off x="0" y="0"/>
              <a:ext cx="1972310" cy="197231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Freeform 17" id="17"/>
            <p:cNvSpPr/>
            <p:nvPr/>
          </p:nvSpPr>
          <p:spPr>
            <a:xfrm flipH="false" flipV="false" rot="0">
              <a:off x="423853" y="525256"/>
              <a:ext cx="1124605" cy="984029"/>
            </a:xfrm>
            <a:custGeom>
              <a:avLst/>
              <a:gdLst/>
              <a:ahLst/>
              <a:cxnLst/>
              <a:rect r="r" b="b" t="t" l="l"/>
              <a:pathLst>
                <a:path h="984029" w="1124605">
                  <a:moveTo>
                    <a:pt x="0" y="0"/>
                  </a:moveTo>
                  <a:lnTo>
                    <a:pt x="1124604" y="0"/>
                  </a:lnTo>
                  <a:lnTo>
                    <a:pt x="1124604" y="984028"/>
                  </a:lnTo>
                  <a:lnTo>
                    <a:pt x="0" y="9840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grpSp>
        <p:nvGrpSpPr>
          <p:cNvPr name="Group 18" id="18"/>
          <p:cNvGrpSpPr/>
          <p:nvPr/>
        </p:nvGrpSpPr>
        <p:grpSpPr>
          <a:xfrm rot="0">
            <a:off x="14048720" y="3233261"/>
            <a:ext cx="1479232" cy="1479232"/>
            <a:chOff x="0" y="0"/>
            <a:chExt cx="1972310" cy="1972310"/>
          </a:xfrm>
        </p:grpSpPr>
        <p:grpSp>
          <p:nvGrpSpPr>
            <p:cNvPr name="Group 19" id="19"/>
            <p:cNvGrpSpPr/>
            <p:nvPr/>
          </p:nvGrpSpPr>
          <p:grpSpPr>
            <a:xfrm rot="0">
              <a:off x="0" y="0"/>
              <a:ext cx="1972310" cy="197231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Freeform 22" id="22"/>
            <p:cNvSpPr/>
            <p:nvPr/>
          </p:nvSpPr>
          <p:spPr>
            <a:xfrm flipH="false" flipV="false" rot="0">
              <a:off x="435398" y="466513"/>
              <a:ext cx="1101513" cy="1101513"/>
            </a:xfrm>
            <a:custGeom>
              <a:avLst/>
              <a:gdLst/>
              <a:ahLst/>
              <a:cxnLst/>
              <a:rect r="r" b="b" t="t" l="l"/>
              <a:pathLst>
                <a:path h="1101513" w="1101513">
                  <a:moveTo>
                    <a:pt x="0" y="0"/>
                  </a:moveTo>
                  <a:lnTo>
                    <a:pt x="1101514" y="0"/>
                  </a:lnTo>
                  <a:lnTo>
                    <a:pt x="1101514" y="1101514"/>
                  </a:lnTo>
                  <a:lnTo>
                    <a:pt x="0" y="110151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23" id="23"/>
          <p:cNvGrpSpPr/>
          <p:nvPr/>
        </p:nvGrpSpPr>
        <p:grpSpPr>
          <a:xfrm rot="0">
            <a:off x="10627048" y="5099936"/>
            <a:ext cx="1479232" cy="1479232"/>
            <a:chOff x="0" y="0"/>
            <a:chExt cx="1972310" cy="1972310"/>
          </a:xfrm>
        </p:grpSpPr>
        <p:grpSp>
          <p:nvGrpSpPr>
            <p:cNvPr name="Group 24" id="24"/>
            <p:cNvGrpSpPr/>
            <p:nvPr/>
          </p:nvGrpSpPr>
          <p:grpSpPr>
            <a:xfrm rot="0">
              <a:off x="0" y="0"/>
              <a:ext cx="1972310" cy="197231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26" id="26"/>
              <p:cNvSpPr txBox="true"/>
              <p:nvPr/>
            </p:nvSpPr>
            <p:spPr>
              <a:xfrm>
                <a:off x="76200" y="19050"/>
                <a:ext cx="660400" cy="717550"/>
              </a:xfrm>
              <a:prstGeom prst="rect">
                <a:avLst/>
              </a:prstGeom>
            </p:spPr>
            <p:txBody>
              <a:bodyPr anchor="ctr" rtlCol="false" tIns="50800" lIns="50800" bIns="50800" rIns="50800"/>
              <a:lstStyle/>
              <a:p>
                <a:pPr algn="ctr">
                  <a:lnSpc>
                    <a:spcPts val="3299"/>
                  </a:lnSpc>
                </a:pPr>
              </a:p>
            </p:txBody>
          </p:sp>
        </p:grpSp>
        <p:sp>
          <p:nvSpPr>
            <p:cNvPr name="Freeform 27" id="27"/>
            <p:cNvSpPr/>
            <p:nvPr/>
          </p:nvSpPr>
          <p:spPr>
            <a:xfrm flipH="false" flipV="false" rot="0">
              <a:off x="351756" y="394301"/>
              <a:ext cx="1268798" cy="1268798"/>
            </a:xfrm>
            <a:custGeom>
              <a:avLst/>
              <a:gdLst/>
              <a:ahLst/>
              <a:cxnLst/>
              <a:rect r="r" b="b" t="t" l="l"/>
              <a:pathLst>
                <a:path h="1268798" w="1268798">
                  <a:moveTo>
                    <a:pt x="0" y="0"/>
                  </a:moveTo>
                  <a:lnTo>
                    <a:pt x="1268798" y="0"/>
                  </a:lnTo>
                  <a:lnTo>
                    <a:pt x="1268798" y="1268798"/>
                  </a:lnTo>
                  <a:lnTo>
                    <a:pt x="0" y="12687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grpSp>
        <p:nvGrpSpPr>
          <p:cNvPr name="Group 28" id="28"/>
          <p:cNvGrpSpPr/>
          <p:nvPr/>
        </p:nvGrpSpPr>
        <p:grpSpPr>
          <a:xfrm rot="0">
            <a:off x="0" y="0"/>
            <a:ext cx="16192500" cy="172508"/>
            <a:chOff x="0" y="0"/>
            <a:chExt cx="4264691" cy="45434"/>
          </a:xfrm>
        </p:grpSpPr>
        <p:sp>
          <p:nvSpPr>
            <p:cNvPr name="Freeform 29" id="29"/>
            <p:cNvSpPr/>
            <p:nvPr/>
          </p:nvSpPr>
          <p:spPr>
            <a:xfrm flipH="false" flipV="false" rot="0">
              <a:off x="0" y="0"/>
              <a:ext cx="4264691" cy="45434"/>
            </a:xfrm>
            <a:custGeom>
              <a:avLst/>
              <a:gdLst/>
              <a:ahLst/>
              <a:cxnLst/>
              <a:rect r="r" b="b" t="t" l="l"/>
              <a:pathLst>
                <a:path h="45434" w="4264691">
                  <a:moveTo>
                    <a:pt x="0" y="0"/>
                  </a:moveTo>
                  <a:lnTo>
                    <a:pt x="4264691" y="0"/>
                  </a:lnTo>
                  <a:lnTo>
                    <a:pt x="4264691" y="45434"/>
                  </a:lnTo>
                  <a:lnTo>
                    <a:pt x="0" y="45434"/>
                  </a:lnTo>
                  <a:close/>
                </a:path>
              </a:pathLst>
            </a:custGeom>
            <a:solidFill>
              <a:srgbClr val="3EDAD8"/>
            </a:solidFill>
          </p:spPr>
        </p:sp>
        <p:sp>
          <p:nvSpPr>
            <p:cNvPr name="TextBox 30" id="30"/>
            <p:cNvSpPr txBox="true"/>
            <p:nvPr/>
          </p:nvSpPr>
          <p:spPr>
            <a:xfrm>
              <a:off x="0" y="-57150"/>
              <a:ext cx="4264691" cy="102584"/>
            </a:xfrm>
            <a:prstGeom prst="rect">
              <a:avLst/>
            </a:prstGeom>
          </p:spPr>
          <p:txBody>
            <a:bodyPr anchor="ctr" rtlCol="false" tIns="50800" lIns="50800" bIns="50800" rIns="50800"/>
            <a:lstStyle/>
            <a:p>
              <a:pPr algn="ctr">
                <a:lnSpc>
                  <a:spcPts val="3299"/>
                </a:lnSpc>
              </a:pPr>
            </a:p>
          </p:txBody>
        </p:sp>
      </p:grpSp>
      <p:grpSp>
        <p:nvGrpSpPr>
          <p:cNvPr name="Group 31" id="31"/>
          <p:cNvGrpSpPr/>
          <p:nvPr/>
        </p:nvGrpSpPr>
        <p:grpSpPr>
          <a:xfrm rot="0">
            <a:off x="1028700" y="772160"/>
            <a:ext cx="13814883" cy="1162607"/>
            <a:chOff x="0" y="0"/>
            <a:chExt cx="18419843" cy="1550143"/>
          </a:xfrm>
        </p:grpSpPr>
        <p:sp>
          <p:nvSpPr>
            <p:cNvPr name="TextBox 32" id="32"/>
            <p:cNvSpPr txBox="true"/>
            <p:nvPr/>
          </p:nvSpPr>
          <p:spPr>
            <a:xfrm rot="0">
              <a:off x="0" y="-38100"/>
              <a:ext cx="18419843" cy="857584"/>
            </a:xfrm>
            <a:prstGeom prst="rect">
              <a:avLst/>
            </a:prstGeom>
          </p:spPr>
          <p:txBody>
            <a:bodyPr anchor="t" rtlCol="false" tIns="0" lIns="0" bIns="0" rIns="0">
              <a:spAutoFit/>
            </a:bodyPr>
            <a:lstStyle/>
            <a:p>
              <a:pPr algn="l">
                <a:lnSpc>
                  <a:spcPts val="5279"/>
                </a:lnSpc>
              </a:pPr>
              <a:r>
                <a:rPr lang="en-US" sz="4061" spc="121" b="true">
                  <a:solidFill>
                    <a:srgbClr val="3EDAD8"/>
                  </a:solidFill>
                  <a:latin typeface="Aileron Heavy"/>
                  <a:ea typeface="Aileron Heavy"/>
                  <a:cs typeface="Aileron Heavy"/>
                  <a:sym typeface="Aileron Heavy"/>
                </a:rPr>
                <a:t>TIMELINE OF PROJECT</a:t>
              </a:r>
            </a:p>
          </p:txBody>
        </p:sp>
        <p:sp>
          <p:nvSpPr>
            <p:cNvPr name="TextBox 33" id="33"/>
            <p:cNvSpPr txBox="true"/>
            <p:nvPr/>
          </p:nvSpPr>
          <p:spPr>
            <a:xfrm rot="0">
              <a:off x="0" y="983971"/>
              <a:ext cx="18419843" cy="566171"/>
            </a:xfrm>
            <a:prstGeom prst="rect">
              <a:avLst/>
            </a:prstGeom>
          </p:spPr>
          <p:txBody>
            <a:bodyPr anchor="t" rtlCol="false" tIns="0" lIns="0" bIns="0" rIns="0">
              <a:spAutoFit/>
            </a:bodyPr>
            <a:lstStyle/>
            <a:p>
              <a:pPr algn="l">
                <a:lnSpc>
                  <a:spcPts val="3722"/>
                </a:lnSpc>
              </a:pPr>
            </a:p>
          </p:txBody>
        </p:sp>
      </p:grpSp>
      <p:grpSp>
        <p:nvGrpSpPr>
          <p:cNvPr name="Group 34" id="34"/>
          <p:cNvGrpSpPr/>
          <p:nvPr/>
        </p:nvGrpSpPr>
        <p:grpSpPr>
          <a:xfrm rot="0">
            <a:off x="1436634" y="7499747"/>
            <a:ext cx="2676631" cy="1452880"/>
            <a:chOff x="0" y="0"/>
            <a:chExt cx="3568842" cy="1937174"/>
          </a:xfrm>
        </p:grpSpPr>
        <p:sp>
          <p:nvSpPr>
            <p:cNvPr name="TextBox 35" id="35"/>
            <p:cNvSpPr txBox="true"/>
            <p:nvPr/>
          </p:nvSpPr>
          <p:spPr>
            <a:xfrm rot="0">
              <a:off x="0" y="899583"/>
              <a:ext cx="3568842" cy="1037590"/>
            </a:xfrm>
            <a:prstGeom prst="rect">
              <a:avLst/>
            </a:prstGeom>
          </p:spPr>
          <p:txBody>
            <a:bodyPr anchor="t" rtlCol="false" tIns="0" lIns="0" bIns="0" rIns="0">
              <a:spAutoFit/>
            </a:bodyPr>
            <a:lstStyle/>
            <a:p>
              <a:pPr algn="l">
                <a:lnSpc>
                  <a:spcPts val="3299"/>
                </a:lnSpc>
              </a:pPr>
              <a:r>
                <a:rPr lang="en-US" sz="2199" spc="65">
                  <a:solidFill>
                    <a:srgbClr val="FFFFFF"/>
                  </a:solidFill>
                  <a:latin typeface="Aileron"/>
                  <a:ea typeface="Aileron"/>
                  <a:cs typeface="Aileron"/>
                  <a:sym typeface="Aileron"/>
                </a:rPr>
                <a:t>Components Segregation</a:t>
              </a:r>
            </a:p>
          </p:txBody>
        </p:sp>
        <p:sp>
          <p:nvSpPr>
            <p:cNvPr name="TextBox 36" id="36"/>
            <p:cNvSpPr txBox="true"/>
            <p:nvPr/>
          </p:nvSpPr>
          <p:spPr>
            <a:xfrm rot="0">
              <a:off x="0" y="-38100"/>
              <a:ext cx="3568842" cy="740833"/>
            </a:xfrm>
            <a:prstGeom prst="rect">
              <a:avLst/>
            </a:prstGeom>
          </p:spPr>
          <p:txBody>
            <a:bodyPr anchor="t" rtlCol="false" tIns="0" lIns="0" bIns="0" rIns="0">
              <a:spAutoFit/>
            </a:bodyPr>
            <a:lstStyle/>
            <a:p>
              <a:pPr algn="l">
                <a:lnSpc>
                  <a:spcPts val="4549"/>
                </a:lnSpc>
              </a:pPr>
              <a:r>
                <a:rPr lang="en-US" b="true" sz="3499" spc="174">
                  <a:solidFill>
                    <a:srgbClr val="2C92D5"/>
                  </a:solidFill>
                  <a:latin typeface="Aileron Bold"/>
                  <a:ea typeface="Aileron Bold"/>
                  <a:cs typeface="Aileron Bold"/>
                  <a:sym typeface="Aileron Bold"/>
                </a:rPr>
                <a:t>1</a:t>
              </a:r>
            </a:p>
          </p:txBody>
        </p:sp>
      </p:grpSp>
      <p:grpSp>
        <p:nvGrpSpPr>
          <p:cNvPr name="Group 37" id="37"/>
          <p:cNvGrpSpPr/>
          <p:nvPr/>
        </p:nvGrpSpPr>
        <p:grpSpPr>
          <a:xfrm rot="0">
            <a:off x="4876520" y="7499747"/>
            <a:ext cx="3108318" cy="2272030"/>
            <a:chOff x="0" y="0"/>
            <a:chExt cx="4144423" cy="3029374"/>
          </a:xfrm>
        </p:grpSpPr>
        <p:sp>
          <p:nvSpPr>
            <p:cNvPr name="TextBox 38" id="38"/>
            <p:cNvSpPr txBox="true"/>
            <p:nvPr/>
          </p:nvSpPr>
          <p:spPr>
            <a:xfrm rot="0">
              <a:off x="0" y="899583"/>
              <a:ext cx="4144423" cy="2129790"/>
            </a:xfrm>
            <a:prstGeom prst="rect">
              <a:avLst/>
            </a:prstGeom>
          </p:spPr>
          <p:txBody>
            <a:bodyPr anchor="t" rtlCol="false" tIns="0" lIns="0" bIns="0" rIns="0">
              <a:spAutoFit/>
            </a:bodyPr>
            <a:lstStyle/>
            <a:p>
              <a:pPr algn="l">
                <a:lnSpc>
                  <a:spcPts val="3299"/>
                </a:lnSpc>
              </a:pPr>
              <a:r>
                <a:rPr lang="en-US" sz="2199" spc="65">
                  <a:solidFill>
                    <a:srgbClr val="FFFFFF"/>
                  </a:solidFill>
                  <a:latin typeface="Aileron"/>
                  <a:ea typeface="Aileron"/>
                  <a:cs typeface="Aileron"/>
                  <a:sym typeface="Aileron"/>
                </a:rPr>
                <a:t>Collection of dataset from prototype by intermixing various types of adulterants</a:t>
              </a:r>
            </a:p>
          </p:txBody>
        </p:sp>
        <p:sp>
          <p:nvSpPr>
            <p:cNvPr name="TextBox 39" id="39"/>
            <p:cNvSpPr txBox="true"/>
            <p:nvPr/>
          </p:nvSpPr>
          <p:spPr>
            <a:xfrm rot="0">
              <a:off x="2796" y="-38100"/>
              <a:ext cx="4141627" cy="740833"/>
            </a:xfrm>
            <a:prstGeom prst="rect">
              <a:avLst/>
            </a:prstGeom>
          </p:spPr>
          <p:txBody>
            <a:bodyPr anchor="t" rtlCol="false" tIns="0" lIns="0" bIns="0" rIns="0">
              <a:spAutoFit/>
            </a:bodyPr>
            <a:lstStyle/>
            <a:p>
              <a:pPr algn="l">
                <a:lnSpc>
                  <a:spcPts val="4549"/>
                </a:lnSpc>
              </a:pPr>
              <a:r>
                <a:rPr lang="en-US" b="true" sz="3499" spc="174">
                  <a:solidFill>
                    <a:srgbClr val="2C92D5"/>
                  </a:solidFill>
                  <a:latin typeface="Aileron Bold"/>
                  <a:ea typeface="Aileron Bold"/>
                  <a:cs typeface="Aileron Bold"/>
                  <a:sym typeface="Aileron Bold"/>
                </a:rPr>
                <a:t>2</a:t>
              </a:r>
            </a:p>
          </p:txBody>
        </p:sp>
      </p:grpSp>
      <p:grpSp>
        <p:nvGrpSpPr>
          <p:cNvPr name="Group 40" id="40"/>
          <p:cNvGrpSpPr/>
          <p:nvPr/>
        </p:nvGrpSpPr>
        <p:grpSpPr>
          <a:xfrm rot="0">
            <a:off x="8318212" y="7499747"/>
            <a:ext cx="2676631" cy="1452880"/>
            <a:chOff x="0" y="0"/>
            <a:chExt cx="3568842" cy="1937174"/>
          </a:xfrm>
        </p:grpSpPr>
        <p:sp>
          <p:nvSpPr>
            <p:cNvPr name="TextBox 41" id="41"/>
            <p:cNvSpPr txBox="true"/>
            <p:nvPr/>
          </p:nvSpPr>
          <p:spPr>
            <a:xfrm rot="0">
              <a:off x="0" y="899583"/>
              <a:ext cx="3568842" cy="1037590"/>
            </a:xfrm>
            <a:prstGeom prst="rect">
              <a:avLst/>
            </a:prstGeom>
          </p:spPr>
          <p:txBody>
            <a:bodyPr anchor="t" rtlCol="false" tIns="0" lIns="0" bIns="0" rIns="0">
              <a:spAutoFit/>
            </a:bodyPr>
            <a:lstStyle/>
            <a:p>
              <a:pPr algn="l">
                <a:lnSpc>
                  <a:spcPts val="3299"/>
                </a:lnSpc>
              </a:pPr>
              <a:r>
                <a:rPr lang="en-US" sz="2199" spc="65">
                  <a:solidFill>
                    <a:srgbClr val="FFFFFF"/>
                  </a:solidFill>
                  <a:latin typeface="Aileron"/>
                  <a:ea typeface="Aileron"/>
                  <a:cs typeface="Aileron"/>
                  <a:sym typeface="Aileron"/>
                </a:rPr>
                <a:t>Data Pre-processing</a:t>
              </a:r>
            </a:p>
          </p:txBody>
        </p:sp>
        <p:sp>
          <p:nvSpPr>
            <p:cNvPr name="TextBox 42" id="42"/>
            <p:cNvSpPr txBox="true"/>
            <p:nvPr/>
          </p:nvSpPr>
          <p:spPr>
            <a:xfrm rot="0">
              <a:off x="0" y="-38100"/>
              <a:ext cx="3568842" cy="740833"/>
            </a:xfrm>
            <a:prstGeom prst="rect">
              <a:avLst/>
            </a:prstGeom>
          </p:spPr>
          <p:txBody>
            <a:bodyPr anchor="t" rtlCol="false" tIns="0" lIns="0" bIns="0" rIns="0">
              <a:spAutoFit/>
            </a:bodyPr>
            <a:lstStyle/>
            <a:p>
              <a:pPr algn="l">
                <a:lnSpc>
                  <a:spcPts val="4549"/>
                </a:lnSpc>
              </a:pPr>
              <a:r>
                <a:rPr lang="en-US" b="true" sz="3499" spc="174">
                  <a:solidFill>
                    <a:srgbClr val="2C92D5"/>
                  </a:solidFill>
                  <a:latin typeface="Aileron Bold"/>
                  <a:ea typeface="Aileron Bold"/>
                  <a:cs typeface="Aileron Bold"/>
                  <a:sym typeface="Aileron Bold"/>
                </a:rPr>
                <a:t>3</a:t>
              </a:r>
            </a:p>
          </p:txBody>
        </p:sp>
      </p:grpSp>
      <p:grpSp>
        <p:nvGrpSpPr>
          <p:cNvPr name="Group 43" id="43"/>
          <p:cNvGrpSpPr/>
          <p:nvPr/>
        </p:nvGrpSpPr>
        <p:grpSpPr>
          <a:xfrm rot="0">
            <a:off x="11758098" y="7499747"/>
            <a:ext cx="2676631" cy="1452880"/>
            <a:chOff x="0" y="0"/>
            <a:chExt cx="3568842" cy="1937174"/>
          </a:xfrm>
        </p:grpSpPr>
        <p:sp>
          <p:nvSpPr>
            <p:cNvPr name="TextBox 44" id="44"/>
            <p:cNvSpPr txBox="true"/>
            <p:nvPr/>
          </p:nvSpPr>
          <p:spPr>
            <a:xfrm rot="0">
              <a:off x="0" y="899583"/>
              <a:ext cx="3568842" cy="1037590"/>
            </a:xfrm>
            <a:prstGeom prst="rect">
              <a:avLst/>
            </a:prstGeom>
          </p:spPr>
          <p:txBody>
            <a:bodyPr anchor="t" rtlCol="false" tIns="0" lIns="0" bIns="0" rIns="0">
              <a:spAutoFit/>
            </a:bodyPr>
            <a:lstStyle/>
            <a:p>
              <a:pPr algn="l">
                <a:lnSpc>
                  <a:spcPts val="3299"/>
                </a:lnSpc>
              </a:pPr>
              <a:r>
                <a:rPr lang="en-US" sz="2199" spc="65">
                  <a:solidFill>
                    <a:srgbClr val="FFFFFF"/>
                  </a:solidFill>
                  <a:latin typeface="Aileron"/>
                  <a:ea typeface="Aileron"/>
                  <a:cs typeface="Aileron"/>
                  <a:sym typeface="Aileron"/>
                </a:rPr>
                <a:t>Implementing Neural Networks</a:t>
              </a:r>
            </a:p>
          </p:txBody>
        </p:sp>
        <p:sp>
          <p:nvSpPr>
            <p:cNvPr name="TextBox 45" id="45"/>
            <p:cNvSpPr txBox="true"/>
            <p:nvPr/>
          </p:nvSpPr>
          <p:spPr>
            <a:xfrm rot="0">
              <a:off x="0" y="-38100"/>
              <a:ext cx="3568842" cy="740833"/>
            </a:xfrm>
            <a:prstGeom prst="rect">
              <a:avLst/>
            </a:prstGeom>
          </p:spPr>
          <p:txBody>
            <a:bodyPr anchor="t" rtlCol="false" tIns="0" lIns="0" bIns="0" rIns="0">
              <a:spAutoFit/>
            </a:bodyPr>
            <a:lstStyle/>
            <a:p>
              <a:pPr algn="l">
                <a:lnSpc>
                  <a:spcPts val="4549"/>
                </a:lnSpc>
              </a:pPr>
              <a:r>
                <a:rPr lang="en-US" b="true" sz="3499" spc="174">
                  <a:solidFill>
                    <a:srgbClr val="2C92D5"/>
                  </a:solidFill>
                  <a:latin typeface="Aileron Bold"/>
                  <a:ea typeface="Aileron Bold"/>
                  <a:cs typeface="Aileron Bold"/>
                  <a:sym typeface="Aileron Bold"/>
                </a:rPr>
                <a:t>4</a:t>
              </a:r>
            </a:p>
          </p:txBody>
        </p:sp>
      </p:grpSp>
      <p:grpSp>
        <p:nvGrpSpPr>
          <p:cNvPr name="Group 46" id="46"/>
          <p:cNvGrpSpPr/>
          <p:nvPr/>
        </p:nvGrpSpPr>
        <p:grpSpPr>
          <a:xfrm rot="0">
            <a:off x="15197984" y="7499747"/>
            <a:ext cx="2676631" cy="1862455"/>
            <a:chOff x="0" y="0"/>
            <a:chExt cx="3568842" cy="2483274"/>
          </a:xfrm>
        </p:grpSpPr>
        <p:sp>
          <p:nvSpPr>
            <p:cNvPr name="TextBox 47" id="47"/>
            <p:cNvSpPr txBox="true"/>
            <p:nvPr/>
          </p:nvSpPr>
          <p:spPr>
            <a:xfrm rot="0">
              <a:off x="0" y="899583"/>
              <a:ext cx="3568842" cy="1583690"/>
            </a:xfrm>
            <a:prstGeom prst="rect">
              <a:avLst/>
            </a:prstGeom>
          </p:spPr>
          <p:txBody>
            <a:bodyPr anchor="t" rtlCol="false" tIns="0" lIns="0" bIns="0" rIns="0">
              <a:spAutoFit/>
            </a:bodyPr>
            <a:lstStyle/>
            <a:p>
              <a:pPr algn="l">
                <a:lnSpc>
                  <a:spcPts val="3299"/>
                </a:lnSpc>
              </a:pPr>
              <a:r>
                <a:rPr lang="en-US" sz="2199" spc="65">
                  <a:solidFill>
                    <a:srgbClr val="FFFFFF"/>
                  </a:solidFill>
                  <a:latin typeface="Aileron"/>
                  <a:ea typeface="Aileron"/>
                  <a:cs typeface="Aileron"/>
                  <a:sym typeface="Aileron"/>
                </a:rPr>
                <a:t>Improvising Accuracy of the model</a:t>
              </a:r>
            </a:p>
          </p:txBody>
        </p:sp>
        <p:sp>
          <p:nvSpPr>
            <p:cNvPr name="TextBox 48" id="48"/>
            <p:cNvSpPr txBox="true"/>
            <p:nvPr/>
          </p:nvSpPr>
          <p:spPr>
            <a:xfrm rot="0">
              <a:off x="0" y="-38100"/>
              <a:ext cx="3568842" cy="740833"/>
            </a:xfrm>
            <a:prstGeom prst="rect">
              <a:avLst/>
            </a:prstGeom>
          </p:spPr>
          <p:txBody>
            <a:bodyPr anchor="t" rtlCol="false" tIns="0" lIns="0" bIns="0" rIns="0">
              <a:spAutoFit/>
            </a:bodyPr>
            <a:lstStyle/>
            <a:p>
              <a:pPr algn="l">
                <a:lnSpc>
                  <a:spcPts val="4549"/>
                </a:lnSpc>
              </a:pPr>
              <a:r>
                <a:rPr lang="en-US" b="true" sz="3499" spc="174">
                  <a:solidFill>
                    <a:srgbClr val="2C92D5"/>
                  </a:solidFill>
                  <a:latin typeface="Aileron Bold"/>
                  <a:ea typeface="Aileron Bold"/>
                  <a:cs typeface="Aileron Bold"/>
                  <a:sym typeface="Aileron Bold"/>
                </a:rPr>
                <a:t>5</a:t>
              </a:r>
            </a:p>
          </p:txBody>
        </p:sp>
      </p:grpSp>
      <p:sp>
        <p:nvSpPr>
          <p:cNvPr name="AutoShape 49" id="49"/>
          <p:cNvSpPr/>
          <p:nvPr/>
        </p:nvSpPr>
        <p:spPr>
          <a:xfrm>
            <a:off x="2697422" y="8394984"/>
            <a:ext cx="3707832" cy="76200"/>
          </a:xfrm>
          <a:prstGeom prst="line">
            <a:avLst/>
          </a:prstGeom>
          <a:ln cap="flat" w="76200">
            <a:solidFill>
              <a:srgbClr val="2C92D5"/>
            </a:solidFill>
            <a:prstDash val="solid"/>
            <a:headEnd type="none" len="sm" w="sm"/>
            <a:tailEnd type="none" len="sm" w="sm"/>
          </a:ln>
        </p:spPr>
      </p:sp>
      <p:sp>
        <p:nvSpPr>
          <p:cNvPr name="AutoShape 50" id="50"/>
          <p:cNvSpPr/>
          <p:nvPr/>
        </p:nvSpPr>
        <p:spPr>
          <a:xfrm>
            <a:off x="5185758" y="7461647"/>
            <a:ext cx="5574506" cy="76200"/>
          </a:xfrm>
          <a:prstGeom prst="line">
            <a:avLst/>
          </a:prstGeom>
          <a:ln cap="flat" w="76200">
            <a:solidFill>
              <a:srgbClr val="3EDAD8"/>
            </a:solidFill>
            <a:prstDash val="solid"/>
            <a:headEnd type="none" len="sm" w="sm"/>
            <a:tailEnd type="none" len="sm" w="sm"/>
          </a:ln>
        </p:spPr>
      </p:sp>
      <p:sp>
        <p:nvSpPr>
          <p:cNvPr name="AutoShape 51" id="51"/>
          <p:cNvSpPr/>
          <p:nvPr/>
        </p:nvSpPr>
        <p:spPr>
          <a:xfrm>
            <a:off x="9531700" y="8394984"/>
            <a:ext cx="3708027" cy="76200"/>
          </a:xfrm>
          <a:prstGeom prst="line">
            <a:avLst/>
          </a:prstGeom>
          <a:ln cap="flat" w="76200">
            <a:solidFill>
              <a:srgbClr val="3EDAD8"/>
            </a:solidFill>
            <a:prstDash val="solid"/>
            <a:headEnd type="none" len="sm" w="sm"/>
            <a:tailEnd type="none" len="sm" w="sm"/>
          </a:ln>
        </p:spPr>
      </p:sp>
      <p:sp>
        <p:nvSpPr>
          <p:cNvPr name="AutoShape 52" id="52"/>
          <p:cNvSpPr/>
          <p:nvPr/>
        </p:nvSpPr>
        <p:spPr>
          <a:xfrm>
            <a:off x="12034730" y="7461843"/>
            <a:ext cx="5574125" cy="76200"/>
          </a:xfrm>
          <a:prstGeom prst="line">
            <a:avLst/>
          </a:prstGeom>
          <a:ln cap="flat" w="76200">
            <a:solidFill>
              <a:srgbClr val="3EDAD8"/>
            </a:solidFill>
            <a:prstDash val="solid"/>
            <a:headEnd type="none" len="sm" w="sm"/>
            <a:tailEnd type="none" len="sm" w="sm"/>
          </a:ln>
        </p:spPr>
      </p:sp>
      <p:sp>
        <p:nvSpPr>
          <p:cNvPr name="Freeform 53" id="53"/>
          <p:cNvSpPr/>
          <p:nvPr/>
        </p:nvSpPr>
        <p:spPr>
          <a:xfrm flipH="false" flipV="false" rot="0">
            <a:off x="14075705" y="0"/>
            <a:ext cx="4212295" cy="1063604"/>
          </a:xfrm>
          <a:custGeom>
            <a:avLst/>
            <a:gdLst/>
            <a:ahLst/>
            <a:cxnLst/>
            <a:rect r="r" b="b" t="t" l="l"/>
            <a:pathLst>
              <a:path h="1063604" w="4212295">
                <a:moveTo>
                  <a:pt x="0" y="0"/>
                </a:moveTo>
                <a:lnTo>
                  <a:pt x="4212295" y="0"/>
                </a:lnTo>
                <a:lnTo>
                  <a:pt x="4212295" y="1063604"/>
                </a:lnTo>
                <a:lnTo>
                  <a:pt x="0" y="1063604"/>
                </a:lnTo>
                <a:lnTo>
                  <a:pt x="0" y="0"/>
                </a:lnTo>
                <a:close/>
              </a:path>
            </a:pathLst>
          </a:custGeom>
          <a:blipFill>
            <a:blip r:embed="rId12"/>
            <a:stretch>
              <a:fillRect l="0" t="0" r="0" b="0"/>
            </a:stretch>
          </a:blipFill>
        </p:spPr>
      </p:sp>
      <p:sp>
        <p:nvSpPr>
          <p:cNvPr name="TextBox 54" id="54"/>
          <p:cNvSpPr txBox="true"/>
          <p:nvPr/>
        </p:nvSpPr>
        <p:spPr>
          <a:xfrm rot="0">
            <a:off x="17274944" y="1082001"/>
            <a:ext cx="599671"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FFFFFF"/>
                </a:solidFill>
                <a:latin typeface="Barlow Bold"/>
                <a:ea typeface="Barlow Bold"/>
                <a:cs typeface="Barlow Bold"/>
                <a:sym typeface="Barlow Bold"/>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1028700" y="1802268"/>
            <a:ext cx="7844366" cy="990600"/>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Barlow Bold"/>
                <a:ea typeface="Barlow Bold"/>
                <a:cs typeface="Barlow Bold"/>
                <a:sym typeface="Barlow Bold"/>
              </a:rPr>
              <a:t>FUTURE SCOPE</a:t>
            </a:r>
          </a:p>
        </p:txBody>
      </p:sp>
      <p:sp>
        <p:nvSpPr>
          <p:cNvPr name="TextBox 3" id="3"/>
          <p:cNvSpPr txBox="true"/>
          <p:nvPr/>
        </p:nvSpPr>
        <p:spPr>
          <a:xfrm rot="0">
            <a:off x="1836252" y="3731812"/>
            <a:ext cx="10812702" cy="3122295"/>
          </a:xfrm>
          <a:prstGeom prst="rect">
            <a:avLst/>
          </a:prstGeom>
        </p:spPr>
        <p:txBody>
          <a:bodyPr anchor="t" rtlCol="false" tIns="0" lIns="0" bIns="0" rIns="0">
            <a:spAutoFit/>
          </a:bodyPr>
          <a:lstStyle/>
          <a:p>
            <a:pPr algn="l" marL="604519" indent="-302260" lvl="1">
              <a:lnSpc>
                <a:spcPts val="4199"/>
              </a:lnSpc>
              <a:buFont typeface="Arial"/>
              <a:buChar char="•"/>
            </a:pPr>
            <a:r>
              <a:rPr lang="en-US" sz="2799" spc="11">
                <a:solidFill>
                  <a:srgbClr val="000000"/>
                </a:solidFill>
                <a:latin typeface="Barlow"/>
                <a:ea typeface="Barlow"/>
                <a:cs typeface="Barlow"/>
                <a:sym typeface="Barlow"/>
              </a:rPr>
              <a:t>Multiple-food adulteration detection system</a:t>
            </a:r>
          </a:p>
          <a:p>
            <a:pPr algn="l" marL="604519" indent="-302260" lvl="1">
              <a:lnSpc>
                <a:spcPts val="4199"/>
              </a:lnSpc>
              <a:buFont typeface="Arial"/>
              <a:buChar char="•"/>
            </a:pPr>
            <a:r>
              <a:rPr lang="en-US" sz="2799" spc="11">
                <a:solidFill>
                  <a:srgbClr val="000000"/>
                </a:solidFill>
                <a:latin typeface="Barlow"/>
                <a:ea typeface="Barlow"/>
                <a:cs typeface="Barlow"/>
                <a:sym typeface="Barlow"/>
              </a:rPr>
              <a:t>IoT based Mobile Application Integration</a:t>
            </a:r>
          </a:p>
          <a:p>
            <a:pPr algn="l" marL="604519" indent="-302260" lvl="1">
              <a:lnSpc>
                <a:spcPts val="4199"/>
              </a:lnSpc>
              <a:buFont typeface="Arial"/>
              <a:buChar char="•"/>
            </a:pPr>
            <a:r>
              <a:rPr lang="en-US" sz="2799" spc="11">
                <a:solidFill>
                  <a:srgbClr val="000000"/>
                </a:solidFill>
                <a:latin typeface="Barlow"/>
                <a:ea typeface="Barlow"/>
                <a:cs typeface="Barlow"/>
                <a:sym typeface="Barlow"/>
              </a:rPr>
              <a:t>Multi sensor integration like AS7263 &amp; AS7265x for better classification accuracy</a:t>
            </a:r>
          </a:p>
          <a:p>
            <a:pPr algn="l" marL="604519" indent="-302260" lvl="1">
              <a:lnSpc>
                <a:spcPts val="4199"/>
              </a:lnSpc>
              <a:buFont typeface="Arial"/>
              <a:buChar char="•"/>
            </a:pPr>
            <a:r>
              <a:rPr lang="en-US" sz="2799" spc="11">
                <a:solidFill>
                  <a:srgbClr val="000000"/>
                </a:solidFill>
                <a:latin typeface="Barlow"/>
                <a:ea typeface="Barlow"/>
                <a:cs typeface="Barlow"/>
                <a:sym typeface="Barlow"/>
              </a:rPr>
              <a:t>Detection of adulterant concentration in food.</a:t>
            </a:r>
          </a:p>
          <a:p>
            <a:pPr algn="l">
              <a:lnSpc>
                <a:spcPts val="4199"/>
              </a:lnSpc>
            </a:pPr>
          </a:p>
        </p:txBody>
      </p:sp>
      <p:grpSp>
        <p:nvGrpSpPr>
          <p:cNvPr name="Group 4" id="4"/>
          <p:cNvGrpSpPr/>
          <p:nvPr/>
        </p:nvGrpSpPr>
        <p:grpSpPr>
          <a:xfrm rot="0">
            <a:off x="1028700" y="644056"/>
            <a:ext cx="2740845" cy="769288"/>
            <a:chOff x="0" y="0"/>
            <a:chExt cx="6909363" cy="1939290"/>
          </a:xfrm>
        </p:grpSpPr>
        <p:sp>
          <p:nvSpPr>
            <p:cNvPr name="Freeform 5" id="5"/>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6" id="6"/>
          <p:cNvSpPr/>
          <p:nvPr/>
        </p:nvSpPr>
        <p:spPr>
          <a:xfrm>
            <a:off x="3769545" y="1033463"/>
            <a:ext cx="13117184" cy="0"/>
          </a:xfrm>
          <a:prstGeom prst="line">
            <a:avLst/>
          </a:prstGeom>
          <a:ln cap="flat" w="9525">
            <a:solidFill>
              <a:srgbClr val="000000"/>
            </a:solidFill>
            <a:prstDash val="solid"/>
            <a:headEnd type="none" len="sm" w="sm"/>
            <a:tailEnd type="none" len="sm" w="sm"/>
          </a:ln>
        </p:spPr>
      </p:sp>
      <p:sp>
        <p:nvSpPr>
          <p:cNvPr name="AutoShape 7" id="7"/>
          <p:cNvSpPr/>
          <p:nvPr/>
        </p:nvSpPr>
        <p:spPr>
          <a:xfrm>
            <a:off x="464256" y="9263062"/>
            <a:ext cx="13278544" cy="0"/>
          </a:xfrm>
          <a:prstGeom prst="line">
            <a:avLst/>
          </a:prstGeom>
          <a:ln cap="flat" w="9525">
            <a:solidFill>
              <a:srgbClr val="000000"/>
            </a:solidFill>
            <a:prstDash val="solid"/>
            <a:headEnd type="none" len="sm" w="sm"/>
            <a:tailEnd type="none" len="sm" w="sm"/>
          </a:ln>
        </p:spPr>
      </p:sp>
      <p:sp>
        <p:nvSpPr>
          <p:cNvPr name="TextBox 8" id="8"/>
          <p:cNvSpPr txBox="true"/>
          <p:nvPr/>
        </p:nvSpPr>
        <p:spPr>
          <a:xfrm rot="0">
            <a:off x="16886728" y="762000"/>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14</a:t>
            </a:r>
          </a:p>
        </p:txBody>
      </p:sp>
      <p:sp>
        <p:nvSpPr>
          <p:cNvPr name="TextBox 9" id="9"/>
          <p:cNvSpPr txBox="true"/>
          <p:nvPr/>
        </p:nvSpPr>
        <p:spPr>
          <a:xfrm rot="0">
            <a:off x="1245775" y="781050"/>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000000"/>
                </a:solidFill>
                <a:latin typeface="Barlow Bold"/>
                <a:ea typeface="Barlow Bold"/>
                <a:cs typeface="Barlow Bold"/>
                <a:sym typeface="Barlow Bold"/>
              </a:rPr>
              <a:t>TEAM -6</a:t>
            </a:r>
          </a:p>
        </p:txBody>
      </p:sp>
      <p:sp>
        <p:nvSpPr>
          <p:cNvPr name="Freeform 10" id="10"/>
          <p:cNvSpPr/>
          <p:nvPr/>
        </p:nvSpPr>
        <p:spPr>
          <a:xfrm flipH="false" flipV="false" rot="0">
            <a:off x="13742800" y="8731260"/>
            <a:ext cx="4212295" cy="1063604"/>
          </a:xfrm>
          <a:custGeom>
            <a:avLst/>
            <a:gdLst/>
            <a:ahLst/>
            <a:cxnLst/>
            <a:rect r="r" b="b" t="t" l="l"/>
            <a:pathLst>
              <a:path h="1063604" w="4212295">
                <a:moveTo>
                  <a:pt x="0" y="0"/>
                </a:moveTo>
                <a:lnTo>
                  <a:pt x="4212295" y="0"/>
                </a:lnTo>
                <a:lnTo>
                  <a:pt x="4212295" y="1063605"/>
                </a:lnTo>
                <a:lnTo>
                  <a:pt x="0" y="1063605"/>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099361" y="1407337"/>
            <a:ext cx="14084886" cy="123825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Barlow Bold"/>
                <a:ea typeface="Barlow Bold"/>
                <a:cs typeface="Barlow Bold"/>
                <a:sym typeface="Barlow Bold"/>
              </a:rPr>
              <a:t>INTRODUCTION</a:t>
            </a:r>
          </a:p>
        </p:txBody>
      </p:sp>
      <p:sp>
        <p:nvSpPr>
          <p:cNvPr name="TextBox 3" id="3"/>
          <p:cNvSpPr txBox="true"/>
          <p:nvPr/>
        </p:nvSpPr>
        <p:spPr>
          <a:xfrm rot="0">
            <a:off x="2099361" y="2769412"/>
            <a:ext cx="15490432" cy="5741670"/>
          </a:xfrm>
          <a:prstGeom prst="rect">
            <a:avLst/>
          </a:prstGeom>
        </p:spPr>
        <p:txBody>
          <a:bodyPr anchor="t" rtlCol="false" tIns="0" lIns="0" bIns="0" rIns="0">
            <a:spAutoFit/>
          </a:bodyPr>
          <a:lstStyle/>
          <a:p>
            <a:pPr algn="just">
              <a:lnSpc>
                <a:spcPts val="4199"/>
              </a:lnSpc>
            </a:pPr>
            <a:r>
              <a:rPr lang="en-US" b="true" sz="2799" spc="11">
                <a:solidFill>
                  <a:srgbClr val="000000"/>
                </a:solidFill>
                <a:latin typeface="Barlow Bold"/>
                <a:ea typeface="Barlow Bold"/>
                <a:cs typeface="Barlow Bold"/>
                <a:sym typeface="Barlow Bold"/>
              </a:rPr>
              <a:t>Food Adulteration</a:t>
            </a:r>
            <a:r>
              <a:rPr lang="en-US" sz="2799" spc="11">
                <a:solidFill>
                  <a:srgbClr val="000000"/>
                </a:solidFill>
                <a:latin typeface="Barlow"/>
                <a:ea typeface="Barlow"/>
                <a:cs typeface="Barlow"/>
                <a:sym typeface="Barlow"/>
              </a:rPr>
              <a:t> refers to adding of substandard substances to the original food which are harmful and can lead to health risks. Generally done for economic benefits. Foreign substances are generally known as </a:t>
            </a:r>
            <a:r>
              <a:rPr lang="en-US" b="true" sz="2799" spc="11">
                <a:solidFill>
                  <a:srgbClr val="000000"/>
                </a:solidFill>
                <a:latin typeface="Barlow Bold"/>
                <a:ea typeface="Barlow Bold"/>
                <a:cs typeface="Barlow Bold"/>
                <a:sym typeface="Barlow Bold"/>
              </a:rPr>
              <a:t>“Adulterants”.</a:t>
            </a:r>
          </a:p>
          <a:p>
            <a:pPr algn="just">
              <a:lnSpc>
                <a:spcPts val="4199"/>
              </a:lnSpc>
            </a:pPr>
            <a:r>
              <a:rPr lang="en-US" b="true" sz="2799" spc="11">
                <a:solidFill>
                  <a:srgbClr val="000000"/>
                </a:solidFill>
                <a:latin typeface="Barlow Bold"/>
                <a:ea typeface="Barlow Bold"/>
                <a:cs typeface="Barlow Bold"/>
                <a:sym typeface="Barlow Bold"/>
              </a:rPr>
              <a:t> </a:t>
            </a:r>
          </a:p>
          <a:p>
            <a:pPr algn="just">
              <a:lnSpc>
                <a:spcPts val="4199"/>
              </a:lnSpc>
            </a:pPr>
            <a:r>
              <a:rPr lang="en-US" b="true" sz="2799" spc="11">
                <a:solidFill>
                  <a:srgbClr val="000000"/>
                </a:solidFill>
                <a:latin typeface="Barlow Bold"/>
                <a:ea typeface="Barlow Bold"/>
                <a:cs typeface="Barlow Bold"/>
                <a:sym typeface="Barlow Bold"/>
              </a:rPr>
              <a:t>Day-to-Day-Life Food Adulterations that we observe:</a:t>
            </a:r>
          </a:p>
          <a:p>
            <a:pPr algn="just" marL="604519" indent="-302260" lvl="1">
              <a:lnSpc>
                <a:spcPts val="4199"/>
              </a:lnSpc>
              <a:buFont typeface="Arial"/>
              <a:buChar char="•"/>
            </a:pPr>
            <a:r>
              <a:rPr lang="en-US" sz="2799" spc="11">
                <a:solidFill>
                  <a:srgbClr val="000000"/>
                </a:solidFill>
                <a:latin typeface="Barlow"/>
                <a:ea typeface="Barlow"/>
                <a:cs typeface="Barlow"/>
                <a:sym typeface="Barlow"/>
              </a:rPr>
              <a:t>Lead Chromate in turmeric</a:t>
            </a:r>
          </a:p>
          <a:p>
            <a:pPr algn="just" marL="604519" indent="-302260" lvl="1">
              <a:lnSpc>
                <a:spcPts val="4199"/>
              </a:lnSpc>
              <a:buFont typeface="Arial"/>
              <a:buChar char="•"/>
            </a:pPr>
            <a:r>
              <a:rPr lang="en-US" sz="2799" spc="11">
                <a:solidFill>
                  <a:srgbClr val="000000"/>
                </a:solidFill>
                <a:latin typeface="Barlow"/>
                <a:ea typeface="Barlow"/>
                <a:cs typeface="Barlow"/>
                <a:sym typeface="Barlow"/>
              </a:rPr>
              <a:t>Sugar Syrup in honey</a:t>
            </a:r>
          </a:p>
          <a:p>
            <a:pPr algn="just" marL="604519" indent="-302260" lvl="1">
              <a:lnSpc>
                <a:spcPts val="4199"/>
              </a:lnSpc>
              <a:buFont typeface="Arial"/>
              <a:buChar char="•"/>
            </a:pPr>
            <a:r>
              <a:rPr lang="en-US" sz="2799" spc="11">
                <a:solidFill>
                  <a:srgbClr val="000000"/>
                </a:solidFill>
                <a:latin typeface="Barlow"/>
                <a:ea typeface="Barlow"/>
                <a:cs typeface="Barlow"/>
                <a:sym typeface="Barlow"/>
              </a:rPr>
              <a:t>Artificial Colors in spices</a:t>
            </a:r>
          </a:p>
          <a:p>
            <a:pPr algn="just" marL="604519" indent="-302260" lvl="1">
              <a:lnSpc>
                <a:spcPts val="4199"/>
              </a:lnSpc>
              <a:buFont typeface="Arial"/>
              <a:buChar char="•"/>
            </a:pPr>
            <a:r>
              <a:rPr lang="en-US" sz="2799" spc="11">
                <a:solidFill>
                  <a:srgbClr val="000000"/>
                </a:solidFill>
                <a:latin typeface="Barlow"/>
                <a:ea typeface="Barlow"/>
                <a:cs typeface="Barlow"/>
                <a:sym typeface="Barlow"/>
              </a:rPr>
              <a:t>Animal Fat in ghee</a:t>
            </a:r>
          </a:p>
          <a:p>
            <a:pPr algn="just">
              <a:lnSpc>
                <a:spcPts val="4199"/>
              </a:lnSpc>
            </a:pPr>
          </a:p>
          <a:p>
            <a:pPr algn="just" marL="0" indent="0" lvl="0">
              <a:lnSpc>
                <a:spcPts val="4199"/>
              </a:lnSpc>
              <a:spcBef>
                <a:spcPct val="0"/>
              </a:spcBef>
            </a:pPr>
            <a:r>
              <a:rPr lang="en-US" sz="2799" spc="11">
                <a:solidFill>
                  <a:srgbClr val="000000"/>
                </a:solidFill>
                <a:latin typeface="Barlow"/>
                <a:ea typeface="Barlow"/>
                <a:cs typeface="Barlow"/>
                <a:sym typeface="Barlow"/>
              </a:rPr>
              <a:t>.</a:t>
            </a:r>
          </a:p>
        </p:txBody>
      </p:sp>
      <p:grpSp>
        <p:nvGrpSpPr>
          <p:cNvPr name="Group 4" id="4"/>
          <p:cNvGrpSpPr/>
          <p:nvPr/>
        </p:nvGrpSpPr>
        <p:grpSpPr>
          <a:xfrm rot="0">
            <a:off x="1028700" y="644056"/>
            <a:ext cx="2740845" cy="769288"/>
            <a:chOff x="0" y="0"/>
            <a:chExt cx="6909363" cy="1939290"/>
          </a:xfrm>
        </p:grpSpPr>
        <p:sp>
          <p:nvSpPr>
            <p:cNvPr name="Freeform 5" id="5"/>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6" id="6"/>
          <p:cNvSpPr/>
          <p:nvPr/>
        </p:nvSpPr>
        <p:spPr>
          <a:xfrm>
            <a:off x="3769545" y="1033463"/>
            <a:ext cx="13117184" cy="0"/>
          </a:xfrm>
          <a:prstGeom prst="line">
            <a:avLst/>
          </a:prstGeom>
          <a:ln cap="flat" w="9525">
            <a:solidFill>
              <a:srgbClr val="000000"/>
            </a:solidFill>
            <a:prstDash val="solid"/>
            <a:headEnd type="none" len="sm" w="sm"/>
            <a:tailEnd type="none" len="sm" w="sm"/>
          </a:ln>
        </p:spPr>
      </p:sp>
      <p:sp>
        <p:nvSpPr>
          <p:cNvPr name="AutoShape 7" id="7"/>
          <p:cNvSpPr/>
          <p:nvPr/>
        </p:nvSpPr>
        <p:spPr>
          <a:xfrm>
            <a:off x="267046" y="9253538"/>
            <a:ext cx="13278544" cy="0"/>
          </a:xfrm>
          <a:prstGeom prst="line">
            <a:avLst/>
          </a:prstGeom>
          <a:ln cap="flat" w="9525">
            <a:solidFill>
              <a:srgbClr val="000000"/>
            </a:solidFill>
            <a:prstDash val="solid"/>
            <a:headEnd type="none" len="sm" w="sm"/>
            <a:tailEnd type="none" len="sm" w="sm"/>
          </a:ln>
        </p:spPr>
      </p:sp>
      <p:sp>
        <p:nvSpPr>
          <p:cNvPr name="TextBox 8" id="8"/>
          <p:cNvSpPr txBox="true"/>
          <p:nvPr/>
        </p:nvSpPr>
        <p:spPr>
          <a:xfrm rot="0">
            <a:off x="16886728" y="762000"/>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02</a:t>
            </a:r>
          </a:p>
        </p:txBody>
      </p:sp>
      <p:sp>
        <p:nvSpPr>
          <p:cNvPr name="Freeform 9" id="9"/>
          <p:cNvSpPr/>
          <p:nvPr/>
        </p:nvSpPr>
        <p:spPr>
          <a:xfrm flipH="false" flipV="false" rot="0">
            <a:off x="13682297" y="8721735"/>
            <a:ext cx="4212295" cy="1063604"/>
          </a:xfrm>
          <a:custGeom>
            <a:avLst/>
            <a:gdLst/>
            <a:ahLst/>
            <a:cxnLst/>
            <a:rect r="r" b="b" t="t" l="l"/>
            <a:pathLst>
              <a:path h="1063604" w="4212295">
                <a:moveTo>
                  <a:pt x="0" y="0"/>
                </a:moveTo>
                <a:lnTo>
                  <a:pt x="4212295" y="0"/>
                </a:lnTo>
                <a:lnTo>
                  <a:pt x="4212295" y="1063605"/>
                </a:lnTo>
                <a:lnTo>
                  <a:pt x="0" y="1063605"/>
                </a:lnTo>
                <a:lnTo>
                  <a:pt x="0" y="0"/>
                </a:lnTo>
                <a:close/>
              </a:path>
            </a:pathLst>
          </a:custGeom>
          <a:blipFill>
            <a:blip r:embed="rId2"/>
            <a:stretch>
              <a:fillRect l="0" t="0" r="0" b="0"/>
            </a:stretch>
          </a:blipFill>
        </p:spPr>
      </p:sp>
      <p:sp>
        <p:nvSpPr>
          <p:cNvPr name="TextBox 10" id="10"/>
          <p:cNvSpPr txBox="true"/>
          <p:nvPr/>
        </p:nvSpPr>
        <p:spPr>
          <a:xfrm rot="0">
            <a:off x="1245775" y="781050"/>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000000"/>
                </a:solidFill>
                <a:latin typeface="Barlow Bold"/>
                <a:ea typeface="Barlow Bold"/>
                <a:cs typeface="Barlow Bold"/>
                <a:sym typeface="Barlow Bold"/>
              </a:rPr>
              <a:t>TEAM -6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D3D3D"/>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FFFFFF"/>
            </a:solidFill>
          </p:spPr>
        </p:sp>
      </p:grpSp>
      <p:sp>
        <p:nvSpPr>
          <p:cNvPr name="AutoShape 4" id="4"/>
          <p:cNvSpPr/>
          <p:nvPr/>
        </p:nvSpPr>
        <p:spPr>
          <a:xfrm>
            <a:off x="3769545" y="1033463"/>
            <a:ext cx="13117184" cy="0"/>
          </a:xfrm>
          <a:prstGeom prst="line">
            <a:avLst/>
          </a:prstGeom>
          <a:ln cap="flat" w="9525">
            <a:solidFill>
              <a:srgbClr val="FFFFFF"/>
            </a:solidFill>
            <a:prstDash val="solid"/>
            <a:headEnd type="none" len="sm" w="sm"/>
            <a:tailEnd type="none" len="sm" w="sm"/>
          </a:ln>
        </p:spPr>
      </p:sp>
      <p:sp>
        <p:nvSpPr>
          <p:cNvPr name="AutoShape 5" id="5"/>
          <p:cNvSpPr/>
          <p:nvPr/>
        </p:nvSpPr>
        <p:spPr>
          <a:xfrm>
            <a:off x="403753" y="9263062"/>
            <a:ext cx="13278544" cy="0"/>
          </a:xfrm>
          <a:prstGeom prst="line">
            <a:avLst/>
          </a:prstGeom>
          <a:ln cap="flat" w="9525">
            <a:solidFill>
              <a:srgbClr val="FFFFFF"/>
            </a:solidFill>
            <a:prstDash val="solid"/>
            <a:headEnd type="none" len="sm" w="sm"/>
            <a:tailEnd type="none" len="sm" w="sm"/>
          </a:ln>
        </p:spPr>
      </p:sp>
      <p:sp>
        <p:nvSpPr>
          <p:cNvPr name="TextBox 6" id="6"/>
          <p:cNvSpPr txBox="true"/>
          <p:nvPr/>
        </p:nvSpPr>
        <p:spPr>
          <a:xfrm rot="0">
            <a:off x="1245775" y="1554667"/>
            <a:ext cx="10005651" cy="981075"/>
          </a:xfrm>
          <a:prstGeom prst="rect">
            <a:avLst/>
          </a:prstGeom>
        </p:spPr>
        <p:txBody>
          <a:bodyPr anchor="t" rtlCol="false" tIns="0" lIns="0" bIns="0" rIns="0">
            <a:spAutoFit/>
          </a:bodyPr>
          <a:lstStyle/>
          <a:p>
            <a:pPr algn="l" marL="0" indent="0" lvl="0">
              <a:lnSpc>
                <a:spcPts val="7679"/>
              </a:lnSpc>
              <a:spcBef>
                <a:spcPct val="0"/>
              </a:spcBef>
            </a:pPr>
            <a:r>
              <a:rPr lang="en-US" b="true" sz="6399">
                <a:solidFill>
                  <a:srgbClr val="FFFFFF"/>
                </a:solidFill>
                <a:latin typeface="Barlow Bold"/>
                <a:ea typeface="Barlow Bold"/>
                <a:cs typeface="Barlow Bold"/>
                <a:sym typeface="Barlow Bold"/>
              </a:rPr>
              <a:t>PROBLEM STATEMENT</a:t>
            </a:r>
          </a:p>
        </p:txBody>
      </p:sp>
      <p:sp>
        <p:nvSpPr>
          <p:cNvPr name="TextBox 7" id="7"/>
          <p:cNvSpPr txBox="true"/>
          <p:nvPr/>
        </p:nvSpPr>
        <p:spPr>
          <a:xfrm rot="0">
            <a:off x="816063" y="3535867"/>
            <a:ext cx="16916656" cy="1074233"/>
          </a:xfrm>
          <a:prstGeom prst="rect">
            <a:avLst/>
          </a:prstGeom>
        </p:spPr>
        <p:txBody>
          <a:bodyPr anchor="t" rtlCol="false" tIns="0" lIns="0" bIns="0" rIns="0">
            <a:spAutoFit/>
          </a:bodyPr>
          <a:lstStyle/>
          <a:p>
            <a:pPr algn="l">
              <a:lnSpc>
                <a:spcPts val="4315"/>
              </a:lnSpc>
            </a:pPr>
            <a:r>
              <a:rPr lang="en-US" sz="3082">
                <a:solidFill>
                  <a:srgbClr val="FFFFFF"/>
                </a:solidFill>
                <a:latin typeface="Barlow"/>
                <a:ea typeface="Barlow"/>
                <a:cs typeface="Barlow"/>
                <a:sym typeface="Barlow"/>
              </a:rPr>
              <a:t>Adulterants sometimes can be carcinogenic. Consumption of adulterated food may lead to serious health issues like cancer, neurological disorders, reproductive issues, gastro-intestinal issues etc.,</a:t>
            </a:r>
          </a:p>
        </p:txBody>
      </p:sp>
      <p:sp>
        <p:nvSpPr>
          <p:cNvPr name="TextBox 8" id="8"/>
          <p:cNvSpPr txBox="true"/>
          <p:nvPr/>
        </p:nvSpPr>
        <p:spPr>
          <a:xfrm rot="0">
            <a:off x="16886728" y="762000"/>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FFFFFF"/>
                </a:solidFill>
                <a:latin typeface="Barlow Bold"/>
                <a:ea typeface="Barlow Bold"/>
                <a:cs typeface="Barlow Bold"/>
                <a:sym typeface="Barlow Bold"/>
              </a:rPr>
              <a:t>03</a:t>
            </a:r>
          </a:p>
        </p:txBody>
      </p:sp>
      <p:sp>
        <p:nvSpPr>
          <p:cNvPr name="Freeform 9" id="9"/>
          <p:cNvSpPr/>
          <p:nvPr/>
        </p:nvSpPr>
        <p:spPr>
          <a:xfrm flipH="false" flipV="false" rot="0">
            <a:off x="13929683" y="8726498"/>
            <a:ext cx="4212295" cy="1063604"/>
          </a:xfrm>
          <a:custGeom>
            <a:avLst/>
            <a:gdLst/>
            <a:ahLst/>
            <a:cxnLst/>
            <a:rect r="r" b="b" t="t" l="l"/>
            <a:pathLst>
              <a:path h="1063604" w="4212295">
                <a:moveTo>
                  <a:pt x="0" y="0"/>
                </a:moveTo>
                <a:lnTo>
                  <a:pt x="4212295" y="0"/>
                </a:lnTo>
                <a:lnTo>
                  <a:pt x="4212295" y="1063604"/>
                </a:lnTo>
                <a:lnTo>
                  <a:pt x="0" y="1063604"/>
                </a:lnTo>
                <a:lnTo>
                  <a:pt x="0" y="0"/>
                </a:lnTo>
                <a:close/>
              </a:path>
            </a:pathLst>
          </a:custGeom>
          <a:blipFill>
            <a:blip r:embed="rId2"/>
            <a:stretch>
              <a:fillRect l="0" t="0" r="0" b="0"/>
            </a:stretch>
          </a:blipFill>
        </p:spPr>
      </p:sp>
      <p:sp>
        <p:nvSpPr>
          <p:cNvPr name="TextBox 10" id="10"/>
          <p:cNvSpPr txBox="true"/>
          <p:nvPr/>
        </p:nvSpPr>
        <p:spPr>
          <a:xfrm rot="0">
            <a:off x="1245775" y="781050"/>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FFFFFF"/>
                </a:solidFill>
                <a:latin typeface="Barlow Bold"/>
                <a:ea typeface="Barlow Bold"/>
                <a:cs typeface="Barlow Bold"/>
                <a:sym typeface="Barlow Bold"/>
              </a:rPr>
              <a:t>TEAM -6</a:t>
            </a:r>
          </a:p>
        </p:txBody>
      </p:sp>
      <p:sp>
        <p:nvSpPr>
          <p:cNvPr name="TextBox 11" id="11"/>
          <p:cNvSpPr txBox="true"/>
          <p:nvPr/>
        </p:nvSpPr>
        <p:spPr>
          <a:xfrm rot="0">
            <a:off x="237078" y="5076825"/>
            <a:ext cx="17813844" cy="2160143"/>
          </a:xfrm>
          <a:prstGeom prst="rect">
            <a:avLst/>
          </a:prstGeom>
        </p:spPr>
        <p:txBody>
          <a:bodyPr anchor="t" rtlCol="false" tIns="0" lIns="0" bIns="0" rIns="0">
            <a:spAutoFit/>
          </a:bodyPr>
          <a:lstStyle/>
          <a:p>
            <a:pPr algn="ctr">
              <a:lnSpc>
                <a:spcPts val="4312"/>
              </a:lnSpc>
            </a:pPr>
            <a:r>
              <a:rPr lang="en-US" sz="3080">
                <a:solidFill>
                  <a:srgbClr val="FFFFFF"/>
                </a:solidFill>
                <a:latin typeface="Barlow"/>
                <a:ea typeface="Barlow"/>
                <a:cs typeface="Barlow"/>
                <a:sym typeface="Barlow"/>
              </a:rPr>
              <a:t>Traditional methods involves both home remedies and laboratory analysis it involves very highly scaled spectrometers which are of high cost and large in size, which would difficult for the experts to carry everywhere during inspection; during performing these methods it can also lead to spoilage/ wastage of food item.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17556144" y="9464401"/>
            <a:ext cx="506171"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04</a:t>
            </a:r>
          </a:p>
        </p:txBody>
      </p:sp>
      <p:sp>
        <p:nvSpPr>
          <p:cNvPr name="TextBox 3" id="3"/>
          <p:cNvSpPr txBox="true"/>
          <p:nvPr/>
        </p:nvSpPr>
        <p:spPr>
          <a:xfrm rot="0">
            <a:off x="4281606" y="-19050"/>
            <a:ext cx="9724788" cy="123825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Barlow Bold"/>
                <a:ea typeface="Barlow Bold"/>
                <a:cs typeface="Barlow Bold"/>
                <a:sym typeface="Barlow Bold"/>
              </a:rPr>
              <a:t>LITERATURE REVIEW</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4" id="4"/>
          <p:cNvSpPr/>
          <p:nvPr/>
        </p:nvSpPr>
        <p:spPr>
          <a:xfrm>
            <a:off x="0" y="9253538"/>
            <a:ext cx="13278544" cy="0"/>
          </a:xfrm>
          <a:prstGeom prst="line">
            <a:avLst/>
          </a:prstGeom>
          <a:ln cap="flat" w="9525">
            <a:solidFill>
              <a:srgbClr val="000000"/>
            </a:solidFill>
            <a:prstDash val="solid"/>
            <a:headEnd type="none" len="sm" w="sm"/>
            <a:tailEnd type="none" len="sm" w="sm"/>
          </a:ln>
        </p:spPr>
      </p:sp>
      <p:sp>
        <p:nvSpPr>
          <p:cNvPr name="TextBox 5" id="5"/>
          <p:cNvSpPr txBox="true"/>
          <p:nvPr/>
        </p:nvSpPr>
        <p:spPr>
          <a:xfrm rot="0">
            <a:off x="17409032" y="9459487"/>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05</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467255" y="103835"/>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4" id="4"/>
          <p:cNvSpPr/>
          <p:nvPr/>
        </p:nvSpPr>
        <p:spPr>
          <a:xfrm flipV="true">
            <a:off x="3420076" y="430681"/>
            <a:ext cx="11902125" cy="20321"/>
          </a:xfrm>
          <a:prstGeom prst="line">
            <a:avLst/>
          </a:prstGeom>
          <a:ln cap="flat" w="9525">
            <a:solidFill>
              <a:srgbClr val="000000"/>
            </a:solidFill>
            <a:prstDash val="solid"/>
            <a:headEnd type="none" len="sm" w="sm"/>
            <a:tailEnd type="none" len="sm" w="sm"/>
          </a:ln>
        </p:spPr>
      </p:sp>
      <p:sp>
        <p:nvSpPr>
          <p:cNvPr name="TextBox 5" id="5"/>
          <p:cNvSpPr txBox="true"/>
          <p:nvPr/>
        </p:nvSpPr>
        <p:spPr>
          <a:xfrm rot="0">
            <a:off x="6748719" y="3750100"/>
            <a:ext cx="6025240" cy="1085850"/>
          </a:xfrm>
          <a:prstGeom prst="rect">
            <a:avLst/>
          </a:prstGeom>
        </p:spPr>
        <p:txBody>
          <a:bodyPr anchor="t" rtlCol="false" tIns="0" lIns="0" bIns="0" rIns="0">
            <a:spAutoFit/>
          </a:bodyPr>
          <a:lstStyle/>
          <a:p>
            <a:pPr algn="l" marL="0" indent="0" lvl="0">
              <a:lnSpc>
                <a:spcPts val="8400"/>
              </a:lnSpc>
              <a:spcBef>
                <a:spcPct val="0"/>
              </a:spcBef>
            </a:pPr>
            <a:r>
              <a:rPr lang="en-US" b="true" sz="7000">
                <a:solidFill>
                  <a:srgbClr val="000000"/>
                </a:solidFill>
                <a:latin typeface="Barlow Bold"/>
                <a:ea typeface="Barlow Bold"/>
                <a:cs typeface="Barlow Bold"/>
                <a:sym typeface="Barlow Bold"/>
              </a:rPr>
              <a:t>OBJECTIVES</a:t>
            </a:r>
          </a:p>
        </p:txBody>
      </p:sp>
      <p:sp>
        <p:nvSpPr>
          <p:cNvPr name="TextBox 6" id="6"/>
          <p:cNvSpPr txBox="true"/>
          <p:nvPr/>
        </p:nvSpPr>
        <p:spPr>
          <a:xfrm rot="0">
            <a:off x="9761339" y="6273843"/>
            <a:ext cx="8352502" cy="1497331"/>
          </a:xfrm>
          <a:prstGeom prst="rect">
            <a:avLst/>
          </a:prstGeom>
        </p:spPr>
        <p:txBody>
          <a:bodyPr anchor="t" rtlCol="false" tIns="0" lIns="0" bIns="0" rIns="0">
            <a:spAutoFit/>
          </a:bodyPr>
          <a:lstStyle/>
          <a:p>
            <a:pPr algn="just" marL="0" indent="0" lvl="0">
              <a:lnSpc>
                <a:spcPts val="4049"/>
              </a:lnSpc>
              <a:spcBef>
                <a:spcPct val="0"/>
              </a:spcBef>
            </a:pPr>
            <a:r>
              <a:rPr lang="en-US" sz="2699" spc="10">
                <a:solidFill>
                  <a:srgbClr val="000000"/>
                </a:solidFill>
                <a:latin typeface="Barlow"/>
                <a:ea typeface="Barlow"/>
                <a:cs typeface="Barlow"/>
                <a:sym typeface="Barlow"/>
              </a:rPr>
              <a:t>2. </a:t>
            </a:r>
            <a:r>
              <a:rPr lang="en-US" sz="2699" spc="10">
                <a:solidFill>
                  <a:srgbClr val="000000"/>
                </a:solidFill>
                <a:latin typeface="Barlow"/>
                <a:ea typeface="Barlow"/>
                <a:cs typeface="Barlow"/>
                <a:sym typeface="Barlow"/>
              </a:rPr>
              <a:t>To identify harmful adulterants in the food using NIR (Near Infrared Spectral Sensor) to analyze food samples. </a:t>
            </a:r>
          </a:p>
        </p:txBody>
      </p:sp>
      <p:sp>
        <p:nvSpPr>
          <p:cNvPr name="TextBox 7" id="7"/>
          <p:cNvSpPr txBox="true"/>
          <p:nvPr/>
        </p:nvSpPr>
        <p:spPr>
          <a:xfrm rot="0">
            <a:off x="467255" y="7555066"/>
            <a:ext cx="8352502" cy="1497331"/>
          </a:xfrm>
          <a:prstGeom prst="rect">
            <a:avLst/>
          </a:prstGeom>
        </p:spPr>
        <p:txBody>
          <a:bodyPr anchor="t" rtlCol="false" tIns="0" lIns="0" bIns="0" rIns="0">
            <a:spAutoFit/>
          </a:bodyPr>
          <a:lstStyle/>
          <a:p>
            <a:pPr algn="just" marL="0" indent="0" lvl="0">
              <a:lnSpc>
                <a:spcPts val="4049"/>
              </a:lnSpc>
              <a:spcBef>
                <a:spcPct val="0"/>
              </a:spcBef>
            </a:pPr>
            <a:r>
              <a:rPr lang="en-US" sz="2699" spc="10">
                <a:solidFill>
                  <a:srgbClr val="000000"/>
                </a:solidFill>
                <a:latin typeface="Barlow"/>
                <a:ea typeface="Barlow"/>
                <a:cs typeface="Barlow"/>
                <a:sym typeface="Barlow"/>
              </a:rPr>
              <a:t>3. </a:t>
            </a:r>
            <a:r>
              <a:rPr lang="en-US" sz="2699" spc="10">
                <a:solidFill>
                  <a:srgbClr val="000000"/>
                </a:solidFill>
                <a:latin typeface="Barlow"/>
                <a:ea typeface="Barlow"/>
                <a:cs typeface="Barlow"/>
                <a:sym typeface="Barlow"/>
              </a:rPr>
              <a:t>Develops a Forward Neural Network(FNN) based classification model as it is useful and easy for classification problems.</a:t>
            </a:r>
          </a:p>
        </p:txBody>
      </p:sp>
      <p:sp>
        <p:nvSpPr>
          <p:cNvPr name="TextBox 8" id="8"/>
          <p:cNvSpPr txBox="true"/>
          <p:nvPr/>
        </p:nvSpPr>
        <p:spPr>
          <a:xfrm rot="0">
            <a:off x="15322201" y="159218"/>
            <a:ext cx="570127"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06</a:t>
            </a:r>
          </a:p>
        </p:txBody>
      </p:sp>
      <p:sp>
        <p:nvSpPr>
          <p:cNvPr name="TextBox 9" id="9"/>
          <p:cNvSpPr txBox="true"/>
          <p:nvPr/>
        </p:nvSpPr>
        <p:spPr>
          <a:xfrm rot="0">
            <a:off x="13278544" y="-3339299"/>
            <a:ext cx="2952056"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000000"/>
                </a:solidFill>
                <a:latin typeface="Barlow Bold"/>
                <a:ea typeface="Barlow Bold"/>
                <a:cs typeface="Barlow Bold"/>
                <a:sym typeface="Barlow Bold"/>
              </a:rPr>
              <a:t>www.reallygreatsite.com</a:t>
            </a:r>
          </a:p>
        </p:txBody>
      </p:sp>
      <p:sp>
        <p:nvSpPr>
          <p:cNvPr name="TextBox 10" id="10"/>
          <p:cNvSpPr txBox="true"/>
          <p:nvPr/>
        </p:nvSpPr>
        <p:spPr>
          <a:xfrm rot="0">
            <a:off x="684329" y="211289"/>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000000"/>
                </a:solidFill>
                <a:latin typeface="Barlow Bold"/>
                <a:ea typeface="Barlow Bold"/>
                <a:cs typeface="Barlow Bold"/>
                <a:sym typeface="Barlow Bold"/>
              </a:rPr>
              <a:t>TEAM -6</a:t>
            </a:r>
          </a:p>
        </p:txBody>
      </p:sp>
      <p:sp>
        <p:nvSpPr>
          <p:cNvPr name="TextBox 11" id="11"/>
          <p:cNvSpPr txBox="true"/>
          <p:nvPr/>
        </p:nvSpPr>
        <p:spPr>
          <a:xfrm rot="0">
            <a:off x="234574" y="5367062"/>
            <a:ext cx="8352502" cy="992506"/>
          </a:xfrm>
          <a:prstGeom prst="rect">
            <a:avLst/>
          </a:prstGeom>
        </p:spPr>
        <p:txBody>
          <a:bodyPr anchor="t" rtlCol="false" tIns="0" lIns="0" bIns="0" rIns="0">
            <a:spAutoFit/>
          </a:bodyPr>
          <a:lstStyle/>
          <a:p>
            <a:pPr algn="ctr" marL="582925" indent="-291463" lvl="1">
              <a:lnSpc>
                <a:spcPts val="4049"/>
              </a:lnSpc>
              <a:spcBef>
                <a:spcPct val="0"/>
              </a:spcBef>
              <a:buAutoNum type="arabicPeriod" startAt="1"/>
            </a:pPr>
            <a:r>
              <a:rPr lang="en-US" sz="2699" spc="10">
                <a:solidFill>
                  <a:srgbClr val="000000"/>
                </a:solidFill>
                <a:latin typeface="Barlow"/>
                <a:ea typeface="Barlow"/>
                <a:cs typeface="Barlow"/>
                <a:sym typeface="Barlow"/>
              </a:rPr>
              <a:t>A</a:t>
            </a:r>
            <a:r>
              <a:rPr lang="en-US" sz="2699" spc="10">
                <a:solidFill>
                  <a:srgbClr val="000000"/>
                </a:solidFill>
                <a:latin typeface="Barlow"/>
                <a:ea typeface="Barlow"/>
                <a:cs typeface="Barlow"/>
                <a:sym typeface="Barlow"/>
              </a:rPr>
              <a:t>ims to develop a portable, low cost, user friendly real-time food adulteration detection system .</a:t>
            </a:r>
          </a:p>
        </p:txBody>
      </p:sp>
      <p:sp>
        <p:nvSpPr>
          <p:cNvPr name="TextBox 12" id="12"/>
          <p:cNvSpPr txBox="true"/>
          <p:nvPr/>
        </p:nvSpPr>
        <p:spPr>
          <a:xfrm rot="0">
            <a:off x="9761339" y="8966671"/>
            <a:ext cx="7389991" cy="992506"/>
          </a:xfrm>
          <a:prstGeom prst="rect">
            <a:avLst/>
          </a:prstGeom>
        </p:spPr>
        <p:txBody>
          <a:bodyPr anchor="t" rtlCol="false" tIns="0" lIns="0" bIns="0" rIns="0">
            <a:spAutoFit/>
          </a:bodyPr>
          <a:lstStyle/>
          <a:p>
            <a:pPr algn="just" marL="0" indent="0" lvl="0">
              <a:lnSpc>
                <a:spcPts val="4049"/>
              </a:lnSpc>
              <a:spcBef>
                <a:spcPct val="0"/>
              </a:spcBef>
            </a:pPr>
            <a:r>
              <a:rPr lang="en-US" sz="2699" spc="10">
                <a:solidFill>
                  <a:srgbClr val="000000"/>
                </a:solidFill>
                <a:latin typeface="Barlow"/>
                <a:ea typeface="Barlow"/>
                <a:cs typeface="Barlow"/>
                <a:sym typeface="Barlow"/>
              </a:rPr>
              <a:t>4. </a:t>
            </a:r>
            <a:r>
              <a:rPr lang="en-US" sz="2699" spc="10">
                <a:solidFill>
                  <a:srgbClr val="000000"/>
                </a:solidFill>
                <a:latin typeface="Barlow"/>
                <a:ea typeface="Barlow"/>
                <a:cs typeface="Barlow"/>
                <a:sym typeface="Barlow"/>
              </a:rPr>
              <a:t>To develop a system which have better accuracy than home remedies.</a:t>
            </a:r>
          </a:p>
        </p:txBody>
      </p:sp>
      <p:sp>
        <p:nvSpPr>
          <p:cNvPr name="TextBox 13" id="13"/>
          <p:cNvSpPr txBox="true"/>
          <p:nvPr/>
        </p:nvSpPr>
        <p:spPr>
          <a:xfrm rot="0">
            <a:off x="1028700" y="1028700"/>
            <a:ext cx="7844366" cy="990600"/>
          </a:xfrm>
          <a:prstGeom prst="rect">
            <a:avLst/>
          </a:prstGeom>
        </p:spPr>
        <p:txBody>
          <a:bodyPr anchor="t" rtlCol="false" tIns="0" lIns="0" bIns="0" rIns="0">
            <a:spAutoFit/>
          </a:bodyPr>
          <a:lstStyle/>
          <a:p>
            <a:pPr algn="l" marL="0" indent="0" lvl="0">
              <a:lnSpc>
                <a:spcPts val="7800"/>
              </a:lnSpc>
              <a:spcBef>
                <a:spcPct val="0"/>
              </a:spcBef>
            </a:pPr>
            <a:r>
              <a:rPr lang="en-US" b="true" sz="6500">
                <a:solidFill>
                  <a:srgbClr val="000000"/>
                </a:solidFill>
                <a:latin typeface="Barlow Bold"/>
                <a:ea typeface="Barlow Bold"/>
                <a:cs typeface="Barlow Bold"/>
                <a:sym typeface="Barlow Bold"/>
              </a:rPr>
              <a:t>RESEARCH GAPS</a:t>
            </a:r>
          </a:p>
        </p:txBody>
      </p:sp>
      <p:sp>
        <p:nvSpPr>
          <p:cNvPr name="TextBox 14" id="14"/>
          <p:cNvSpPr txBox="true"/>
          <p:nvPr/>
        </p:nvSpPr>
        <p:spPr>
          <a:xfrm rot="0">
            <a:off x="1028700" y="2218480"/>
            <a:ext cx="10812702" cy="1550670"/>
          </a:xfrm>
          <a:prstGeom prst="rect">
            <a:avLst/>
          </a:prstGeom>
        </p:spPr>
        <p:txBody>
          <a:bodyPr anchor="t" rtlCol="false" tIns="0" lIns="0" bIns="0" rIns="0">
            <a:spAutoFit/>
          </a:bodyPr>
          <a:lstStyle/>
          <a:p>
            <a:pPr algn="l" marL="604519" indent="-302260" lvl="1">
              <a:lnSpc>
                <a:spcPts val="4199"/>
              </a:lnSpc>
              <a:buFont typeface="Arial"/>
              <a:buChar char="•"/>
            </a:pPr>
            <a:r>
              <a:rPr lang="en-US" sz="2799" spc="11">
                <a:solidFill>
                  <a:srgbClr val="000000"/>
                </a:solidFill>
                <a:latin typeface="Barlow"/>
                <a:ea typeface="Barlow"/>
                <a:cs typeface="Barlow"/>
                <a:sym typeface="Barlow"/>
              </a:rPr>
              <a:t>Integration of AS7263 NIR sensor with Neural Networks.</a:t>
            </a:r>
          </a:p>
          <a:p>
            <a:pPr algn="l" marL="604519" indent="-302260" lvl="1">
              <a:lnSpc>
                <a:spcPts val="4199"/>
              </a:lnSpc>
              <a:buFont typeface="Arial"/>
              <a:buChar char="•"/>
            </a:pPr>
            <a:r>
              <a:rPr lang="en-US" sz="2799" spc="11">
                <a:solidFill>
                  <a:srgbClr val="000000"/>
                </a:solidFill>
                <a:latin typeface="Barlow"/>
                <a:ea typeface="Barlow"/>
                <a:cs typeface="Barlow"/>
                <a:sym typeface="Barlow"/>
              </a:rPr>
              <a:t>Existing systems are not portable</a:t>
            </a:r>
          </a:p>
          <a:p>
            <a:pPr algn="l" marL="604519" indent="-302260" lvl="1">
              <a:lnSpc>
                <a:spcPts val="4199"/>
              </a:lnSpc>
              <a:buFont typeface="Arial"/>
              <a:buChar char="•"/>
            </a:pPr>
            <a:r>
              <a:rPr lang="en-US" sz="2799" spc="11">
                <a:solidFill>
                  <a:srgbClr val="000000"/>
                </a:solidFill>
                <a:latin typeface="Barlow"/>
                <a:ea typeface="Barlow"/>
                <a:cs typeface="Barlow"/>
                <a:sym typeface="Barlow"/>
              </a:rPr>
              <a:t>User-friendly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4" id="4"/>
          <p:cNvSpPr/>
          <p:nvPr/>
        </p:nvSpPr>
        <p:spPr>
          <a:xfrm>
            <a:off x="3769545" y="1033463"/>
            <a:ext cx="13303470" cy="0"/>
          </a:xfrm>
          <a:prstGeom prst="line">
            <a:avLst/>
          </a:prstGeom>
          <a:ln cap="flat" w="9525">
            <a:solidFill>
              <a:srgbClr val="000000"/>
            </a:solidFill>
            <a:prstDash val="solid"/>
            <a:headEnd type="none" len="sm" w="sm"/>
            <a:tailEnd type="none" len="sm" w="sm"/>
          </a:ln>
        </p:spPr>
      </p:sp>
      <p:sp>
        <p:nvSpPr>
          <p:cNvPr name="AutoShape 5" id="5"/>
          <p:cNvSpPr/>
          <p:nvPr/>
        </p:nvSpPr>
        <p:spPr>
          <a:xfrm>
            <a:off x="403753" y="9472752"/>
            <a:ext cx="13278544" cy="0"/>
          </a:xfrm>
          <a:prstGeom prst="line">
            <a:avLst/>
          </a:prstGeom>
          <a:ln cap="flat" w="9525">
            <a:solidFill>
              <a:srgbClr val="000000"/>
            </a:solidFill>
            <a:prstDash val="solid"/>
            <a:headEnd type="none" len="sm" w="sm"/>
            <a:tailEnd type="none" len="sm" w="sm"/>
          </a:ln>
        </p:spPr>
      </p:sp>
      <p:sp>
        <p:nvSpPr>
          <p:cNvPr name="Freeform 6" id="6"/>
          <p:cNvSpPr/>
          <p:nvPr/>
        </p:nvSpPr>
        <p:spPr>
          <a:xfrm flipH="false" flipV="false" rot="0">
            <a:off x="14075705" y="8940950"/>
            <a:ext cx="4212295" cy="1063604"/>
          </a:xfrm>
          <a:custGeom>
            <a:avLst/>
            <a:gdLst/>
            <a:ahLst/>
            <a:cxnLst/>
            <a:rect r="r" b="b" t="t" l="l"/>
            <a:pathLst>
              <a:path h="1063604" w="4212295">
                <a:moveTo>
                  <a:pt x="0" y="0"/>
                </a:moveTo>
                <a:lnTo>
                  <a:pt x="4212295" y="0"/>
                </a:lnTo>
                <a:lnTo>
                  <a:pt x="4212295" y="1063604"/>
                </a:lnTo>
                <a:lnTo>
                  <a:pt x="0" y="1063604"/>
                </a:lnTo>
                <a:lnTo>
                  <a:pt x="0" y="0"/>
                </a:lnTo>
                <a:close/>
              </a:path>
            </a:pathLst>
          </a:custGeom>
          <a:blipFill>
            <a:blip r:embed="rId2"/>
            <a:stretch>
              <a:fillRect l="0" t="0" r="0" b="0"/>
            </a:stretch>
          </a:blipFill>
        </p:spPr>
      </p:sp>
      <p:sp>
        <p:nvSpPr>
          <p:cNvPr name="Freeform 7" id="7"/>
          <p:cNvSpPr/>
          <p:nvPr/>
        </p:nvSpPr>
        <p:spPr>
          <a:xfrm flipH="false" flipV="false" rot="0">
            <a:off x="15161838" y="2098048"/>
            <a:ext cx="2553559" cy="2553559"/>
          </a:xfrm>
          <a:custGeom>
            <a:avLst/>
            <a:gdLst/>
            <a:ahLst/>
            <a:cxnLst/>
            <a:rect r="r" b="b" t="t" l="l"/>
            <a:pathLst>
              <a:path h="2553559" w="2553559">
                <a:moveTo>
                  <a:pt x="0" y="0"/>
                </a:moveTo>
                <a:lnTo>
                  <a:pt x="2553559" y="0"/>
                </a:lnTo>
                <a:lnTo>
                  <a:pt x="2553559" y="2553559"/>
                </a:lnTo>
                <a:lnTo>
                  <a:pt x="0" y="2553559"/>
                </a:lnTo>
                <a:lnTo>
                  <a:pt x="0" y="0"/>
                </a:lnTo>
                <a:close/>
              </a:path>
            </a:pathLst>
          </a:custGeom>
          <a:blipFill>
            <a:blip r:embed="rId3"/>
            <a:stretch>
              <a:fillRect l="0" t="0" r="0" b="0"/>
            </a:stretch>
          </a:blipFill>
        </p:spPr>
      </p:sp>
      <p:sp>
        <p:nvSpPr>
          <p:cNvPr name="Freeform 8" id="8"/>
          <p:cNvSpPr/>
          <p:nvPr/>
        </p:nvSpPr>
        <p:spPr>
          <a:xfrm flipH="false" flipV="false" rot="0">
            <a:off x="10400596" y="4591050"/>
            <a:ext cx="2553559" cy="2553559"/>
          </a:xfrm>
          <a:custGeom>
            <a:avLst/>
            <a:gdLst/>
            <a:ahLst/>
            <a:cxnLst/>
            <a:rect r="r" b="b" t="t" l="l"/>
            <a:pathLst>
              <a:path h="2553559" w="2553559">
                <a:moveTo>
                  <a:pt x="0" y="0"/>
                </a:moveTo>
                <a:lnTo>
                  <a:pt x="2553559" y="0"/>
                </a:lnTo>
                <a:lnTo>
                  <a:pt x="2553559" y="2553559"/>
                </a:lnTo>
                <a:lnTo>
                  <a:pt x="0" y="2553559"/>
                </a:lnTo>
                <a:lnTo>
                  <a:pt x="0" y="0"/>
                </a:lnTo>
                <a:close/>
              </a:path>
            </a:pathLst>
          </a:custGeom>
          <a:blipFill>
            <a:blip r:embed="rId4"/>
            <a:stretch>
              <a:fillRect l="0" t="0" r="0" b="0"/>
            </a:stretch>
          </a:blipFill>
        </p:spPr>
      </p:sp>
      <p:sp>
        <p:nvSpPr>
          <p:cNvPr name="TextBox 9" id="9"/>
          <p:cNvSpPr txBox="true"/>
          <p:nvPr/>
        </p:nvSpPr>
        <p:spPr>
          <a:xfrm rot="0">
            <a:off x="1028700" y="1643519"/>
            <a:ext cx="16230600" cy="1238250"/>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000000"/>
                </a:solidFill>
                <a:latin typeface="Barlow Bold"/>
                <a:ea typeface="Barlow Bold"/>
                <a:cs typeface="Barlow Bold"/>
                <a:sym typeface="Barlow Bold"/>
              </a:rPr>
              <a:t>COMPONENTS USED</a:t>
            </a:r>
          </a:p>
        </p:txBody>
      </p:sp>
      <p:sp>
        <p:nvSpPr>
          <p:cNvPr name="TextBox 10" id="10"/>
          <p:cNvSpPr txBox="true"/>
          <p:nvPr/>
        </p:nvSpPr>
        <p:spPr>
          <a:xfrm rot="0">
            <a:off x="1245775" y="2631440"/>
            <a:ext cx="4393625" cy="3871595"/>
          </a:xfrm>
          <a:prstGeom prst="rect">
            <a:avLst/>
          </a:prstGeom>
        </p:spPr>
        <p:txBody>
          <a:bodyPr anchor="t" rtlCol="false" tIns="0" lIns="0" bIns="0" rIns="0">
            <a:spAutoFit/>
          </a:bodyPr>
          <a:lstStyle/>
          <a:p>
            <a:pPr algn="ctr">
              <a:lnSpc>
                <a:spcPts val="4419"/>
              </a:lnSpc>
            </a:pPr>
          </a:p>
          <a:p>
            <a:pPr algn="ctr" marL="734059" indent="-367030" lvl="1">
              <a:lnSpc>
                <a:spcPts val="4419"/>
              </a:lnSpc>
              <a:buAutoNum type="arabicPeriod" startAt="1"/>
            </a:pPr>
            <a:r>
              <a:rPr lang="en-US" b="true" sz="3399">
                <a:solidFill>
                  <a:srgbClr val="000000"/>
                </a:solidFill>
                <a:latin typeface="Barlow Semi-Bold"/>
                <a:ea typeface="Barlow Semi-Bold"/>
                <a:cs typeface="Barlow Semi-Bold"/>
                <a:sym typeface="Barlow Semi-Bold"/>
              </a:rPr>
              <a:t>TCS34725</a:t>
            </a:r>
            <a:r>
              <a:rPr lang="en-US" b="true" sz="3399">
                <a:solidFill>
                  <a:srgbClr val="000000"/>
                </a:solidFill>
                <a:latin typeface="Barlow Semi-Bold"/>
                <a:ea typeface="Barlow Semi-Bold"/>
                <a:cs typeface="Barlow Semi-Bold"/>
                <a:sym typeface="Barlow Semi-Bold"/>
              </a:rPr>
              <a:t> Sensor</a:t>
            </a:r>
          </a:p>
          <a:p>
            <a:pPr algn="ctr" marL="734059" indent="-367030" lvl="1">
              <a:lnSpc>
                <a:spcPts val="4419"/>
              </a:lnSpc>
              <a:buAutoNum type="arabicPeriod" startAt="1"/>
            </a:pPr>
            <a:r>
              <a:rPr lang="en-US" b="true" sz="3399">
                <a:solidFill>
                  <a:srgbClr val="000000"/>
                </a:solidFill>
                <a:latin typeface="Barlow Semi-Bold"/>
                <a:ea typeface="Barlow Semi-Bold"/>
                <a:cs typeface="Barlow Semi-Bold"/>
                <a:sym typeface="Barlow Semi-Bold"/>
              </a:rPr>
              <a:t>Arduino UNO</a:t>
            </a:r>
          </a:p>
          <a:p>
            <a:pPr algn="ctr" marL="734059" indent="-367030" lvl="1">
              <a:lnSpc>
                <a:spcPts val="4419"/>
              </a:lnSpc>
              <a:buAutoNum type="arabicPeriod" startAt="1"/>
            </a:pPr>
            <a:r>
              <a:rPr lang="en-US" b="true" sz="3399">
                <a:solidFill>
                  <a:srgbClr val="000000"/>
                </a:solidFill>
                <a:latin typeface="Barlow Semi-Bold"/>
                <a:ea typeface="Barlow Semi-Bold"/>
                <a:cs typeface="Barlow Semi-Bold"/>
                <a:sym typeface="Barlow Semi-Bold"/>
              </a:rPr>
              <a:t>LCD Display</a:t>
            </a:r>
          </a:p>
          <a:p>
            <a:pPr algn="ctr" marL="734059" indent="-367030" lvl="1">
              <a:lnSpc>
                <a:spcPts val="4419"/>
              </a:lnSpc>
              <a:buAutoNum type="arabicPeriod" startAt="1"/>
            </a:pPr>
            <a:r>
              <a:rPr lang="en-US" b="true" sz="3399">
                <a:solidFill>
                  <a:srgbClr val="000000"/>
                </a:solidFill>
                <a:latin typeface="Barlow Semi-Bold"/>
                <a:ea typeface="Barlow Semi-Bold"/>
                <a:cs typeface="Barlow Semi-Bold"/>
                <a:sym typeface="Barlow Semi-Bold"/>
              </a:rPr>
              <a:t>Resistors</a:t>
            </a:r>
          </a:p>
          <a:p>
            <a:pPr algn="ctr" marL="734059" indent="-367030" lvl="1">
              <a:lnSpc>
                <a:spcPts val="4419"/>
              </a:lnSpc>
              <a:buAutoNum type="arabicPeriod" startAt="1"/>
            </a:pPr>
            <a:r>
              <a:rPr lang="en-US" b="true" sz="3399">
                <a:solidFill>
                  <a:srgbClr val="000000"/>
                </a:solidFill>
                <a:latin typeface="Barlow Semi-Bold"/>
                <a:ea typeface="Barlow Semi-Bold"/>
                <a:cs typeface="Barlow Semi-Bold"/>
                <a:sym typeface="Barlow Semi-Bold"/>
              </a:rPr>
              <a:t>Jumping Wires</a:t>
            </a:r>
          </a:p>
          <a:p>
            <a:pPr algn="ctr" marL="734059" indent="-367030" lvl="1">
              <a:lnSpc>
                <a:spcPts val="4419"/>
              </a:lnSpc>
              <a:spcBef>
                <a:spcPct val="0"/>
              </a:spcBef>
              <a:buAutoNum type="arabicPeriod" startAt="1"/>
            </a:pPr>
            <a:r>
              <a:rPr lang="en-US" b="true" sz="3399">
                <a:solidFill>
                  <a:srgbClr val="000000"/>
                </a:solidFill>
                <a:latin typeface="Barlow Semi-Bold"/>
                <a:ea typeface="Barlow Semi-Bold"/>
                <a:cs typeface="Barlow Semi-Bold"/>
                <a:sym typeface="Barlow Semi-Bold"/>
              </a:rPr>
              <a:t>Bread Board</a:t>
            </a:r>
          </a:p>
        </p:txBody>
      </p:sp>
      <p:sp>
        <p:nvSpPr>
          <p:cNvPr name="TextBox 11" id="11"/>
          <p:cNvSpPr txBox="true"/>
          <p:nvPr/>
        </p:nvSpPr>
        <p:spPr>
          <a:xfrm rot="0">
            <a:off x="17073014" y="762000"/>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07</a:t>
            </a:r>
          </a:p>
        </p:txBody>
      </p:sp>
      <p:sp>
        <p:nvSpPr>
          <p:cNvPr name="TextBox 12" id="12"/>
          <p:cNvSpPr txBox="true"/>
          <p:nvPr/>
        </p:nvSpPr>
        <p:spPr>
          <a:xfrm rot="0">
            <a:off x="1245775" y="781050"/>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000000"/>
                </a:solidFill>
                <a:latin typeface="Barlow Bold"/>
                <a:ea typeface="Barlow Bold"/>
                <a:cs typeface="Barlow Bold"/>
                <a:sym typeface="Barlow Bold"/>
              </a:rPr>
              <a:t>TEAM -6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368076" y="2252663"/>
            <a:ext cx="6356452" cy="4073709"/>
            <a:chOff x="0" y="0"/>
            <a:chExt cx="6292447" cy="4032689"/>
          </a:xfrm>
        </p:grpSpPr>
        <p:sp>
          <p:nvSpPr>
            <p:cNvPr name="Freeform 3" id="3"/>
            <p:cNvSpPr/>
            <p:nvPr/>
          </p:nvSpPr>
          <p:spPr>
            <a:xfrm flipH="false" flipV="false" rot="0">
              <a:off x="0" y="0"/>
              <a:ext cx="6292447" cy="4032690"/>
            </a:xfrm>
            <a:custGeom>
              <a:avLst/>
              <a:gdLst/>
              <a:ahLst/>
              <a:cxnLst/>
              <a:rect r="r" b="b" t="t" l="l"/>
              <a:pathLst>
                <a:path h="4032690" w="6292447">
                  <a:moveTo>
                    <a:pt x="6167987" y="4032689"/>
                  </a:moveTo>
                  <a:lnTo>
                    <a:pt x="124460" y="4032689"/>
                  </a:lnTo>
                  <a:cubicBezTo>
                    <a:pt x="55880" y="4032689"/>
                    <a:pt x="0" y="3976809"/>
                    <a:pt x="0" y="3908229"/>
                  </a:cubicBezTo>
                  <a:lnTo>
                    <a:pt x="0" y="124460"/>
                  </a:lnTo>
                  <a:cubicBezTo>
                    <a:pt x="0" y="55880"/>
                    <a:pt x="55880" y="0"/>
                    <a:pt x="124460" y="0"/>
                  </a:cubicBezTo>
                  <a:lnTo>
                    <a:pt x="6167987" y="0"/>
                  </a:lnTo>
                  <a:cubicBezTo>
                    <a:pt x="6236567" y="0"/>
                    <a:pt x="6292447" y="55880"/>
                    <a:pt x="6292447" y="124460"/>
                  </a:cubicBezTo>
                  <a:lnTo>
                    <a:pt x="6292447" y="3908229"/>
                  </a:lnTo>
                  <a:cubicBezTo>
                    <a:pt x="6292447" y="3976809"/>
                    <a:pt x="6236567" y="4032690"/>
                    <a:pt x="6167987" y="4032690"/>
                  </a:cubicBezTo>
                  <a:close/>
                </a:path>
              </a:pathLst>
            </a:custGeom>
            <a:solidFill>
              <a:srgbClr val="3D3D3D"/>
            </a:solidFill>
          </p:spPr>
        </p:sp>
      </p:grpSp>
      <p:grpSp>
        <p:nvGrpSpPr>
          <p:cNvPr name="Group 4" id="4"/>
          <p:cNvGrpSpPr/>
          <p:nvPr/>
        </p:nvGrpSpPr>
        <p:grpSpPr>
          <a:xfrm rot="0">
            <a:off x="5183693" y="6059262"/>
            <a:ext cx="6302751" cy="3606750"/>
            <a:chOff x="0" y="0"/>
            <a:chExt cx="7501214" cy="4292571"/>
          </a:xfrm>
        </p:grpSpPr>
        <p:sp>
          <p:nvSpPr>
            <p:cNvPr name="Freeform 5" id="5"/>
            <p:cNvSpPr/>
            <p:nvPr/>
          </p:nvSpPr>
          <p:spPr>
            <a:xfrm flipH="false" flipV="false" rot="0">
              <a:off x="0" y="0"/>
              <a:ext cx="7501214" cy="4292571"/>
            </a:xfrm>
            <a:custGeom>
              <a:avLst/>
              <a:gdLst/>
              <a:ahLst/>
              <a:cxnLst/>
              <a:rect r="r" b="b" t="t" l="l"/>
              <a:pathLst>
                <a:path h="4292571" w="7501214">
                  <a:moveTo>
                    <a:pt x="7376754" y="4292571"/>
                  </a:moveTo>
                  <a:lnTo>
                    <a:pt x="124460" y="4292571"/>
                  </a:lnTo>
                  <a:cubicBezTo>
                    <a:pt x="55880" y="4292571"/>
                    <a:pt x="0" y="4236691"/>
                    <a:pt x="0" y="4168111"/>
                  </a:cubicBezTo>
                  <a:lnTo>
                    <a:pt x="0" y="124460"/>
                  </a:lnTo>
                  <a:cubicBezTo>
                    <a:pt x="0" y="55880"/>
                    <a:pt x="55880" y="0"/>
                    <a:pt x="124460" y="0"/>
                  </a:cubicBezTo>
                  <a:lnTo>
                    <a:pt x="7376754" y="0"/>
                  </a:lnTo>
                  <a:cubicBezTo>
                    <a:pt x="7445334" y="0"/>
                    <a:pt x="7501214" y="55880"/>
                    <a:pt x="7501214" y="124460"/>
                  </a:cubicBezTo>
                  <a:lnTo>
                    <a:pt x="7501214" y="4168111"/>
                  </a:lnTo>
                  <a:cubicBezTo>
                    <a:pt x="7501214" y="4236691"/>
                    <a:pt x="7445334" y="4292571"/>
                    <a:pt x="7376754" y="4292571"/>
                  </a:cubicBezTo>
                  <a:close/>
                </a:path>
              </a:pathLst>
            </a:custGeom>
            <a:solidFill>
              <a:srgbClr val="3D3D3D"/>
            </a:solidFill>
          </p:spPr>
        </p:sp>
      </p:grpSp>
      <p:sp>
        <p:nvSpPr>
          <p:cNvPr name="TextBox 6" id="6"/>
          <p:cNvSpPr txBox="true"/>
          <p:nvPr/>
        </p:nvSpPr>
        <p:spPr>
          <a:xfrm rot="0">
            <a:off x="2096887" y="1014413"/>
            <a:ext cx="14094227" cy="1238250"/>
          </a:xfrm>
          <a:prstGeom prst="rect">
            <a:avLst/>
          </a:prstGeom>
        </p:spPr>
        <p:txBody>
          <a:bodyPr anchor="t" rtlCol="false" tIns="0" lIns="0" bIns="0" rIns="0">
            <a:spAutoFit/>
          </a:bodyPr>
          <a:lstStyle/>
          <a:p>
            <a:pPr algn="ctr" marL="0" indent="0" lvl="0">
              <a:lnSpc>
                <a:spcPts val="9600"/>
              </a:lnSpc>
              <a:spcBef>
                <a:spcPct val="0"/>
              </a:spcBef>
            </a:pPr>
            <a:r>
              <a:rPr lang="en-US" b="true" sz="8000">
                <a:solidFill>
                  <a:srgbClr val="000000"/>
                </a:solidFill>
                <a:latin typeface="Barlow Bold"/>
                <a:ea typeface="Barlow Bold"/>
                <a:cs typeface="Barlow Bold"/>
                <a:sym typeface="Barlow Bold"/>
              </a:rPr>
              <a:t>ABOUT THE SENSOR</a:t>
            </a:r>
          </a:p>
        </p:txBody>
      </p:sp>
      <p:grpSp>
        <p:nvGrpSpPr>
          <p:cNvPr name="Group 7" id="7"/>
          <p:cNvGrpSpPr/>
          <p:nvPr/>
        </p:nvGrpSpPr>
        <p:grpSpPr>
          <a:xfrm rot="0">
            <a:off x="1028700" y="644056"/>
            <a:ext cx="2740845" cy="769288"/>
            <a:chOff x="0" y="0"/>
            <a:chExt cx="6909363" cy="1939290"/>
          </a:xfrm>
        </p:grpSpPr>
        <p:sp>
          <p:nvSpPr>
            <p:cNvPr name="Freeform 8" id="8"/>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9" id="9"/>
          <p:cNvSpPr/>
          <p:nvPr/>
        </p:nvSpPr>
        <p:spPr>
          <a:xfrm>
            <a:off x="3769545" y="1033463"/>
            <a:ext cx="13117184" cy="0"/>
          </a:xfrm>
          <a:prstGeom prst="line">
            <a:avLst/>
          </a:prstGeom>
          <a:ln cap="flat" w="9525">
            <a:solidFill>
              <a:srgbClr val="000000"/>
            </a:solidFill>
            <a:prstDash val="solid"/>
            <a:headEnd type="none" len="sm" w="sm"/>
            <a:tailEnd type="none" len="sm" w="sm"/>
          </a:ln>
        </p:spPr>
      </p:sp>
      <p:sp>
        <p:nvSpPr>
          <p:cNvPr name="AutoShape 10" id="10"/>
          <p:cNvSpPr/>
          <p:nvPr/>
        </p:nvSpPr>
        <p:spPr>
          <a:xfrm>
            <a:off x="85256" y="9919378"/>
            <a:ext cx="13278544" cy="0"/>
          </a:xfrm>
          <a:prstGeom prst="line">
            <a:avLst/>
          </a:prstGeom>
          <a:ln cap="flat" w="9525">
            <a:solidFill>
              <a:srgbClr val="000000"/>
            </a:solidFill>
            <a:prstDash val="solid"/>
            <a:headEnd type="none" len="sm" w="sm"/>
            <a:tailEnd type="none" len="sm" w="sm"/>
          </a:ln>
        </p:spPr>
      </p:sp>
      <p:sp>
        <p:nvSpPr>
          <p:cNvPr name="Freeform 11" id="11"/>
          <p:cNvSpPr/>
          <p:nvPr/>
        </p:nvSpPr>
        <p:spPr>
          <a:xfrm flipH="false" flipV="false" rot="0">
            <a:off x="12123308" y="3169125"/>
            <a:ext cx="5792945" cy="4267880"/>
          </a:xfrm>
          <a:custGeom>
            <a:avLst/>
            <a:gdLst/>
            <a:ahLst/>
            <a:cxnLst/>
            <a:rect r="r" b="b" t="t" l="l"/>
            <a:pathLst>
              <a:path h="4267880" w="5792945">
                <a:moveTo>
                  <a:pt x="0" y="0"/>
                </a:moveTo>
                <a:lnTo>
                  <a:pt x="5792945" y="0"/>
                </a:lnTo>
                <a:lnTo>
                  <a:pt x="5792945" y="4267880"/>
                </a:lnTo>
                <a:lnTo>
                  <a:pt x="0" y="4267880"/>
                </a:lnTo>
                <a:lnTo>
                  <a:pt x="0" y="0"/>
                </a:lnTo>
                <a:close/>
              </a:path>
            </a:pathLst>
          </a:custGeom>
          <a:blipFill>
            <a:blip r:embed="rId2"/>
            <a:stretch>
              <a:fillRect l="-5673" t="0" r="0" b="0"/>
            </a:stretch>
          </a:blipFill>
        </p:spPr>
      </p:sp>
      <p:sp>
        <p:nvSpPr>
          <p:cNvPr name="TextBox 12" id="12"/>
          <p:cNvSpPr txBox="true"/>
          <p:nvPr/>
        </p:nvSpPr>
        <p:spPr>
          <a:xfrm rot="0">
            <a:off x="597486" y="2692174"/>
            <a:ext cx="5909968" cy="3118486"/>
          </a:xfrm>
          <a:prstGeom prst="rect">
            <a:avLst/>
          </a:prstGeom>
        </p:spPr>
        <p:txBody>
          <a:bodyPr anchor="t" rtlCol="false" tIns="0" lIns="0" bIns="0" rIns="0">
            <a:spAutoFit/>
          </a:bodyPr>
          <a:lstStyle/>
          <a:p>
            <a:pPr algn="l" marL="518155" indent="-259078" lvl="1">
              <a:lnSpc>
                <a:spcPts val="3599"/>
              </a:lnSpc>
              <a:buFont typeface="Arial"/>
              <a:buChar char="•"/>
            </a:pPr>
            <a:r>
              <a:rPr lang="en-US" b="true" sz="2399" spc="9">
                <a:solidFill>
                  <a:srgbClr val="FFFFFF"/>
                </a:solidFill>
                <a:latin typeface="Barlow Bold"/>
                <a:ea typeface="Barlow Bold"/>
                <a:cs typeface="Barlow Bold"/>
                <a:sym typeface="Barlow Bold"/>
              </a:rPr>
              <a:t>NIR spectral sensor</a:t>
            </a:r>
          </a:p>
          <a:p>
            <a:pPr algn="l" marL="518155" indent="-259078" lvl="1">
              <a:lnSpc>
                <a:spcPts val="3599"/>
              </a:lnSpc>
              <a:buFont typeface="Arial"/>
              <a:buChar char="•"/>
            </a:pPr>
            <a:r>
              <a:rPr lang="en-US" b="true" sz="2399" spc="9">
                <a:solidFill>
                  <a:srgbClr val="FFFFFF"/>
                </a:solidFill>
                <a:latin typeface="Barlow Bold"/>
                <a:ea typeface="Barlow Bold"/>
                <a:cs typeface="Barlow Bold"/>
                <a:sym typeface="Barlow Bold"/>
              </a:rPr>
              <a:t>6 wavelength channels (610 nm, 680nm, 730nm, 760 nm, 810nm, 860nm.</a:t>
            </a:r>
          </a:p>
          <a:p>
            <a:pPr algn="l" marL="518155" indent="-259078" lvl="1">
              <a:lnSpc>
                <a:spcPts val="3599"/>
              </a:lnSpc>
              <a:buFont typeface="Arial"/>
              <a:buChar char="•"/>
            </a:pPr>
            <a:r>
              <a:rPr lang="en-US" b="true" sz="2399" spc="9">
                <a:solidFill>
                  <a:srgbClr val="FFFFFF"/>
                </a:solidFill>
                <a:latin typeface="Barlow Bold"/>
                <a:ea typeface="Barlow Bold"/>
                <a:cs typeface="Barlow Bold"/>
                <a:sym typeface="Barlow Bold"/>
              </a:rPr>
              <a:t>Used for material identification and analysis.</a:t>
            </a:r>
          </a:p>
          <a:p>
            <a:pPr algn="l" marL="518155" indent="-259078" lvl="1">
              <a:lnSpc>
                <a:spcPts val="3599"/>
              </a:lnSpc>
              <a:buFont typeface="Arial"/>
              <a:buChar char="•"/>
            </a:pPr>
            <a:r>
              <a:rPr lang="en-US" b="true" sz="2399" spc="9">
                <a:solidFill>
                  <a:srgbClr val="FFFFFF"/>
                </a:solidFill>
                <a:latin typeface="Barlow Bold"/>
                <a:ea typeface="Barlow Bold"/>
                <a:cs typeface="Barlow Bold"/>
                <a:sym typeface="Barlow Bold"/>
              </a:rPr>
              <a:t>Works by detecting light reflections</a:t>
            </a:r>
          </a:p>
          <a:p>
            <a:pPr algn="l" marL="518155" indent="-259078" lvl="1">
              <a:lnSpc>
                <a:spcPts val="3599"/>
              </a:lnSpc>
              <a:buFont typeface="Arial"/>
              <a:buChar char="•"/>
            </a:pPr>
            <a:r>
              <a:rPr lang="en-US" b="true" sz="2399" spc="9">
                <a:solidFill>
                  <a:srgbClr val="FFFFFF"/>
                </a:solidFill>
                <a:latin typeface="Barlow Bold"/>
                <a:ea typeface="Barlow Bold"/>
                <a:cs typeface="Barlow Bold"/>
                <a:sym typeface="Barlow Bold"/>
              </a:rPr>
              <a:t>FWHM of 20cm ( ±10 nm deviation)</a:t>
            </a:r>
          </a:p>
        </p:txBody>
      </p:sp>
      <p:sp>
        <p:nvSpPr>
          <p:cNvPr name="TextBox 13" id="13"/>
          <p:cNvSpPr txBox="true"/>
          <p:nvPr/>
        </p:nvSpPr>
        <p:spPr>
          <a:xfrm rot="0">
            <a:off x="16886728" y="762000"/>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08</a:t>
            </a:r>
          </a:p>
        </p:txBody>
      </p:sp>
      <p:sp>
        <p:nvSpPr>
          <p:cNvPr name="TextBox 14" id="14"/>
          <p:cNvSpPr txBox="true"/>
          <p:nvPr/>
        </p:nvSpPr>
        <p:spPr>
          <a:xfrm rot="0">
            <a:off x="1245775" y="781050"/>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000000"/>
                </a:solidFill>
                <a:latin typeface="Barlow Bold"/>
                <a:ea typeface="Barlow Bold"/>
                <a:cs typeface="Barlow Bold"/>
                <a:sym typeface="Barlow Bold"/>
              </a:rPr>
              <a:t>TEAM -6</a:t>
            </a:r>
          </a:p>
        </p:txBody>
      </p:sp>
      <p:sp>
        <p:nvSpPr>
          <p:cNvPr name="TextBox 15" id="15"/>
          <p:cNvSpPr txBox="true"/>
          <p:nvPr/>
        </p:nvSpPr>
        <p:spPr>
          <a:xfrm rot="0">
            <a:off x="5380085" y="6489132"/>
            <a:ext cx="5909968" cy="2670811"/>
          </a:xfrm>
          <a:prstGeom prst="rect">
            <a:avLst/>
          </a:prstGeom>
        </p:spPr>
        <p:txBody>
          <a:bodyPr anchor="t" rtlCol="false" tIns="0" lIns="0" bIns="0" rIns="0">
            <a:spAutoFit/>
          </a:bodyPr>
          <a:lstStyle/>
          <a:p>
            <a:pPr algn="l">
              <a:lnSpc>
                <a:spcPts val="3599"/>
              </a:lnSpc>
            </a:pPr>
            <a:r>
              <a:rPr lang="en-US" b="true" sz="2399" spc="9">
                <a:solidFill>
                  <a:srgbClr val="FFFFFF"/>
                </a:solidFill>
                <a:latin typeface="Barlow Bold"/>
                <a:ea typeface="Barlow Bold"/>
                <a:cs typeface="Barlow Bold"/>
                <a:sym typeface="Barlow Bold"/>
              </a:rPr>
              <a:t>Applications:</a:t>
            </a:r>
          </a:p>
          <a:p>
            <a:pPr algn="l" marL="518155" indent="-259078" lvl="1">
              <a:lnSpc>
                <a:spcPts val="3599"/>
              </a:lnSpc>
              <a:buFont typeface="Arial"/>
              <a:buChar char="•"/>
            </a:pPr>
            <a:r>
              <a:rPr lang="en-US" b="true" sz="2399" spc="9">
                <a:solidFill>
                  <a:srgbClr val="FFFFFF"/>
                </a:solidFill>
                <a:latin typeface="Barlow Bold"/>
                <a:ea typeface="Barlow Bold"/>
                <a:cs typeface="Barlow Bold"/>
                <a:sym typeface="Barlow Bold"/>
              </a:rPr>
              <a:t> Chemical analysis</a:t>
            </a:r>
          </a:p>
          <a:p>
            <a:pPr algn="l" marL="518155" indent="-259078" lvl="1">
              <a:lnSpc>
                <a:spcPts val="3599"/>
              </a:lnSpc>
              <a:buFont typeface="Arial"/>
              <a:buChar char="•"/>
            </a:pPr>
            <a:r>
              <a:rPr lang="en-US" b="true" sz="2399" spc="9">
                <a:solidFill>
                  <a:srgbClr val="FFFFFF"/>
                </a:solidFill>
                <a:latin typeface="Barlow Bold"/>
                <a:ea typeface="Barlow Bold"/>
                <a:cs typeface="Barlow Bold"/>
                <a:sym typeface="Barlow Bold"/>
              </a:rPr>
              <a:t>Portable food testing applications</a:t>
            </a:r>
          </a:p>
          <a:p>
            <a:pPr algn="l">
              <a:lnSpc>
                <a:spcPts val="3599"/>
              </a:lnSpc>
            </a:pPr>
            <a:r>
              <a:rPr lang="en-US" sz="2399" spc="9" b="true">
                <a:solidFill>
                  <a:srgbClr val="FFFFFF"/>
                </a:solidFill>
                <a:latin typeface="Barlow Bold"/>
                <a:ea typeface="Barlow Bold"/>
                <a:cs typeface="Barlow Bold"/>
                <a:sym typeface="Barlow Bold"/>
              </a:rPr>
              <a:t>Features:</a:t>
            </a:r>
          </a:p>
          <a:p>
            <a:pPr algn="l" marL="518155" indent="-259078" lvl="1">
              <a:lnSpc>
                <a:spcPts val="3599"/>
              </a:lnSpc>
              <a:buFont typeface="Arial"/>
              <a:buChar char="•"/>
            </a:pPr>
            <a:r>
              <a:rPr lang="en-US" b="true" sz="2399" spc="9">
                <a:solidFill>
                  <a:srgbClr val="FFFFFF"/>
                </a:solidFill>
                <a:latin typeface="Barlow Bold"/>
                <a:ea typeface="Barlow Bold"/>
                <a:cs typeface="Barlow Bold"/>
                <a:sym typeface="Barlow Bold"/>
              </a:rPr>
              <a:t>Built-in Calibration </a:t>
            </a:r>
          </a:p>
          <a:p>
            <a:pPr algn="l" marL="518155" indent="-259078" lvl="1">
              <a:lnSpc>
                <a:spcPts val="3599"/>
              </a:lnSpc>
              <a:buFont typeface="Arial"/>
              <a:buChar char="•"/>
            </a:pPr>
            <a:r>
              <a:rPr lang="en-US" b="true" sz="2399" spc="9">
                <a:solidFill>
                  <a:srgbClr val="FFFFFF"/>
                </a:solidFill>
                <a:latin typeface="Barlow Bold"/>
                <a:ea typeface="Barlow Bold"/>
                <a:cs typeface="Barlow Bold"/>
                <a:sym typeface="Barlow Bold"/>
              </a:rPr>
              <a:t>Dark Calibration</a:t>
            </a:r>
          </a:p>
        </p:txBody>
      </p:sp>
      <p:sp>
        <p:nvSpPr>
          <p:cNvPr name="Freeform 16" id="16"/>
          <p:cNvSpPr/>
          <p:nvPr/>
        </p:nvSpPr>
        <p:spPr>
          <a:xfrm flipH="false" flipV="false" rot="0">
            <a:off x="13703959" y="9258300"/>
            <a:ext cx="4212295" cy="1063604"/>
          </a:xfrm>
          <a:custGeom>
            <a:avLst/>
            <a:gdLst/>
            <a:ahLst/>
            <a:cxnLst/>
            <a:rect r="r" b="b" t="t" l="l"/>
            <a:pathLst>
              <a:path h="1063604" w="4212295">
                <a:moveTo>
                  <a:pt x="0" y="0"/>
                </a:moveTo>
                <a:lnTo>
                  <a:pt x="4212294" y="0"/>
                </a:lnTo>
                <a:lnTo>
                  <a:pt x="4212294" y="1063604"/>
                </a:lnTo>
                <a:lnTo>
                  <a:pt x="0" y="1063604"/>
                </a:lnTo>
                <a:lnTo>
                  <a:pt x="0" y="0"/>
                </a:lnTo>
                <a:close/>
              </a:path>
            </a:pathLst>
          </a:custGeom>
          <a:blipFill>
            <a:blip r:embed="rId3"/>
            <a:stretch>
              <a:fillRect l="0" t="0" r="0" b="0"/>
            </a:stretch>
          </a:blipFill>
        </p:spPr>
      </p:sp>
      <p:grpSp>
        <p:nvGrpSpPr>
          <p:cNvPr name="Group 17" id="17"/>
          <p:cNvGrpSpPr/>
          <p:nvPr/>
        </p:nvGrpSpPr>
        <p:grpSpPr>
          <a:xfrm rot="0">
            <a:off x="14143961" y="2252663"/>
            <a:ext cx="2362265" cy="835119"/>
            <a:chOff x="0" y="0"/>
            <a:chExt cx="12142214" cy="4292571"/>
          </a:xfrm>
        </p:grpSpPr>
        <p:sp>
          <p:nvSpPr>
            <p:cNvPr name="Freeform 18" id="18"/>
            <p:cNvSpPr/>
            <p:nvPr/>
          </p:nvSpPr>
          <p:spPr>
            <a:xfrm flipH="false" flipV="false" rot="0">
              <a:off x="0" y="0"/>
              <a:ext cx="12142215" cy="4292571"/>
            </a:xfrm>
            <a:custGeom>
              <a:avLst/>
              <a:gdLst/>
              <a:ahLst/>
              <a:cxnLst/>
              <a:rect r="r" b="b" t="t" l="l"/>
              <a:pathLst>
                <a:path h="4292571" w="12142215">
                  <a:moveTo>
                    <a:pt x="12017754" y="4292571"/>
                  </a:moveTo>
                  <a:lnTo>
                    <a:pt x="124460" y="4292571"/>
                  </a:lnTo>
                  <a:cubicBezTo>
                    <a:pt x="55880" y="4292571"/>
                    <a:pt x="0" y="4236691"/>
                    <a:pt x="0" y="4168111"/>
                  </a:cubicBezTo>
                  <a:lnTo>
                    <a:pt x="0" y="124460"/>
                  </a:lnTo>
                  <a:cubicBezTo>
                    <a:pt x="0" y="55880"/>
                    <a:pt x="55880" y="0"/>
                    <a:pt x="124460" y="0"/>
                  </a:cubicBezTo>
                  <a:lnTo>
                    <a:pt x="12017755" y="0"/>
                  </a:lnTo>
                  <a:cubicBezTo>
                    <a:pt x="12086334" y="0"/>
                    <a:pt x="12142215" y="55880"/>
                    <a:pt x="12142215" y="124460"/>
                  </a:cubicBezTo>
                  <a:lnTo>
                    <a:pt x="12142215" y="4168111"/>
                  </a:lnTo>
                  <a:cubicBezTo>
                    <a:pt x="12142215" y="4236691"/>
                    <a:pt x="12086334" y="4292571"/>
                    <a:pt x="12017755" y="4292571"/>
                  </a:cubicBezTo>
                  <a:close/>
                </a:path>
              </a:pathLst>
            </a:custGeom>
            <a:solidFill>
              <a:srgbClr val="3D3D3D"/>
            </a:solidFill>
          </p:spPr>
        </p:sp>
      </p:grpSp>
      <p:sp>
        <p:nvSpPr>
          <p:cNvPr name="TextBox 19" id="19"/>
          <p:cNvSpPr txBox="true"/>
          <p:nvPr/>
        </p:nvSpPr>
        <p:spPr>
          <a:xfrm rot="0">
            <a:off x="14627424" y="2382931"/>
            <a:ext cx="7321152" cy="536548"/>
          </a:xfrm>
          <a:prstGeom prst="rect">
            <a:avLst/>
          </a:prstGeom>
        </p:spPr>
        <p:txBody>
          <a:bodyPr anchor="t" rtlCol="false" tIns="0" lIns="0" bIns="0" rIns="0">
            <a:spAutoFit/>
          </a:bodyPr>
          <a:lstStyle/>
          <a:p>
            <a:pPr algn="l">
              <a:lnSpc>
                <a:spcPts val="4459"/>
              </a:lnSpc>
            </a:pPr>
            <a:r>
              <a:rPr lang="en-US" b="true" sz="2973" spc="11">
                <a:solidFill>
                  <a:srgbClr val="FFFFFF"/>
                </a:solidFill>
                <a:latin typeface="Barlow Bold"/>
                <a:ea typeface="Barlow Bold"/>
                <a:cs typeface="Barlow Bold"/>
                <a:sym typeface="Barlow Bold"/>
              </a:rPr>
              <a:t>AS7263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4" id="4"/>
          <p:cNvSpPr/>
          <p:nvPr/>
        </p:nvSpPr>
        <p:spPr>
          <a:xfrm>
            <a:off x="144066" y="9263062"/>
            <a:ext cx="13278544" cy="0"/>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13669373" y="8726498"/>
            <a:ext cx="4212295" cy="1063604"/>
          </a:xfrm>
          <a:custGeom>
            <a:avLst/>
            <a:gdLst/>
            <a:ahLst/>
            <a:cxnLst/>
            <a:rect r="r" b="b" t="t" l="l"/>
            <a:pathLst>
              <a:path h="1063604" w="4212295">
                <a:moveTo>
                  <a:pt x="0" y="0"/>
                </a:moveTo>
                <a:lnTo>
                  <a:pt x="4212295" y="0"/>
                </a:lnTo>
                <a:lnTo>
                  <a:pt x="4212295" y="1063604"/>
                </a:lnTo>
                <a:lnTo>
                  <a:pt x="0" y="1063604"/>
                </a:lnTo>
                <a:lnTo>
                  <a:pt x="0" y="0"/>
                </a:lnTo>
                <a:close/>
              </a:path>
            </a:pathLst>
          </a:custGeom>
          <a:blipFill>
            <a:blip r:embed="rId2"/>
            <a:stretch>
              <a:fillRect l="0" t="0" r="0" b="0"/>
            </a:stretch>
          </a:blipFill>
        </p:spPr>
      </p:sp>
      <p:sp>
        <p:nvSpPr>
          <p:cNvPr name="Freeform 6" id="6"/>
          <p:cNvSpPr/>
          <p:nvPr/>
        </p:nvSpPr>
        <p:spPr>
          <a:xfrm flipH="false" flipV="false" rot="0">
            <a:off x="4797245" y="1620202"/>
            <a:ext cx="9457839" cy="6760449"/>
          </a:xfrm>
          <a:custGeom>
            <a:avLst/>
            <a:gdLst/>
            <a:ahLst/>
            <a:cxnLst/>
            <a:rect r="r" b="b" t="t" l="l"/>
            <a:pathLst>
              <a:path h="6760449" w="9457839">
                <a:moveTo>
                  <a:pt x="0" y="0"/>
                </a:moveTo>
                <a:lnTo>
                  <a:pt x="9457839" y="0"/>
                </a:lnTo>
                <a:lnTo>
                  <a:pt x="9457839" y="6760450"/>
                </a:lnTo>
                <a:lnTo>
                  <a:pt x="0" y="6760450"/>
                </a:lnTo>
                <a:lnTo>
                  <a:pt x="0" y="0"/>
                </a:lnTo>
                <a:close/>
              </a:path>
            </a:pathLst>
          </a:custGeom>
          <a:blipFill>
            <a:blip r:embed="rId3"/>
            <a:stretch>
              <a:fillRect l="0" t="-6916" r="0" b="-6916"/>
            </a:stretch>
          </a:blipFill>
        </p:spPr>
      </p:sp>
      <p:sp>
        <p:nvSpPr>
          <p:cNvPr name="TextBox 7" id="7"/>
          <p:cNvSpPr txBox="true"/>
          <p:nvPr/>
        </p:nvSpPr>
        <p:spPr>
          <a:xfrm rot="0">
            <a:off x="16886728" y="762000"/>
            <a:ext cx="372572" cy="457201"/>
          </a:xfrm>
          <a:prstGeom prst="rect">
            <a:avLst/>
          </a:prstGeom>
        </p:spPr>
        <p:txBody>
          <a:bodyPr anchor="t" rtlCol="false" tIns="0" lIns="0" bIns="0" rIns="0">
            <a:spAutoFit/>
          </a:bodyPr>
          <a:lstStyle/>
          <a:p>
            <a:pPr algn="r" marL="0" indent="0" lvl="0">
              <a:lnSpc>
                <a:spcPts val="3749"/>
              </a:lnSpc>
              <a:spcBef>
                <a:spcPct val="0"/>
              </a:spcBef>
            </a:pPr>
            <a:r>
              <a:rPr lang="en-US" b="true" sz="2499" spc="9">
                <a:solidFill>
                  <a:srgbClr val="000000"/>
                </a:solidFill>
                <a:latin typeface="Barlow Bold"/>
                <a:ea typeface="Barlow Bold"/>
                <a:cs typeface="Barlow Bold"/>
                <a:sym typeface="Barlow Bold"/>
              </a:rPr>
              <a:t>09</a:t>
            </a:r>
          </a:p>
        </p:txBody>
      </p:sp>
      <p:sp>
        <p:nvSpPr>
          <p:cNvPr name="TextBox 8" id="8"/>
          <p:cNvSpPr txBox="true"/>
          <p:nvPr/>
        </p:nvSpPr>
        <p:spPr>
          <a:xfrm rot="0">
            <a:off x="1245775" y="781050"/>
            <a:ext cx="2306695" cy="392430"/>
          </a:xfrm>
          <a:prstGeom prst="rect">
            <a:avLst/>
          </a:prstGeom>
        </p:spPr>
        <p:txBody>
          <a:bodyPr anchor="t" rtlCol="false" tIns="0" lIns="0" bIns="0" rIns="0">
            <a:spAutoFit/>
          </a:bodyPr>
          <a:lstStyle/>
          <a:p>
            <a:pPr algn="ctr" marL="0" indent="0" lvl="0">
              <a:lnSpc>
                <a:spcPts val="3299"/>
              </a:lnSpc>
              <a:spcBef>
                <a:spcPct val="0"/>
              </a:spcBef>
            </a:pPr>
            <a:r>
              <a:rPr lang="en-US" b="true" sz="2199" spc="8">
                <a:solidFill>
                  <a:srgbClr val="000000"/>
                </a:solidFill>
                <a:latin typeface="Barlow Bold"/>
                <a:ea typeface="Barlow Bold"/>
                <a:cs typeface="Barlow Bold"/>
                <a:sym typeface="Barlow Bold"/>
              </a:rPr>
              <a:t>TEAM -6</a:t>
            </a:r>
          </a:p>
        </p:txBody>
      </p:sp>
      <p:sp>
        <p:nvSpPr>
          <p:cNvPr name="TextBox 9" id="9"/>
          <p:cNvSpPr txBox="true"/>
          <p:nvPr/>
        </p:nvSpPr>
        <p:spPr>
          <a:xfrm rot="0">
            <a:off x="6153079" y="381952"/>
            <a:ext cx="8102005" cy="123825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000000"/>
                </a:solidFill>
                <a:latin typeface="Barlow Bold"/>
                <a:ea typeface="Barlow Bold"/>
                <a:cs typeface="Barlow Bold"/>
                <a:sym typeface="Barlow Bold"/>
              </a:rPr>
              <a:t>CIRCUIT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DAGeCmy_KV0</dc:identifier>
  <dcterms:modified xsi:type="dcterms:W3CDTF">2011-08-01T06:04:30Z</dcterms:modified>
  <cp:revision>1</cp:revision>
  <dc:title>TEAM - 6</dc:title>
</cp:coreProperties>
</file>