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rmorant Garamond Bold Italics" charset="1" panose="00000800000000000000"/>
      <p:regular r:id="rId15"/>
    </p:embeddedFont>
    <p:embeddedFont>
      <p:font typeface="Quicksand Bold" charset="1" panose="00000000000000000000"/>
      <p:regular r:id="rId16"/>
    </p:embeddedFont>
    <p:embeddedFont>
      <p:font typeface="Quicksand" charset="1" panose="00000000000000000000"/>
      <p:regular r:id="rId17"/>
    </p:embeddedFont>
    <p:embeddedFont>
      <p:font typeface="Barlow" charset="1" panose="00000500000000000000"/>
      <p:regular r:id="rId18"/>
    </p:embeddedFont>
    <p:embeddedFont>
      <p:font typeface="Barlow Bold" charset="1" panose="00000800000000000000"/>
      <p:regular r:id="rId19"/>
    </p:embeddedFont>
    <p:embeddedFont>
      <p:font typeface="Aileron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75627" y="2101410"/>
            <a:ext cx="18868725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20"/>
              </a:lnSpc>
              <a:spcBef>
                <a:spcPct val="0"/>
              </a:spcBef>
            </a:pPr>
            <a:r>
              <a:rPr lang="en-US" b="true" sz="6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NUTRITION BASED MEAL PLANNER FOR MESS</a:t>
            </a:r>
          </a:p>
        </p:txBody>
      </p:sp>
      <p:sp>
        <p:nvSpPr>
          <p:cNvPr name="AutoShape 3" id="3"/>
          <p:cNvSpPr/>
          <p:nvPr/>
        </p:nvSpPr>
        <p:spPr>
          <a:xfrm>
            <a:off x="9144000" y="619586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362388" y="5580435"/>
            <a:ext cx="10726993" cy="62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30"/>
              </a:lnSpc>
              <a:spcBef>
                <a:spcPct val="0"/>
              </a:spcBef>
            </a:pPr>
            <a:r>
              <a:rPr lang="en-US" b="true" sz="35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16566"/>
            <a:ext cx="6988496" cy="217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K. Varshitha (CB.AI.U4AIM122)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Nikitha Sree TY (CB.AI.U4AIM24132)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R. Ashwika (CB.AI.U4AIM24138)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V. Sevita Naidu (CB.AI.U4AIM24150)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9752" y="454194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22179" y="3795837"/>
            <a:ext cx="1164364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Barlow"/>
                <a:ea typeface="Barlow"/>
                <a:cs typeface="Barlow"/>
                <a:sym typeface="Barlow"/>
              </a:rPr>
              <a:t>Introduction to data structure and algorithms (24AIM111 )&amp; 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Barlow"/>
                <a:ea typeface="Barlow"/>
                <a:cs typeface="Barlow"/>
                <a:sym typeface="Barlow"/>
              </a:rPr>
              <a:t>Mathematics for Intelligent Systems 2 (24MAT112)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1322" y="43570"/>
            <a:ext cx="5084885" cy="1129975"/>
          </a:xfrm>
          <a:custGeom>
            <a:avLst/>
            <a:gdLst/>
            <a:ahLst/>
            <a:cxnLst/>
            <a:rect r="r" b="b" t="t" l="l"/>
            <a:pathLst>
              <a:path h="1129975" w="5084885">
                <a:moveTo>
                  <a:pt x="0" y="0"/>
                </a:moveTo>
                <a:lnTo>
                  <a:pt x="5084885" y="0"/>
                </a:lnTo>
                <a:lnTo>
                  <a:pt x="5084885" y="1129974"/>
                </a:lnTo>
                <a:lnTo>
                  <a:pt x="0" y="1129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357321" y="8873656"/>
            <a:ext cx="2740845" cy="769288"/>
            <a:chOff x="0" y="0"/>
            <a:chExt cx="6909363" cy="1939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357321" y="8911083"/>
            <a:ext cx="2740845" cy="54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b="true" sz="29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Team 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04429"/>
            <a:chOff x="0" y="0"/>
            <a:chExt cx="4816593" cy="422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22566"/>
            </a:xfrm>
            <a:custGeom>
              <a:avLst/>
              <a:gdLst/>
              <a:ahLst/>
              <a:cxnLst/>
              <a:rect r="r" b="b" t="t" l="l"/>
              <a:pathLst>
                <a:path h="4225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2566"/>
                  </a:lnTo>
                  <a:lnTo>
                    <a:pt x="0" y="42256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7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97796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64003" y="965467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5144" y="261761"/>
            <a:ext cx="11048815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599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Inputs from the first review:</a:t>
            </a:r>
          </a:p>
          <a:p>
            <a:pPr algn="l" marL="0" indent="0" lvl="0">
              <a:lnSpc>
                <a:spcPts val="92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92673"/>
            <a:ext cx="15635260" cy="531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3"/>
              </a:lnSpc>
            </a:pPr>
          </a:p>
          <a:p>
            <a:pPr algn="l" marL="932609" indent="-466304" lvl="1">
              <a:lnSpc>
                <a:spcPts val="7343"/>
              </a:lnSpc>
              <a:buFont typeface="Arial"/>
              <a:buChar char="•"/>
            </a:pPr>
            <a:r>
              <a:rPr lang="en-US" sz="43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Issue with the inputs given by the students related to exact nutritional value for the specific person.</a:t>
            </a:r>
          </a:p>
          <a:p>
            <a:pPr algn="l" marL="932609" indent="-466304" lvl="1">
              <a:lnSpc>
                <a:spcPts val="7343"/>
              </a:lnSpc>
              <a:buFont typeface="Arial"/>
              <a:buChar char="•"/>
            </a:pPr>
            <a:r>
              <a:rPr lang="en-US" sz="43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Redefine the Problem statement</a:t>
            </a:r>
          </a:p>
          <a:p>
            <a:pPr algn="l" marL="932609" indent="-466304" lvl="1">
              <a:lnSpc>
                <a:spcPts val="7343"/>
              </a:lnSpc>
              <a:buFont typeface="Arial"/>
              <a:buChar char="•"/>
            </a:pPr>
            <a:r>
              <a:rPr lang="en-US" sz="43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Redefine the Methodology</a:t>
            </a:r>
          </a:p>
          <a:p>
            <a:pPr algn="l">
              <a:lnSpc>
                <a:spcPts val="57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469655" y="1980901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389956" y="965456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358218" y="1855951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0753" y="9529615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788976"/>
            <a:ext cx="16622889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b="true" sz="25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Our main concern is to solve the wastage of food in the hostel mess, with the feed-back taken from the students that uses RL(Reinforcement Learning) Model so that it suggests meals iteratively by keeping nutritional values in mind.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0086" y="2991676"/>
            <a:ext cx="16627828" cy="273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b="true" sz="25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Academic institutions struggle to minimize food spoilage in the mess while managing the student’s liking. In the traditional methods where they rely on manual records which may lead to real-time problems like wastage of food in bulk amounts as it lacks in feed-back mechanisms to verify attendance and wastage time-to-time. These traditional methods stick to a fixed pattern of menus so that it cannot adopt to a certain day’s situation (No improvement in the meal planning).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-4528"/>
            <a:ext cx="18288000" cy="1604429"/>
            <a:chOff x="0" y="0"/>
            <a:chExt cx="4816593" cy="4225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22566"/>
            </a:xfrm>
            <a:custGeom>
              <a:avLst/>
              <a:gdLst/>
              <a:ahLst/>
              <a:cxnLst/>
              <a:rect r="r" b="b" t="t" l="l"/>
              <a:pathLst>
                <a:path h="4225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2566"/>
                  </a:lnTo>
                  <a:lnTo>
                    <a:pt x="0" y="42256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47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-859549" y="166177"/>
            <a:ext cx="8048163" cy="109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9"/>
              </a:lnSpc>
              <a:spcBef>
                <a:spcPct val="0"/>
              </a:spcBef>
            </a:pPr>
            <a:r>
              <a:rPr lang="en-US" b="true" sz="60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5128" y="3111690"/>
            <a:ext cx="17332932" cy="2513275"/>
          </a:xfrm>
          <a:custGeom>
            <a:avLst/>
            <a:gdLst/>
            <a:ahLst/>
            <a:cxnLst/>
            <a:rect r="r" b="b" t="t" l="l"/>
            <a:pathLst>
              <a:path h="2513275" w="17332932">
                <a:moveTo>
                  <a:pt x="0" y="0"/>
                </a:moveTo>
                <a:lnTo>
                  <a:pt x="17332933" y="0"/>
                </a:lnTo>
                <a:lnTo>
                  <a:pt x="17332933" y="2513275"/>
                </a:lnTo>
                <a:lnTo>
                  <a:pt x="0" y="2513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80122" y="6179281"/>
            <a:ext cx="1935248" cy="4107719"/>
          </a:xfrm>
          <a:custGeom>
            <a:avLst/>
            <a:gdLst/>
            <a:ahLst/>
            <a:cxnLst/>
            <a:rect r="r" b="b" t="t" l="l"/>
            <a:pathLst>
              <a:path h="4107719" w="1935248">
                <a:moveTo>
                  <a:pt x="0" y="0"/>
                </a:moveTo>
                <a:lnTo>
                  <a:pt x="1935247" y="0"/>
                </a:lnTo>
                <a:lnTo>
                  <a:pt x="1935247" y="4107719"/>
                </a:lnTo>
                <a:lnTo>
                  <a:pt x="0" y="410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08103" y="7205963"/>
            <a:ext cx="6905096" cy="2929078"/>
          </a:xfrm>
          <a:custGeom>
            <a:avLst/>
            <a:gdLst/>
            <a:ahLst/>
            <a:cxnLst/>
            <a:rect r="r" b="b" t="t" l="l"/>
            <a:pathLst>
              <a:path h="2929078" w="6905096">
                <a:moveTo>
                  <a:pt x="0" y="0"/>
                </a:moveTo>
                <a:lnTo>
                  <a:pt x="6905096" y="0"/>
                </a:lnTo>
                <a:lnTo>
                  <a:pt x="6905096" y="2929079"/>
                </a:lnTo>
                <a:lnTo>
                  <a:pt x="0" y="2929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49246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Preview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1914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95333"/>
            <a:ext cx="10527757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5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1.Balanced Meals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221470"/>
            <a:ext cx="10527757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0"/>
              </a:lnSpc>
            </a:pPr>
            <a:r>
              <a:rPr lang="en-US" b="true" sz="25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a. Standard Meals                  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31543" y="6221470"/>
            <a:ext cx="10527757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0"/>
              </a:lnSpc>
            </a:pPr>
            <a:r>
              <a:rPr lang="en-US" b="true" sz="25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b. Nutrient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Structures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0639" y="4513331"/>
            <a:ext cx="5101887" cy="243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b="true" sz="2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Library Used:</a:t>
            </a: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Pandas</a:t>
            </a:r>
          </a:p>
          <a:p>
            <a:pPr algn="l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DataFrame (2 dimensional) </a:t>
            </a:r>
          </a:p>
          <a:p>
            <a:pPr algn="l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Stores and Manipulates attributes efficiently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1170" y="267371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Generation Phase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57981" y="3207230"/>
            <a:ext cx="4772039" cy="553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b="true" sz="2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NumPy Array</a:t>
            </a: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n dimensional arrays for large datasets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Suitable for numeric data 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Label Encoding is used for inputs like day of the week(D) and meal type(M)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55527" y="267371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Processing Phase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24138" y="267371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RL Model Training Phase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2157413" y="3950378"/>
            <a:ext cx="5101887" cy="367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b="true" sz="2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Dictionaries </a:t>
            </a: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maps the inputs to corresponding data entries </a:t>
            </a:r>
            <a:r>
              <a:rPr lang="en-US" b="true" sz="28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Q-Table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Mapping it to select best action based on maximum Q-value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RL-MODEL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33673"/>
            <a:ext cx="12917110" cy="446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5949"/>
              </a:lnSpc>
              <a:buAutoNum type="arabicPeriod" startAt="1"/>
            </a:pPr>
            <a:r>
              <a:rPr lang="en-US" b="true" sz="3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Agent - The meal selection model (Decision Maker)</a:t>
            </a:r>
          </a:p>
          <a:p>
            <a:pPr algn="l" marL="755644" indent="-377822" lvl="1">
              <a:lnSpc>
                <a:spcPts val="5949"/>
              </a:lnSpc>
              <a:buAutoNum type="arabicPeriod" startAt="1"/>
            </a:pPr>
            <a:r>
              <a:rPr lang="en-US" b="true" sz="3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Environment - Mess System </a:t>
            </a:r>
          </a:p>
          <a:p>
            <a:pPr algn="l" marL="755644" indent="-377822" lvl="1">
              <a:lnSpc>
                <a:spcPts val="5949"/>
              </a:lnSpc>
              <a:buAutoNum type="arabicPeriod" startAt="1"/>
            </a:pPr>
            <a:r>
              <a:rPr lang="en-US" b="true" sz="3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State - Day of the week &amp; Meal-Type</a:t>
            </a:r>
          </a:p>
          <a:p>
            <a:pPr algn="l" marL="755644" indent="-377822" lvl="1">
              <a:lnSpc>
                <a:spcPts val="5949"/>
              </a:lnSpc>
              <a:buAutoNum type="arabicPeriod" startAt="1"/>
            </a:pPr>
            <a:r>
              <a:rPr lang="en-US" b="true" sz="3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Action - Suggesting a meal combination with high ratings and low wastage </a:t>
            </a:r>
          </a:p>
          <a:p>
            <a:pPr algn="l">
              <a:lnSpc>
                <a:spcPts val="59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81080" y="0"/>
            <a:ext cx="4806920" cy="10287000"/>
            <a:chOff x="0" y="0"/>
            <a:chExt cx="12660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02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66020">
                  <a:moveTo>
                    <a:pt x="0" y="0"/>
                  </a:moveTo>
                  <a:lnTo>
                    <a:pt x="1266020" y="0"/>
                  </a:lnTo>
                  <a:lnTo>
                    <a:pt x="12660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66020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02856" y="1361304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 Reward - Assigned based on student Ratings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2856" y="5019675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 Q-Learning Formula (Bellman Equation)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02856" y="2727284"/>
            <a:ext cx="11763682" cy="1568491"/>
          </a:xfrm>
          <a:custGeom>
            <a:avLst/>
            <a:gdLst/>
            <a:ahLst/>
            <a:cxnLst/>
            <a:rect r="r" b="b" t="t" l="l"/>
            <a:pathLst>
              <a:path h="1568491" w="11763682">
                <a:moveTo>
                  <a:pt x="0" y="0"/>
                </a:moveTo>
                <a:lnTo>
                  <a:pt x="11763682" y="0"/>
                </a:lnTo>
                <a:lnTo>
                  <a:pt x="11763682" y="1568491"/>
                </a:lnTo>
                <a:lnTo>
                  <a:pt x="0" y="1568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9344" y="6386020"/>
            <a:ext cx="9672640" cy="1348464"/>
          </a:xfrm>
          <a:custGeom>
            <a:avLst/>
            <a:gdLst/>
            <a:ahLst/>
            <a:cxnLst/>
            <a:rect r="r" b="b" t="t" l="l"/>
            <a:pathLst>
              <a:path h="1348464" w="9672640">
                <a:moveTo>
                  <a:pt x="0" y="0"/>
                </a:moveTo>
                <a:lnTo>
                  <a:pt x="9672640" y="0"/>
                </a:lnTo>
                <a:lnTo>
                  <a:pt x="9672640" y="1348464"/>
                </a:lnTo>
                <a:lnTo>
                  <a:pt x="0" y="1348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753" y="230960"/>
            <a:ext cx="5862748" cy="1283908"/>
            <a:chOff x="0" y="0"/>
            <a:chExt cx="1952042" cy="427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2042" cy="427486"/>
            </a:xfrm>
            <a:custGeom>
              <a:avLst/>
              <a:gdLst/>
              <a:ahLst/>
              <a:cxnLst/>
              <a:rect r="r" b="b" t="t" l="l"/>
              <a:pathLst>
                <a:path h="427486" w="1952042">
                  <a:moveTo>
                    <a:pt x="1748842" y="0"/>
                  </a:moveTo>
                  <a:cubicBezTo>
                    <a:pt x="1861066" y="0"/>
                    <a:pt x="1952042" y="95696"/>
                    <a:pt x="1952042" y="213743"/>
                  </a:cubicBezTo>
                  <a:cubicBezTo>
                    <a:pt x="1952042" y="331790"/>
                    <a:pt x="1861066" y="427486"/>
                    <a:pt x="1748842" y="427486"/>
                  </a:cubicBezTo>
                  <a:lnTo>
                    <a:pt x="203200" y="427486"/>
                  </a:lnTo>
                  <a:cubicBezTo>
                    <a:pt x="90976" y="427486"/>
                    <a:pt x="0" y="331790"/>
                    <a:pt x="0" y="213743"/>
                  </a:cubicBezTo>
                  <a:cubicBezTo>
                    <a:pt x="0" y="9569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8C67D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52042" cy="408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0"/>
                </a:lnSpc>
                <a:spcBef>
                  <a:spcPct val="0"/>
                </a:spcBef>
              </a:pPr>
              <a:r>
                <a:rPr lang="en-US" b="true" sz="2600" spc="78">
                  <a:solidFill>
                    <a:srgbClr val="000000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METHODOLOGY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5177" y="1786165"/>
            <a:ext cx="5649324" cy="1011975"/>
            <a:chOff x="0" y="0"/>
            <a:chExt cx="3208079" cy="574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08079" cy="574670"/>
            </a:xfrm>
            <a:custGeom>
              <a:avLst/>
              <a:gdLst/>
              <a:ahLst/>
              <a:cxnLst/>
              <a:rect r="r" b="b" t="t" l="l"/>
              <a:pathLst>
                <a:path h="574670" w="3208079">
                  <a:moveTo>
                    <a:pt x="3004879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3004879" y="574670"/>
                  </a:lnTo>
                  <a:lnTo>
                    <a:pt x="3208079" y="287335"/>
                  </a:lnTo>
                  <a:lnTo>
                    <a:pt x="3004879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85725"/>
              <a:ext cx="2903279" cy="660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9"/>
                </a:lnSpc>
              </a:pPr>
              <a:r>
                <a:rPr lang="en-US" sz="2899" b="true">
                  <a:solidFill>
                    <a:srgbClr val="7D4A9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Select Day &amp; Meal Type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4177692" y="2798140"/>
            <a:ext cx="75159" cy="0"/>
          </a:xfrm>
          <a:prstGeom prst="line">
            <a:avLst/>
          </a:prstGeom>
          <a:ln cap="flat" w="38100">
            <a:solidFill>
              <a:srgbClr val="E2CAF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295486" y="3064840"/>
            <a:ext cx="5570920" cy="997930"/>
            <a:chOff x="0" y="0"/>
            <a:chExt cx="3208079" cy="5746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08079" cy="574670"/>
            </a:xfrm>
            <a:custGeom>
              <a:avLst/>
              <a:gdLst/>
              <a:ahLst/>
              <a:cxnLst/>
              <a:rect r="r" b="b" t="t" l="l"/>
              <a:pathLst>
                <a:path h="574670" w="3208079">
                  <a:moveTo>
                    <a:pt x="3004879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3004879" y="574670"/>
                  </a:lnTo>
                  <a:lnTo>
                    <a:pt x="3208079" y="287335"/>
                  </a:lnTo>
                  <a:lnTo>
                    <a:pt x="3004879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52400" y="-85725"/>
              <a:ext cx="2903279" cy="660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9"/>
                </a:lnSpc>
              </a:pPr>
              <a:r>
                <a:rPr lang="en-US" sz="2899" b="true">
                  <a:solidFill>
                    <a:srgbClr val="7D4A9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Suggest a meal combination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44223" y="4329470"/>
            <a:ext cx="6091752" cy="1125220"/>
            <a:chOff x="0" y="0"/>
            <a:chExt cx="3208079" cy="5925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08079" cy="592571"/>
            </a:xfrm>
            <a:custGeom>
              <a:avLst/>
              <a:gdLst/>
              <a:ahLst/>
              <a:cxnLst/>
              <a:rect r="r" b="b" t="t" l="l"/>
              <a:pathLst>
                <a:path h="592571" w="3208079">
                  <a:moveTo>
                    <a:pt x="3004879" y="0"/>
                  </a:moveTo>
                  <a:lnTo>
                    <a:pt x="203200" y="0"/>
                  </a:lnTo>
                  <a:lnTo>
                    <a:pt x="0" y="296285"/>
                  </a:lnTo>
                  <a:lnTo>
                    <a:pt x="203200" y="592571"/>
                  </a:lnTo>
                  <a:lnTo>
                    <a:pt x="3004879" y="592571"/>
                  </a:lnTo>
                  <a:lnTo>
                    <a:pt x="3208079" y="296285"/>
                  </a:lnTo>
                  <a:lnTo>
                    <a:pt x="3004879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52400" y="-85725"/>
              <a:ext cx="2903279" cy="67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9"/>
                </a:lnSpc>
              </a:pPr>
              <a:r>
                <a:rPr lang="en-US" sz="2899" b="true">
                  <a:solidFill>
                    <a:srgbClr val="7D4A9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Get student rating and food wastage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529291" y="5617593"/>
            <a:ext cx="5723560" cy="1025273"/>
            <a:chOff x="0" y="0"/>
            <a:chExt cx="3208079" cy="5746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08079" cy="574670"/>
            </a:xfrm>
            <a:custGeom>
              <a:avLst/>
              <a:gdLst/>
              <a:ahLst/>
              <a:cxnLst/>
              <a:rect r="r" b="b" t="t" l="l"/>
              <a:pathLst>
                <a:path h="574670" w="3208079">
                  <a:moveTo>
                    <a:pt x="3004879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3004879" y="574670"/>
                  </a:lnTo>
                  <a:lnTo>
                    <a:pt x="3208079" y="287335"/>
                  </a:lnTo>
                  <a:lnTo>
                    <a:pt x="3004879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52400" y="-85725"/>
              <a:ext cx="2903279" cy="660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9"/>
                </a:lnSpc>
              </a:pPr>
              <a:r>
                <a:rPr lang="en-US" sz="2899" b="true">
                  <a:solidFill>
                    <a:srgbClr val="7D4A9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Calculate reward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94160" y="6931483"/>
            <a:ext cx="5587907" cy="1000973"/>
            <a:chOff x="0" y="0"/>
            <a:chExt cx="3208079" cy="5746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08079" cy="574670"/>
            </a:xfrm>
            <a:custGeom>
              <a:avLst/>
              <a:gdLst/>
              <a:ahLst/>
              <a:cxnLst/>
              <a:rect r="r" b="b" t="t" l="l"/>
              <a:pathLst>
                <a:path h="574670" w="3208079">
                  <a:moveTo>
                    <a:pt x="3004879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3004879" y="574670"/>
                  </a:lnTo>
                  <a:lnTo>
                    <a:pt x="3208079" y="287335"/>
                  </a:lnTo>
                  <a:lnTo>
                    <a:pt x="3004879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52400" y="-85725"/>
              <a:ext cx="2903279" cy="660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49"/>
                </a:lnSpc>
              </a:pPr>
              <a:r>
                <a:rPr lang="en-US" sz="2899" b="true">
                  <a:solidFill>
                    <a:srgbClr val="7D4A9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Update Q-table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03910" y="8854931"/>
            <a:ext cx="16063564" cy="983893"/>
          </a:xfrm>
          <a:custGeom>
            <a:avLst/>
            <a:gdLst/>
            <a:ahLst/>
            <a:cxnLst/>
            <a:rect r="r" b="b" t="t" l="l"/>
            <a:pathLst>
              <a:path h="983893" w="16063564">
                <a:moveTo>
                  <a:pt x="0" y="0"/>
                </a:moveTo>
                <a:lnTo>
                  <a:pt x="16063564" y="0"/>
                </a:lnTo>
                <a:lnTo>
                  <a:pt x="16063564" y="983893"/>
                </a:lnTo>
                <a:lnTo>
                  <a:pt x="0" y="983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03910" y="7346462"/>
            <a:ext cx="5351683" cy="1171988"/>
            <a:chOff x="0" y="0"/>
            <a:chExt cx="1952042" cy="4274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52042" cy="427486"/>
            </a:xfrm>
            <a:custGeom>
              <a:avLst/>
              <a:gdLst/>
              <a:ahLst/>
              <a:cxnLst/>
              <a:rect r="r" b="b" t="t" l="l"/>
              <a:pathLst>
                <a:path h="427486" w="1952042">
                  <a:moveTo>
                    <a:pt x="1748842" y="0"/>
                  </a:moveTo>
                  <a:cubicBezTo>
                    <a:pt x="1861066" y="0"/>
                    <a:pt x="1952042" y="95696"/>
                    <a:pt x="1952042" y="213743"/>
                  </a:cubicBezTo>
                  <a:cubicBezTo>
                    <a:pt x="1952042" y="331790"/>
                    <a:pt x="1861066" y="427486"/>
                    <a:pt x="1748842" y="427486"/>
                  </a:cubicBezTo>
                  <a:lnTo>
                    <a:pt x="203200" y="427486"/>
                  </a:lnTo>
                  <a:cubicBezTo>
                    <a:pt x="90976" y="427486"/>
                    <a:pt x="0" y="331790"/>
                    <a:pt x="0" y="213743"/>
                  </a:cubicBezTo>
                  <a:cubicBezTo>
                    <a:pt x="0" y="9569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8C67D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1952042" cy="408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0"/>
                </a:lnSpc>
                <a:spcBef>
                  <a:spcPct val="0"/>
                </a:spcBef>
              </a:pPr>
              <a:r>
                <a:rPr lang="en-US" b="true" sz="2600" spc="78">
                  <a:solidFill>
                    <a:srgbClr val="000000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6256" y="3850184"/>
            <a:ext cx="10655487" cy="207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509"/>
              </a:lnSpc>
            </a:pPr>
            <a:r>
              <a:rPr lang="en-US" b="true" sz="102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Thank You!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DAGeWEJ0y7Y</dc:identifier>
  <dcterms:modified xsi:type="dcterms:W3CDTF">2011-08-01T06:04:30Z</dcterms:modified>
  <cp:revision>1</cp:revision>
  <dc:title>Introduction to data structure and algorithms (24AIM111 )&amp; Mathematics for Intelligent Systems 2 (24MAT112)</dc:title>
</cp:coreProperties>
</file>