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60" r:id="rId5"/>
    <p:sldId id="267" r:id="rId6"/>
    <p:sldId id="262" r:id="rId7"/>
    <p:sldId id="268" r:id="rId8"/>
    <p:sldId id="269" r:id="rId9"/>
    <p:sldId id="265" r:id="rId10"/>
    <p:sldId id="270" r:id="rId11"/>
    <p:sldId id="271" r:id="rId12"/>
    <p:sldId id="272" r:id="rId13"/>
    <p:sldId id="273" r:id="rId14"/>
    <p:sldId id="278" r:id="rId15"/>
    <p:sldId id="275" r:id="rId16"/>
    <p:sldId id="279" r:id="rId17"/>
    <p:sldId id="280"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p:scale>
          <a:sx n="96" d="100"/>
          <a:sy n="96" d="100"/>
        </p:scale>
        <p:origin x="-178" y="8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23-02-2021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23-02-2021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23-02-2021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23-02-2021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23-02-2021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US" sz="2800" spc="-5" dirty="0">
                <a:latin typeface="Times New Roman"/>
                <a:cs typeface="Times New Roman"/>
              </a:rPr>
              <a:t>LENIDNG </a:t>
            </a:r>
            <a:r>
              <a:rPr lang="en-US" sz="2800" spc="-10" dirty="0">
                <a:latin typeface="Times New Roman"/>
                <a:cs typeface="Times New Roman"/>
              </a:rPr>
              <a:t>CLUB </a:t>
            </a:r>
            <a:r>
              <a:rPr lang="en-US" sz="2800" spc="-5" dirty="0">
                <a:latin typeface="Times New Roman"/>
                <a:cs typeface="Times New Roman"/>
              </a:rPr>
              <a:t>CASE</a:t>
            </a:r>
            <a:r>
              <a:rPr lang="en-US" sz="2800" spc="25" dirty="0">
                <a:latin typeface="Times New Roman"/>
                <a:cs typeface="Times New Roman"/>
              </a:rPr>
              <a:t> </a:t>
            </a:r>
            <a:r>
              <a:rPr lang="en-US" sz="2800" spc="-5" dirty="0">
                <a:latin typeface="Times New Roman"/>
                <a:cs typeface="Times New Roman"/>
              </a:rPr>
              <a:t>STUDY</a:t>
            </a:r>
            <a:r>
              <a:rPr lang="en-IN" sz="2800" dirty="0"/>
              <a:t/>
            </a:r>
            <a:br>
              <a:rPr lang="en-IN" sz="2800" dirty="0"/>
            </a:br>
            <a:r>
              <a:rPr lang="en-IN" sz="2800" dirty="0"/>
              <a:t/>
            </a:r>
            <a:br>
              <a:rPr lang="en-IN" sz="2800" dirty="0"/>
            </a:br>
            <a:r>
              <a:rPr lang="en-IN" sz="2800" dirty="0" smtClean="0"/>
              <a:t>SUBMITTED BY:- </a:t>
            </a:r>
            <a:endParaRPr lang="en-IN" sz="2800" dirty="0"/>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a:t>
            </a:r>
            <a:r>
              <a:rPr lang="en-IN" sz="1800" dirty="0" smtClean="0"/>
              <a:t>: Koustav </a:t>
            </a:r>
            <a:r>
              <a:rPr lang="en-IN" sz="1800" dirty="0" smtClean="0"/>
              <a:t>Chakraborty</a:t>
            </a:r>
          </a:p>
          <a:p>
            <a:pPr algn="l"/>
            <a:r>
              <a:rPr lang="en-IN" sz="1800" dirty="0"/>
              <a:t> </a:t>
            </a:r>
            <a:r>
              <a:rPr lang="en-IN" sz="1800" dirty="0" smtClean="0"/>
              <a:t>           Amay Trivedi</a:t>
            </a: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Bivariate analysis- </a:t>
            </a:r>
            <a:r>
              <a:rPr lang="en-IN" sz="2800" dirty="0" smtClean="0"/>
              <a:t>Loan status </a:t>
            </a:r>
            <a:r>
              <a:rPr lang="en-IN" sz="2800" dirty="0"/>
              <a:t>and </a:t>
            </a:r>
            <a:r>
              <a:rPr lang="en-IN" sz="2800" dirty="0" err="1" smtClean="0"/>
              <a:t>installment</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502" y="1960441"/>
            <a:ext cx="5068455" cy="3544107"/>
          </a:xfrm>
        </p:spPr>
      </p:pic>
      <p:sp>
        <p:nvSpPr>
          <p:cNvPr id="5" name="Rectangle 4"/>
          <p:cNvSpPr/>
          <p:nvPr/>
        </p:nvSpPr>
        <p:spPr>
          <a:xfrm>
            <a:off x="6472360" y="2321781"/>
            <a:ext cx="4253948" cy="238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Inferences:-</a:t>
            </a:r>
          </a:p>
          <a:p>
            <a:r>
              <a:rPr lang="en-US" dirty="0" smtClean="0"/>
              <a:t>1)Loans </a:t>
            </a:r>
            <a:r>
              <a:rPr lang="en-US" dirty="0"/>
              <a:t>with Charged Off have slightly higher number of installments.</a:t>
            </a:r>
          </a:p>
          <a:p>
            <a:r>
              <a:rPr lang="en-US" dirty="0" smtClean="0"/>
              <a:t>2)The </a:t>
            </a:r>
            <a:r>
              <a:rPr lang="en-US" dirty="0"/>
              <a:t>installment amount varies largely from 168 to 420.</a:t>
            </a:r>
          </a:p>
          <a:p>
            <a:pPr algn="ctr"/>
            <a:endParaRPr lang="en-US" dirty="0"/>
          </a:p>
        </p:txBody>
      </p:sp>
    </p:spTree>
    <p:extLst>
      <p:ext uri="{BB962C8B-B14F-4D97-AF65-F5344CB8AC3E}">
        <p14:creationId xmlns:p14="http://schemas.microsoft.com/office/powerpoint/2010/main" val="415793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dirty="0" smtClean="0"/>
              <a:t>Bivariate analysis-Grade and </a:t>
            </a:r>
            <a:r>
              <a:rPr lang="en-US" sz="3100" dirty="0"/>
              <a:t>Charged off </a:t>
            </a:r>
            <a:r>
              <a:rPr lang="en-US" sz="3100" dirty="0" smtClean="0"/>
              <a:t>loans</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9440" y="1192694"/>
            <a:ext cx="4142927" cy="273589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138" y="4068701"/>
            <a:ext cx="8004225" cy="2877218"/>
          </a:xfrm>
          <a:prstGeom prst="rect">
            <a:avLst/>
          </a:prstGeom>
        </p:spPr>
      </p:pic>
      <p:sp>
        <p:nvSpPr>
          <p:cNvPr id="6" name="Rectangle 5"/>
          <p:cNvSpPr/>
          <p:nvPr/>
        </p:nvSpPr>
        <p:spPr>
          <a:xfrm>
            <a:off x="1351722" y="1645920"/>
            <a:ext cx="4595854" cy="1796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Inferences:-</a:t>
            </a:r>
          </a:p>
          <a:p>
            <a:pPr algn="ctr"/>
            <a:r>
              <a:rPr lang="en-US" b="1" dirty="0" smtClean="0">
                <a:latin typeface="Times New Roman" panose="02020603050405020304" pitchFamily="18" charset="0"/>
                <a:cs typeface="Times New Roman" panose="02020603050405020304" pitchFamily="18" charset="0"/>
              </a:rPr>
              <a:t>As </a:t>
            </a:r>
            <a:r>
              <a:rPr lang="en-US" b="1" dirty="0">
                <a:latin typeface="Times New Roman" panose="02020603050405020304" pitchFamily="18" charset="0"/>
                <a:cs typeface="Times New Roman" panose="02020603050405020304" pitchFamily="18" charset="0"/>
              </a:rPr>
              <a:t>grade is increasing the defaulters seem to increase, the maximum increase is for grade 'G' </a:t>
            </a:r>
            <a:r>
              <a:rPr lang="en-US" b="1" dirty="0" smtClean="0">
                <a:latin typeface="Times New Roman" panose="02020603050405020304" pitchFamily="18" charset="0"/>
                <a:cs typeface="Times New Roman" panose="02020603050405020304" pitchFamily="18" charset="0"/>
              </a:rPr>
              <a:t>i.e. </a:t>
            </a:r>
            <a:r>
              <a:rPr lang="en-US" b="1" dirty="0">
                <a:latin typeface="Times New Roman" panose="02020603050405020304" pitchFamily="18" charset="0"/>
                <a:cs typeface="Times New Roman" panose="02020603050405020304" pitchFamily="18" charset="0"/>
              </a:rPr>
              <a:t>33</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algn="ctr"/>
            <a:endParaRPr lang="en-US" dirty="0"/>
          </a:p>
        </p:txBody>
      </p:sp>
      <p:sp>
        <p:nvSpPr>
          <p:cNvPr id="7" name="Rectangle 6"/>
          <p:cNvSpPr/>
          <p:nvPr/>
        </p:nvSpPr>
        <p:spPr>
          <a:xfrm>
            <a:off x="9002202" y="4068701"/>
            <a:ext cx="3044025" cy="2554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Inferences:-</a:t>
            </a:r>
          </a:p>
          <a:p>
            <a:r>
              <a:rPr lang="en-US" dirty="0" smtClean="0"/>
              <a:t>1)Grade </a:t>
            </a:r>
            <a:r>
              <a:rPr lang="en-US" dirty="0"/>
              <a:t>A and B are safe loans as compared to E, F, G which </a:t>
            </a:r>
            <a:r>
              <a:rPr lang="en-US" dirty="0" smtClean="0"/>
              <a:t>are </a:t>
            </a:r>
            <a:r>
              <a:rPr lang="en-US" dirty="0"/>
              <a:t>highly unsafe.</a:t>
            </a:r>
          </a:p>
          <a:p>
            <a:r>
              <a:rPr lang="en-US" dirty="0" smtClean="0"/>
              <a:t>2)There </a:t>
            </a:r>
            <a:r>
              <a:rPr lang="en-US" dirty="0"/>
              <a:t>is an increase in the overall dataset as compared with Charged off loans.</a:t>
            </a:r>
          </a:p>
          <a:p>
            <a:pPr algn="ctr"/>
            <a:endParaRPr lang="en-US" dirty="0"/>
          </a:p>
        </p:txBody>
      </p:sp>
    </p:spTree>
    <p:extLst>
      <p:ext uri="{BB962C8B-B14F-4D97-AF65-F5344CB8AC3E}">
        <p14:creationId xmlns:p14="http://schemas.microsoft.com/office/powerpoint/2010/main" val="236169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Bivariate </a:t>
            </a:r>
            <a:r>
              <a:rPr lang="en-IN" sz="2800" dirty="0" smtClean="0"/>
              <a:t>analysis- Loan status and Subgrade</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813" y="2192871"/>
            <a:ext cx="11169650" cy="3667646"/>
          </a:xfrm>
        </p:spPr>
      </p:pic>
    </p:spTree>
    <p:extLst>
      <p:ext uri="{BB962C8B-B14F-4D97-AF65-F5344CB8AC3E}">
        <p14:creationId xmlns:p14="http://schemas.microsoft.com/office/powerpoint/2010/main" val="193292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Bivariate Analysis- Emp_title vs charge off loan and Paid loan distribution</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131" y="1590261"/>
            <a:ext cx="4326213" cy="2542069"/>
          </a:xfrm>
        </p:spPr>
      </p:pic>
      <p:sp>
        <p:nvSpPr>
          <p:cNvPr id="5" name="Rectangle 4"/>
          <p:cNvSpPr/>
          <p:nvPr/>
        </p:nvSpPr>
        <p:spPr>
          <a:xfrm>
            <a:off x="588397" y="4238046"/>
            <a:ext cx="4245826" cy="125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Most of the employees have title 'US ARMY' followed by 'Bank Of America'. Therefore, we can conclude that the employees with these top 15 employee titles tend to take more loans..</a:t>
            </a:r>
          </a:p>
          <a:p>
            <a:pPr algn="ct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0227" y="1502797"/>
            <a:ext cx="3872974" cy="263983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2526" y="4190339"/>
            <a:ext cx="3783036" cy="3000742"/>
          </a:xfrm>
          <a:prstGeom prst="rect">
            <a:avLst/>
          </a:prstGeom>
        </p:spPr>
      </p:pic>
      <p:sp>
        <p:nvSpPr>
          <p:cNvPr id="8" name="Rectangle 7"/>
          <p:cNvSpPr/>
          <p:nvPr/>
        </p:nvSpPr>
        <p:spPr>
          <a:xfrm>
            <a:off x="9342781" y="1677726"/>
            <a:ext cx="2711395" cy="4412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Times New Roman" panose="02020603050405020304" pitchFamily="18" charset="0"/>
                <a:cs typeface="Times New Roman" panose="02020603050405020304" pitchFamily="18" charset="0"/>
              </a:rPr>
              <a:t>1)From the two plots on the left, </a:t>
            </a:r>
            <a:r>
              <a:rPr lang="en-US" sz="1600" dirty="0">
                <a:latin typeface="Times New Roman" panose="02020603050405020304" pitchFamily="18" charset="0"/>
                <a:cs typeface="Times New Roman" panose="02020603050405020304" pitchFamily="18" charset="0"/>
              </a:rPr>
              <a:t>it can be seen that USAF titled employees are paying their loan regularly as compared to any other sectors.</a:t>
            </a: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2)Ups </a:t>
            </a:r>
            <a:r>
              <a:rPr lang="en-US" sz="1600" dirty="0">
                <a:latin typeface="Times New Roman" panose="02020603050405020304" pitchFamily="18" charset="0"/>
                <a:cs typeface="Times New Roman" panose="02020603050405020304" pitchFamily="18" charset="0"/>
              </a:rPr>
              <a:t>titled employees are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highest who got Charged Off customers.</a:t>
            </a:r>
          </a:p>
          <a:p>
            <a:pPr algn="ctr"/>
            <a:endParaRPr lang="en-US" dirty="0"/>
          </a:p>
        </p:txBody>
      </p:sp>
    </p:spTree>
    <p:extLst>
      <p:ext uri="{BB962C8B-B14F-4D97-AF65-F5344CB8AC3E}">
        <p14:creationId xmlns:p14="http://schemas.microsoft.com/office/powerpoint/2010/main" val="2324315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Bivariate Analysis- Emp_lengh vs charge off loan and Paid loan distribution</a:t>
            </a:r>
            <a:endParaRPr lang="en-US" sz="2800" dirty="0"/>
          </a:p>
        </p:txBody>
      </p:sp>
      <p:sp>
        <p:nvSpPr>
          <p:cNvPr id="8" name="Rectangle 7"/>
          <p:cNvSpPr/>
          <p:nvPr/>
        </p:nvSpPr>
        <p:spPr>
          <a:xfrm>
            <a:off x="9342781" y="1677726"/>
            <a:ext cx="2711395" cy="4412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Inferences:-</a:t>
            </a:r>
          </a:p>
          <a:p>
            <a:r>
              <a:rPr lang="en-US" dirty="0" smtClean="0"/>
              <a:t>1)Employees </a:t>
            </a:r>
            <a:r>
              <a:rPr lang="en-US" dirty="0"/>
              <a:t>with more or within 10 years of experience tend to take more loans than any other people</a:t>
            </a:r>
            <a:r>
              <a:rPr lang="en-US" dirty="0" smtClean="0"/>
              <a:t>.</a:t>
            </a:r>
          </a:p>
          <a:p>
            <a:endParaRPr lang="en-US" dirty="0"/>
          </a:p>
          <a:p>
            <a:r>
              <a:rPr lang="en-US" dirty="0" smtClean="0"/>
              <a:t>2)We </a:t>
            </a:r>
            <a:r>
              <a:rPr lang="en-US" dirty="0"/>
              <a:t>can see that employee length of 10 years are more Charged Off.</a:t>
            </a:r>
          </a:p>
          <a:p>
            <a:pPr algn="ct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118" y="1622734"/>
            <a:ext cx="4650384" cy="2399957"/>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6567" y="1486895"/>
            <a:ext cx="4333538" cy="252056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8912" y="4142630"/>
            <a:ext cx="4128849" cy="2726598"/>
          </a:xfrm>
          <a:prstGeom prst="rect">
            <a:avLst/>
          </a:prstGeom>
        </p:spPr>
      </p:pic>
    </p:spTree>
    <p:extLst>
      <p:ext uri="{BB962C8B-B14F-4D97-AF65-F5344CB8AC3E}">
        <p14:creationId xmlns:p14="http://schemas.microsoft.com/office/powerpoint/2010/main" val="2043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Bivariate Analysis- </a:t>
            </a:r>
            <a:r>
              <a:rPr lang="en-US" sz="2800" dirty="0" smtClean="0"/>
              <a:t>Home_Ownership vs </a:t>
            </a:r>
            <a:r>
              <a:rPr lang="en-US" sz="2800" dirty="0"/>
              <a:t>charge off loan and Paid loan distribution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644" y="1669978"/>
            <a:ext cx="3601102" cy="2378086"/>
          </a:xfrm>
        </p:spPr>
      </p:pic>
      <p:sp>
        <p:nvSpPr>
          <p:cNvPr id="5" name="Rectangle 4"/>
          <p:cNvSpPr/>
          <p:nvPr/>
        </p:nvSpPr>
        <p:spPr>
          <a:xfrm>
            <a:off x="381663" y="4055165"/>
            <a:ext cx="3745064"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The most Charged-Off loans are from 'OTHER' category in home ownership.</a:t>
            </a:r>
          </a:p>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291" y="3824921"/>
            <a:ext cx="5019704" cy="303307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7079" y="1653871"/>
            <a:ext cx="3544956" cy="2122999"/>
          </a:xfrm>
          <a:prstGeom prst="rect">
            <a:avLst/>
          </a:prstGeom>
        </p:spPr>
      </p:pic>
      <p:sp>
        <p:nvSpPr>
          <p:cNvPr id="8" name="Rectangle 7"/>
          <p:cNvSpPr/>
          <p:nvPr/>
        </p:nvSpPr>
        <p:spPr>
          <a:xfrm>
            <a:off x="7832035" y="1759889"/>
            <a:ext cx="3745064" cy="119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Most people tend to buy loans for 'RENT' as compared to any other categories whereas very few </a:t>
            </a:r>
            <a:r>
              <a:rPr lang="en-US" sz="1600" dirty="0" smtClean="0">
                <a:latin typeface="Times New Roman" panose="02020603050405020304" pitchFamily="18" charset="0"/>
                <a:cs typeface="Times New Roman" panose="02020603050405020304" pitchFamily="18" charset="0"/>
              </a:rPr>
              <a:t>people </a:t>
            </a:r>
            <a:r>
              <a:rPr lang="en-US" sz="1600" dirty="0">
                <a:latin typeface="Times New Roman" panose="02020603050405020304" pitchFamily="18" charset="0"/>
                <a:cs typeface="Times New Roman" panose="02020603050405020304" pitchFamily="18" charset="0"/>
              </a:rPr>
              <a:t>take loans for 'OTHER'</a:t>
            </a:r>
          </a:p>
          <a:p>
            <a:pPr algn="ctr"/>
            <a:endParaRPr lang="en-US" dirty="0"/>
          </a:p>
        </p:txBody>
      </p:sp>
    </p:spTree>
    <p:extLst>
      <p:ext uri="{BB962C8B-B14F-4D97-AF65-F5344CB8AC3E}">
        <p14:creationId xmlns:p14="http://schemas.microsoft.com/office/powerpoint/2010/main" val="215259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Bivariate Analysis- delinq_2yrs vs loan status</a:t>
            </a:r>
            <a:endParaRPr lang="en-US" sz="2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9659" y="2027583"/>
            <a:ext cx="6620604" cy="3273108"/>
          </a:xfrm>
        </p:spPr>
      </p:pic>
      <p:sp>
        <p:nvSpPr>
          <p:cNvPr id="8" name="Rectangle 7"/>
          <p:cNvSpPr/>
          <p:nvPr/>
        </p:nvSpPr>
        <p:spPr>
          <a:xfrm>
            <a:off x="8022866" y="1343771"/>
            <a:ext cx="2417197" cy="382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number of 30+ days past-due incidences of delinquency in the borrower's credit file for the past 2 years values ranges between 0 and 11.</a:t>
            </a:r>
          </a:p>
          <a:p>
            <a:r>
              <a:rPr lang="en-US" dirty="0"/>
              <a:t>Most of the charged off loans are the ones with 8 years of delinquency..</a:t>
            </a:r>
          </a:p>
          <a:p>
            <a:pPr algn="ctr"/>
            <a:endParaRPr lang="en-US" dirty="0"/>
          </a:p>
        </p:txBody>
      </p:sp>
    </p:spTree>
    <p:extLst>
      <p:ext uri="{BB962C8B-B14F-4D97-AF65-F5344CB8AC3E}">
        <p14:creationId xmlns:p14="http://schemas.microsoft.com/office/powerpoint/2010/main" val="370447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185" dirty="0"/>
              <a:t>Analysis</a:t>
            </a:r>
            <a:r>
              <a:rPr lang="en-US" spc="-100" dirty="0"/>
              <a:t> </a:t>
            </a:r>
            <a:r>
              <a:rPr lang="en-US" spc="465" dirty="0"/>
              <a:t>–</a:t>
            </a:r>
            <a:r>
              <a:rPr lang="en-US" spc="-100" dirty="0"/>
              <a:t> </a:t>
            </a:r>
            <a:r>
              <a:rPr lang="en-US" spc="135" dirty="0"/>
              <a:t>Defaults</a:t>
            </a:r>
            <a:r>
              <a:rPr lang="en-US" spc="-100" dirty="0"/>
              <a:t> </a:t>
            </a:r>
            <a:r>
              <a:rPr lang="en-US" spc="140" dirty="0"/>
              <a:t>by</a:t>
            </a:r>
            <a:r>
              <a:rPr lang="en-US" spc="-100" dirty="0"/>
              <a:t> </a:t>
            </a:r>
            <a:r>
              <a:rPr lang="en-US" spc="5" dirty="0"/>
              <a:t>Debt</a:t>
            </a:r>
            <a:r>
              <a:rPr lang="en-US" spc="-105" dirty="0"/>
              <a:t> </a:t>
            </a:r>
            <a:r>
              <a:rPr lang="en-US" spc="15" dirty="0"/>
              <a:t>to</a:t>
            </a:r>
            <a:r>
              <a:rPr lang="en-US" spc="-105" dirty="0"/>
              <a:t> </a:t>
            </a:r>
            <a:r>
              <a:rPr lang="en-US" spc="165" dirty="0"/>
              <a:t>Income</a:t>
            </a:r>
            <a:r>
              <a:rPr lang="en-US" spc="-110" dirty="0"/>
              <a:t> </a:t>
            </a:r>
            <a:r>
              <a:rPr lang="en-US" spc="95" dirty="0"/>
              <a:t>Ratio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452" y="1542551"/>
            <a:ext cx="3437878" cy="331286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8145" y="1661823"/>
            <a:ext cx="6938747" cy="3430392"/>
          </a:xfrm>
          <a:prstGeom prst="rect">
            <a:avLst/>
          </a:prstGeom>
        </p:spPr>
      </p:pic>
      <p:sp>
        <p:nvSpPr>
          <p:cNvPr id="7" name="Rectangle 6"/>
          <p:cNvSpPr/>
          <p:nvPr/>
        </p:nvSpPr>
        <p:spPr>
          <a:xfrm>
            <a:off x="429370" y="5092216"/>
            <a:ext cx="4348775" cy="903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spcBef>
                <a:spcPts val="100"/>
              </a:spcBef>
            </a:pPr>
            <a:r>
              <a:rPr lang="en-US" dirty="0">
                <a:latin typeface="Times New Roman" panose="02020603050405020304" pitchFamily="18" charset="0"/>
                <a:cs typeface="Times New Roman" panose="02020603050405020304" pitchFamily="18" charset="0"/>
              </a:rPr>
              <a:t>Higher </a:t>
            </a:r>
            <a:r>
              <a:rPr lang="en-US" spc="-5" dirty="0">
                <a:latin typeface="Times New Roman" panose="02020603050405020304" pitchFamily="18" charset="0"/>
                <a:cs typeface="Times New Roman" panose="02020603050405020304" pitchFamily="18" charset="0"/>
              </a:rPr>
              <a:t>interest rates </a:t>
            </a:r>
            <a:r>
              <a:rPr lang="en-US" dirty="0">
                <a:latin typeface="Times New Roman" panose="02020603050405020304" pitchFamily="18" charset="0"/>
                <a:cs typeface="Times New Roman" panose="02020603050405020304" pitchFamily="18" charset="0"/>
              </a:rPr>
              <a:t>should</a:t>
            </a:r>
            <a:r>
              <a:rPr lang="en-US" spc="-75"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be </a:t>
            </a:r>
            <a:r>
              <a:rPr lang="en-US" spc="-5" dirty="0">
                <a:latin typeface="Times New Roman" panose="02020603050405020304" pitchFamily="18" charset="0"/>
                <a:cs typeface="Times New Roman" panose="02020603050405020304" pitchFamily="18" charset="0"/>
              </a:rPr>
              <a:t>charged for </a:t>
            </a:r>
            <a:r>
              <a:rPr lang="en-US" dirty="0">
                <a:latin typeface="Times New Roman" panose="02020603050405020304" pitchFamily="18" charset="0"/>
                <a:cs typeface="Times New Roman" panose="02020603050405020304" pitchFamily="18" charset="0"/>
              </a:rPr>
              <a:t>higher </a:t>
            </a:r>
            <a:r>
              <a:rPr lang="en-US" spc="-5" dirty="0" err="1">
                <a:latin typeface="Times New Roman" panose="02020603050405020304" pitchFamily="18" charset="0"/>
                <a:cs typeface="Times New Roman" panose="02020603050405020304" pitchFamily="18" charset="0"/>
              </a:rPr>
              <a:t>dti</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but we</a:t>
            </a:r>
            <a:r>
              <a:rPr lang="en-US" spc="-8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see  </a:t>
            </a:r>
            <a:r>
              <a:rPr lang="en-US" spc="-5" dirty="0">
                <a:latin typeface="Times New Roman" panose="02020603050405020304" pitchFamily="18" charset="0"/>
                <a:cs typeface="Times New Roman" panose="02020603050405020304" pitchFamily="18" charset="0"/>
              </a:rPr>
              <a:t>spread across </a:t>
            </a:r>
            <a:r>
              <a:rPr lang="en-US" dirty="0">
                <a:latin typeface="Times New Roman" panose="02020603050405020304" pitchFamily="18" charset="0"/>
                <a:cs typeface="Times New Roman" panose="02020603050405020304" pitchFamily="18" charset="0"/>
              </a:rPr>
              <a:t>all</a:t>
            </a:r>
            <a:r>
              <a:rPr lang="en-US" spc="-20"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values.</a:t>
            </a:r>
            <a:endParaRPr lang="en-US" dirty="0">
              <a:latin typeface="Times New Roman" panose="02020603050405020304" pitchFamily="18" charset="0"/>
              <a:cs typeface="Times New Roman" panose="02020603050405020304" pitchFamily="18" charset="0"/>
            </a:endParaRPr>
          </a:p>
          <a:p>
            <a:pPr marL="12700">
              <a:lnSpc>
                <a:spcPct val="100000"/>
              </a:lnSpc>
              <a:spcBef>
                <a:spcPts val="100"/>
              </a:spcBef>
            </a:pPr>
            <a:endParaRPr lang="en-US" dirty="0">
              <a:latin typeface="Arial"/>
              <a:cs typeface="Arial"/>
            </a:endParaRPr>
          </a:p>
        </p:txBody>
      </p:sp>
      <p:sp>
        <p:nvSpPr>
          <p:cNvPr id="8" name="Rectangle 7"/>
          <p:cNvSpPr/>
          <p:nvPr/>
        </p:nvSpPr>
        <p:spPr>
          <a:xfrm>
            <a:off x="5390984" y="5092215"/>
            <a:ext cx="6325908" cy="670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pc="-5" dirty="0">
                <a:latin typeface="Times New Roman" panose="02020603050405020304" pitchFamily="18" charset="0"/>
                <a:cs typeface="Times New Roman" panose="02020603050405020304" pitchFamily="18" charset="0"/>
              </a:rPr>
              <a:t>Percentage </a:t>
            </a:r>
            <a:r>
              <a:rPr lang="en-US" sz="1600" dirty="0">
                <a:latin typeface="Times New Roman" panose="02020603050405020304" pitchFamily="18" charset="0"/>
                <a:cs typeface="Times New Roman" panose="02020603050405020304" pitchFamily="18" charset="0"/>
              </a:rPr>
              <a:t>of </a:t>
            </a:r>
            <a:r>
              <a:rPr lang="en-US" sz="1600" spc="-5" dirty="0">
                <a:latin typeface="Times New Roman" panose="02020603050405020304" pitchFamily="18" charset="0"/>
                <a:cs typeface="Times New Roman" panose="02020603050405020304" pitchFamily="18" charset="0"/>
              </a:rPr>
              <a:t>default </a:t>
            </a:r>
            <a:r>
              <a:rPr lang="en-US" sz="1600" dirty="0">
                <a:latin typeface="Times New Roman" panose="02020603050405020304" pitchFamily="18" charset="0"/>
                <a:cs typeface="Times New Roman" panose="02020603050405020304" pitchFamily="18" charset="0"/>
              </a:rPr>
              <a:t>rises with </a:t>
            </a:r>
            <a:r>
              <a:rPr lang="en-US" sz="1600" spc="-5" dirty="0" err="1">
                <a:latin typeface="Times New Roman" panose="02020603050405020304" pitchFamily="18" charset="0"/>
                <a:cs typeface="Times New Roman" panose="02020603050405020304" pitchFamily="18" charset="0"/>
              </a:rPr>
              <a:t>dti</a:t>
            </a:r>
            <a:r>
              <a:rPr lang="en-US" sz="1600" spc="-5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ratio</a:t>
            </a:r>
            <a:endParaRPr lang="en-US" sz="1600" dirty="0" smtClean="0">
              <a:latin typeface="Times New Roman" panose="02020603050405020304" pitchFamily="18" charset="0"/>
              <a:cs typeface="Times New Roman" panose="02020603050405020304" pitchFamily="18" charset="0"/>
            </a:endParaRPr>
          </a:p>
          <a:p>
            <a:pPr algn="ctr"/>
            <a:r>
              <a:rPr lang="en-US" sz="1600" dirty="0" smtClean="0">
                <a:latin typeface="Times New Roman" panose="02020603050405020304" pitchFamily="18" charset="0"/>
                <a:cs typeface="Times New Roman" panose="02020603050405020304" pitchFamily="18" charset="0"/>
              </a:rPr>
              <a:t>As </a:t>
            </a:r>
            <a:r>
              <a:rPr lang="en-US" sz="1600" spc="-5" dirty="0">
                <a:latin typeface="Times New Roman" panose="02020603050405020304" pitchFamily="18" charset="0"/>
                <a:cs typeface="Times New Roman" panose="02020603050405020304" pitchFamily="18" charset="0"/>
              </a:rPr>
              <a:t>the </a:t>
            </a:r>
            <a:r>
              <a:rPr lang="en-US" sz="1600" spc="-5" dirty="0" err="1">
                <a:latin typeface="Times New Roman" panose="02020603050405020304" pitchFamily="18" charset="0"/>
                <a:cs typeface="Times New Roman" panose="02020603050405020304" pitchFamily="18" charset="0"/>
              </a:rPr>
              <a:t>dti</a:t>
            </a:r>
            <a:r>
              <a:rPr lang="en-US" sz="1600" spc="-5" dirty="0">
                <a:latin typeface="Times New Roman" panose="02020603050405020304" pitchFamily="18" charset="0"/>
                <a:cs typeface="Times New Roman" panose="02020603050405020304" pitchFamily="18" charset="0"/>
              </a:rPr>
              <a:t> ratio </a:t>
            </a:r>
            <a:r>
              <a:rPr lang="en-US" sz="1600" dirty="0">
                <a:latin typeface="Times New Roman" panose="02020603050405020304" pitchFamily="18" charset="0"/>
                <a:cs typeface="Times New Roman" panose="02020603050405020304" pitchFamily="18" charset="0"/>
              </a:rPr>
              <a:t>rises above 20, </a:t>
            </a:r>
            <a:r>
              <a:rPr lang="en-US" sz="1600" spc="-5" dirty="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loans </a:t>
            </a:r>
            <a:r>
              <a:rPr lang="en-US" sz="1600" spc="-5" dirty="0">
                <a:latin typeface="Times New Roman" panose="02020603050405020304" pitchFamily="18" charset="0"/>
                <a:cs typeface="Times New Roman" panose="02020603050405020304" pitchFamily="18" charset="0"/>
              </a:rPr>
              <a:t>become</a:t>
            </a:r>
            <a:r>
              <a:rPr lang="en-US" sz="1600" spc="-9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risky</a:t>
            </a:r>
          </a:p>
        </p:txBody>
      </p:sp>
    </p:spTree>
    <p:extLst>
      <p:ext uri="{BB962C8B-B14F-4D97-AF65-F5344CB8AC3E}">
        <p14:creationId xmlns:p14="http://schemas.microsoft.com/office/powerpoint/2010/main" val="3807799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Correlation </a:t>
            </a:r>
            <a:endParaRPr lang="en-US" sz="2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9095" y="1342624"/>
            <a:ext cx="6489757" cy="5404058"/>
          </a:xfrm>
        </p:spPr>
      </p:pic>
      <p:sp>
        <p:nvSpPr>
          <p:cNvPr id="5" name="Rectangle 4"/>
          <p:cNvSpPr/>
          <p:nvPr/>
        </p:nvSpPr>
        <p:spPr>
          <a:xfrm>
            <a:off x="7450372" y="1391478"/>
            <a:ext cx="3442915" cy="4786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a:t>
            </a:r>
            <a:r>
              <a:rPr lang="en-US" dirty="0" err="1" smtClean="0"/>
              <a:t>loan_amnt</a:t>
            </a:r>
            <a:r>
              <a:rPr lang="en-US" dirty="0" smtClean="0"/>
              <a:t> </a:t>
            </a:r>
            <a:r>
              <a:rPr lang="en-US" dirty="0"/>
              <a:t>is correlated to </a:t>
            </a:r>
            <a:r>
              <a:rPr lang="en-US" dirty="0" err="1"/>
              <a:t>last_payment_amount</a:t>
            </a:r>
            <a:r>
              <a:rPr lang="en-US" dirty="0"/>
              <a:t> with coefficient </a:t>
            </a:r>
            <a:r>
              <a:rPr lang="en-US" dirty="0" smtClean="0"/>
              <a:t>0.44.</a:t>
            </a:r>
          </a:p>
          <a:p>
            <a:endParaRPr lang="en-US" dirty="0"/>
          </a:p>
          <a:p>
            <a:r>
              <a:rPr lang="en-US" dirty="0" smtClean="0"/>
              <a:t>2)</a:t>
            </a:r>
            <a:r>
              <a:rPr lang="en-US" dirty="0" err="1" smtClean="0"/>
              <a:t>int_rate</a:t>
            </a:r>
            <a:r>
              <a:rPr lang="en-US" dirty="0" smtClean="0"/>
              <a:t> </a:t>
            </a:r>
            <a:r>
              <a:rPr lang="en-US" dirty="0"/>
              <a:t>is correlated to </a:t>
            </a:r>
            <a:r>
              <a:rPr lang="en-US" dirty="0" err="1"/>
              <a:t>revol_util</a:t>
            </a:r>
            <a:r>
              <a:rPr lang="en-US" dirty="0"/>
              <a:t> with 0.47</a:t>
            </a:r>
            <a:r>
              <a:rPr lang="en-US" dirty="0" smtClean="0"/>
              <a:t>.</a:t>
            </a:r>
          </a:p>
          <a:p>
            <a:endParaRPr lang="en-US" dirty="0"/>
          </a:p>
          <a:p>
            <a:r>
              <a:rPr lang="en-US" dirty="0" smtClean="0"/>
              <a:t>3)delinq_2yrs </a:t>
            </a:r>
            <a:r>
              <a:rPr lang="en-US" dirty="0"/>
              <a:t>is totally un-correlated with public record of bankruptcy. Therefore they represent distinct features with individual predictive value.</a:t>
            </a:r>
          </a:p>
          <a:p>
            <a:r>
              <a:rPr lang="en-US" dirty="0"/>
              <a:t/>
            </a:r>
            <a:br>
              <a:rPr lang="en-US" dirty="0"/>
            </a:br>
            <a:endParaRPr lang="en-US" dirty="0"/>
          </a:p>
        </p:txBody>
      </p:sp>
    </p:spTree>
    <p:extLst>
      <p:ext uri="{BB962C8B-B14F-4D97-AF65-F5344CB8AC3E}">
        <p14:creationId xmlns:p14="http://schemas.microsoft.com/office/powerpoint/2010/main" val="386104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Conclusion</a:t>
            </a:r>
            <a:endParaRPr lang="en-US" sz="2800" dirty="0"/>
          </a:p>
        </p:txBody>
      </p:sp>
      <p:sp>
        <p:nvSpPr>
          <p:cNvPr id="3" name="Content Placeholder 2"/>
          <p:cNvSpPr>
            <a:spLocks noGrp="1"/>
          </p:cNvSpPr>
          <p:nvPr>
            <p:ph idx="1"/>
          </p:nvPr>
        </p:nvSpPr>
        <p:spPr>
          <a:xfrm>
            <a:off x="699147" y="1773142"/>
            <a:ext cx="10265702" cy="4386290"/>
          </a:xfrm>
        </p:spPr>
        <p:txBody>
          <a:bodyPr>
            <a:normAutofit/>
          </a:bodyPr>
          <a:lstStyle/>
          <a:p>
            <a:pPr marL="0" indent="0">
              <a:buNone/>
            </a:pPr>
            <a:r>
              <a:rPr lang="en-US" sz="2000" dirty="0"/>
              <a:t>Detailed analysis from the </a:t>
            </a:r>
            <a:r>
              <a:rPr lang="en-US" sz="2000" dirty="0" err="1"/>
              <a:t>heatmap</a:t>
            </a:r>
            <a:r>
              <a:rPr lang="en-US" sz="2000" dirty="0"/>
              <a:t> shows that variables grade, </a:t>
            </a:r>
            <a:r>
              <a:rPr lang="en-US" sz="2000" dirty="0" err="1"/>
              <a:t>sub_grade</a:t>
            </a:r>
            <a:r>
              <a:rPr lang="en-US" sz="2000" dirty="0"/>
              <a:t>, </a:t>
            </a:r>
            <a:r>
              <a:rPr lang="en-US" sz="2000" dirty="0" err="1"/>
              <a:t>home_owership</a:t>
            </a:r>
            <a:r>
              <a:rPr lang="en-US" sz="2000" dirty="0"/>
              <a:t>, </a:t>
            </a:r>
            <a:r>
              <a:rPr lang="en-US" sz="2000" dirty="0" err="1"/>
              <a:t>revol_util</a:t>
            </a:r>
            <a:r>
              <a:rPr lang="en-US" sz="2000" dirty="0"/>
              <a:t> and </a:t>
            </a:r>
            <a:r>
              <a:rPr lang="en-US" sz="2000" dirty="0" err="1"/>
              <a:t>dti</a:t>
            </a:r>
            <a:r>
              <a:rPr lang="en-US" sz="2000" dirty="0"/>
              <a:t> are some of the strong indicators of loan default of borrowers. Applicants living in rented or mortgaged home with high revolving amount utilization, high debt to income ratio and low LC grade (&gt; G2) holds high risk of defaulting the loan. Hence these variables can be used while scrutinizing new loan applications to filter out possible defaulters.</a:t>
            </a:r>
          </a:p>
        </p:txBody>
      </p:sp>
    </p:spTree>
    <p:extLst>
      <p:ext uri="{BB962C8B-B14F-4D97-AF65-F5344CB8AC3E}">
        <p14:creationId xmlns:p14="http://schemas.microsoft.com/office/powerpoint/2010/main" val="3344509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Business Understanding</a:t>
            </a:r>
            <a:endParaRPr lang="en-IN" sz="2800" dirty="0"/>
          </a:p>
        </p:txBody>
      </p:sp>
      <p:sp>
        <p:nvSpPr>
          <p:cNvPr id="4" name="Content Placeholder 3"/>
          <p:cNvSpPr>
            <a:spLocks noGrp="1"/>
          </p:cNvSpPr>
          <p:nvPr>
            <p:ph idx="1"/>
          </p:nvPr>
        </p:nvSpPr>
        <p:spPr>
          <a:xfrm>
            <a:off x="1072858" y="1888432"/>
            <a:ext cx="2767621" cy="43412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normAutofit lnSpcReduction="10000"/>
          </a:bodyPr>
          <a:lstStyle/>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r>
              <a:rPr lang="en-US" sz="1800" dirty="0" smtClean="0">
                <a:latin typeface="Times New Roman" panose="02020603050405020304" pitchFamily="18" charset="0"/>
                <a:cs typeface="Times New Roman" panose="02020603050405020304" pitchFamily="18" charset="0"/>
              </a:rPr>
              <a:t>Company:</a:t>
            </a: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marR="360045" indent="0">
              <a:lnSpc>
                <a:spcPct val="115700"/>
              </a:lnSpc>
              <a:spcBef>
                <a:spcPts val="170"/>
              </a:spcBef>
              <a:buNone/>
            </a:pPr>
            <a:r>
              <a:rPr lang="en-US" sz="1600" spc="80" dirty="0">
                <a:solidFill>
                  <a:schemeClr val="bg1"/>
                </a:solidFill>
                <a:latin typeface="Times New Roman" panose="02020603050405020304" pitchFamily="18" charset="0"/>
                <a:cs typeface="Times New Roman" panose="02020603050405020304" pitchFamily="18" charset="0"/>
              </a:rPr>
              <a:t>Lending</a:t>
            </a:r>
            <a:r>
              <a:rPr lang="en-US" sz="1600" spc="-60" dirty="0">
                <a:solidFill>
                  <a:schemeClr val="bg1"/>
                </a:solidFill>
                <a:latin typeface="Times New Roman" panose="02020603050405020304" pitchFamily="18" charset="0"/>
                <a:cs typeface="Times New Roman" panose="02020603050405020304" pitchFamily="18" charset="0"/>
              </a:rPr>
              <a:t> </a:t>
            </a:r>
            <a:r>
              <a:rPr lang="en-US" sz="1600" spc="25" dirty="0">
                <a:solidFill>
                  <a:schemeClr val="bg1"/>
                </a:solidFill>
                <a:latin typeface="Times New Roman" panose="02020603050405020304" pitchFamily="18" charset="0"/>
                <a:cs typeface="Times New Roman" panose="02020603050405020304" pitchFamily="18" charset="0"/>
              </a:rPr>
              <a:t>Club</a:t>
            </a:r>
            <a:r>
              <a:rPr lang="en-US" sz="1600" spc="-60" dirty="0">
                <a:solidFill>
                  <a:schemeClr val="bg1"/>
                </a:solidFill>
                <a:latin typeface="Times New Roman" panose="02020603050405020304" pitchFamily="18" charset="0"/>
                <a:cs typeface="Times New Roman" panose="02020603050405020304" pitchFamily="18" charset="0"/>
              </a:rPr>
              <a:t> </a:t>
            </a:r>
            <a:r>
              <a:rPr lang="en-US" sz="1600" spc="105" dirty="0">
                <a:solidFill>
                  <a:schemeClr val="bg1"/>
                </a:solidFill>
                <a:latin typeface="Times New Roman" panose="02020603050405020304" pitchFamily="18" charset="0"/>
                <a:cs typeface="Times New Roman" panose="02020603050405020304" pitchFamily="18" charset="0"/>
              </a:rPr>
              <a:t>is</a:t>
            </a:r>
            <a:r>
              <a:rPr lang="en-US" sz="1600" spc="-55" dirty="0">
                <a:solidFill>
                  <a:schemeClr val="bg1"/>
                </a:solidFill>
                <a:latin typeface="Times New Roman" panose="02020603050405020304" pitchFamily="18" charset="0"/>
                <a:cs typeface="Times New Roman" panose="02020603050405020304" pitchFamily="18" charset="0"/>
              </a:rPr>
              <a:t> </a:t>
            </a:r>
            <a:r>
              <a:rPr lang="en-US" sz="1600" spc="45" dirty="0">
                <a:solidFill>
                  <a:schemeClr val="bg1"/>
                </a:solidFill>
                <a:latin typeface="Times New Roman" panose="02020603050405020304" pitchFamily="18" charset="0"/>
                <a:cs typeface="Times New Roman" panose="02020603050405020304" pitchFamily="18" charset="0"/>
              </a:rPr>
              <a:t>the</a:t>
            </a:r>
            <a:r>
              <a:rPr lang="en-US" sz="1600" spc="-65" dirty="0">
                <a:solidFill>
                  <a:schemeClr val="bg1"/>
                </a:solidFill>
                <a:latin typeface="Times New Roman" panose="02020603050405020304" pitchFamily="18" charset="0"/>
                <a:cs typeface="Times New Roman" panose="02020603050405020304" pitchFamily="18" charset="0"/>
              </a:rPr>
              <a:t> </a:t>
            </a:r>
            <a:r>
              <a:rPr lang="en-US" sz="1600" spc="75" dirty="0">
                <a:solidFill>
                  <a:schemeClr val="bg1"/>
                </a:solidFill>
                <a:latin typeface="Times New Roman" panose="02020603050405020304" pitchFamily="18" charset="0"/>
                <a:cs typeface="Times New Roman" panose="02020603050405020304" pitchFamily="18" charset="0"/>
              </a:rPr>
              <a:t>largest  </a:t>
            </a:r>
            <a:r>
              <a:rPr lang="en-US" sz="1600" spc="45" dirty="0">
                <a:solidFill>
                  <a:schemeClr val="bg1"/>
                </a:solidFill>
                <a:latin typeface="Times New Roman" panose="02020603050405020304" pitchFamily="18" charset="0"/>
                <a:cs typeface="Times New Roman" panose="02020603050405020304" pitchFamily="18" charset="0"/>
              </a:rPr>
              <a:t>online </a:t>
            </a:r>
            <a:r>
              <a:rPr lang="en-US" sz="1600" spc="70" dirty="0">
                <a:solidFill>
                  <a:schemeClr val="bg1"/>
                </a:solidFill>
                <a:latin typeface="Times New Roman" panose="02020603050405020304" pitchFamily="18" charset="0"/>
                <a:cs typeface="Times New Roman" panose="02020603050405020304" pitchFamily="18" charset="0"/>
              </a:rPr>
              <a:t>loan </a:t>
            </a:r>
            <a:r>
              <a:rPr lang="en-US" sz="1600" spc="60" dirty="0">
                <a:solidFill>
                  <a:schemeClr val="bg1"/>
                </a:solidFill>
                <a:latin typeface="Times New Roman" panose="02020603050405020304" pitchFamily="18" charset="0"/>
                <a:cs typeface="Times New Roman" panose="02020603050405020304" pitchFamily="18" charset="0"/>
              </a:rPr>
              <a:t>marketplace,  </a:t>
            </a:r>
            <a:r>
              <a:rPr lang="en-US" sz="1600" spc="75" dirty="0">
                <a:solidFill>
                  <a:schemeClr val="bg1"/>
                </a:solidFill>
                <a:latin typeface="Times New Roman" panose="02020603050405020304" pitchFamily="18" charset="0"/>
                <a:cs typeface="Times New Roman" panose="02020603050405020304" pitchFamily="18" charset="0"/>
              </a:rPr>
              <a:t>facilitating </a:t>
            </a:r>
            <a:r>
              <a:rPr lang="en-US" sz="1600" spc="65" dirty="0">
                <a:solidFill>
                  <a:schemeClr val="bg1"/>
                </a:solidFill>
                <a:latin typeface="Times New Roman" panose="02020603050405020304" pitchFamily="18" charset="0"/>
                <a:cs typeface="Times New Roman" panose="02020603050405020304" pitchFamily="18" charset="0"/>
              </a:rPr>
              <a:t>personal</a:t>
            </a:r>
            <a:r>
              <a:rPr lang="en-US" sz="1600" spc="-170" dirty="0">
                <a:solidFill>
                  <a:schemeClr val="bg1"/>
                </a:solidFill>
                <a:latin typeface="Times New Roman" panose="02020603050405020304" pitchFamily="18" charset="0"/>
                <a:cs typeface="Times New Roman" panose="02020603050405020304" pitchFamily="18" charset="0"/>
              </a:rPr>
              <a:t> </a:t>
            </a:r>
            <a:r>
              <a:rPr lang="en-US" sz="1600" spc="70" dirty="0">
                <a:solidFill>
                  <a:schemeClr val="bg1"/>
                </a:solidFill>
                <a:latin typeface="Times New Roman" panose="02020603050405020304" pitchFamily="18" charset="0"/>
                <a:cs typeface="Times New Roman" panose="02020603050405020304" pitchFamily="18" charset="0"/>
              </a:rPr>
              <a:t>loans,  </a:t>
            </a:r>
            <a:r>
              <a:rPr lang="en-US" sz="1600" spc="105" dirty="0">
                <a:solidFill>
                  <a:schemeClr val="bg1"/>
                </a:solidFill>
                <a:latin typeface="Times New Roman" panose="02020603050405020304" pitchFamily="18" charset="0"/>
                <a:cs typeface="Times New Roman" panose="02020603050405020304" pitchFamily="18" charset="0"/>
              </a:rPr>
              <a:t>business </a:t>
            </a:r>
            <a:r>
              <a:rPr lang="en-US" sz="1600" spc="70" dirty="0">
                <a:solidFill>
                  <a:schemeClr val="bg1"/>
                </a:solidFill>
                <a:latin typeface="Times New Roman" panose="02020603050405020304" pitchFamily="18" charset="0"/>
                <a:cs typeface="Times New Roman" panose="02020603050405020304" pitchFamily="18" charset="0"/>
              </a:rPr>
              <a:t>loans, </a:t>
            </a:r>
            <a:r>
              <a:rPr lang="en-US" sz="1600" spc="100" dirty="0">
                <a:solidFill>
                  <a:schemeClr val="bg1"/>
                </a:solidFill>
                <a:latin typeface="Times New Roman" panose="02020603050405020304" pitchFamily="18" charset="0"/>
                <a:cs typeface="Times New Roman" panose="02020603050405020304" pitchFamily="18" charset="0"/>
              </a:rPr>
              <a:t>and  </a:t>
            </a:r>
            <a:r>
              <a:rPr lang="en-US" sz="1600" spc="95" dirty="0">
                <a:solidFill>
                  <a:schemeClr val="bg1"/>
                </a:solidFill>
                <a:latin typeface="Times New Roman" panose="02020603050405020304" pitchFamily="18" charset="0"/>
                <a:cs typeface="Times New Roman" panose="02020603050405020304" pitchFamily="18" charset="0"/>
              </a:rPr>
              <a:t>financing </a:t>
            </a:r>
            <a:r>
              <a:rPr lang="en-US" sz="1600" spc="80" dirty="0">
                <a:solidFill>
                  <a:schemeClr val="bg1"/>
                </a:solidFill>
                <a:latin typeface="Times New Roman" panose="02020603050405020304" pitchFamily="18" charset="0"/>
                <a:cs typeface="Times New Roman" panose="02020603050405020304" pitchFamily="18" charset="0"/>
              </a:rPr>
              <a:t>of </a:t>
            </a:r>
            <a:r>
              <a:rPr lang="en-US" sz="1600" spc="85" dirty="0">
                <a:solidFill>
                  <a:schemeClr val="bg1"/>
                </a:solidFill>
                <a:latin typeface="Times New Roman" panose="02020603050405020304" pitchFamily="18" charset="0"/>
                <a:cs typeface="Times New Roman" panose="02020603050405020304" pitchFamily="18" charset="0"/>
              </a:rPr>
              <a:t>medical  </a:t>
            </a:r>
            <a:r>
              <a:rPr lang="en-US" sz="1600" spc="50" dirty="0" smtClean="0">
                <a:solidFill>
                  <a:schemeClr val="bg1"/>
                </a:solidFill>
                <a:latin typeface="Times New Roman" panose="02020603050405020304" pitchFamily="18" charset="0"/>
                <a:cs typeface="Times New Roman" panose="02020603050405020304" pitchFamily="18" charset="0"/>
              </a:rPr>
              <a:t>procedures.</a:t>
            </a:r>
          </a:p>
          <a:p>
            <a:pPr marL="0" marR="360045" indent="0">
              <a:lnSpc>
                <a:spcPct val="115700"/>
              </a:lnSpc>
              <a:spcBef>
                <a:spcPts val="170"/>
              </a:spcBef>
              <a:buNone/>
            </a:pPr>
            <a:endParaRPr lang="en-US" sz="1600" dirty="0" smtClean="0">
              <a:solidFill>
                <a:schemeClr val="bg1"/>
              </a:solidFill>
              <a:latin typeface="Times New Roman" panose="02020603050405020304" pitchFamily="18" charset="0"/>
              <a:cs typeface="Times New Roman" panose="02020603050405020304" pitchFamily="18" charset="0"/>
            </a:endParaRPr>
          </a:p>
          <a:p>
            <a:pPr marL="0" marR="360045" indent="0">
              <a:lnSpc>
                <a:spcPct val="115700"/>
              </a:lnSpc>
              <a:spcBef>
                <a:spcPts val="170"/>
              </a:spcBef>
              <a:buNone/>
            </a:pPr>
            <a:r>
              <a:rPr lang="en-US" sz="1600" spc="20" dirty="0" smtClean="0">
                <a:solidFill>
                  <a:schemeClr val="bg1"/>
                </a:solidFill>
                <a:latin typeface="Times New Roman" panose="02020603050405020304" pitchFamily="18" charset="0"/>
                <a:cs typeface="Times New Roman" panose="02020603050405020304" pitchFamily="18" charset="0"/>
              </a:rPr>
              <a:t>Borrowers</a:t>
            </a:r>
            <a:r>
              <a:rPr lang="en-US" sz="1600" spc="-70" dirty="0" smtClean="0">
                <a:solidFill>
                  <a:schemeClr val="bg1"/>
                </a:solidFill>
                <a:latin typeface="Times New Roman" panose="02020603050405020304" pitchFamily="18" charset="0"/>
                <a:cs typeface="Times New Roman" panose="02020603050405020304" pitchFamily="18" charset="0"/>
              </a:rPr>
              <a:t> </a:t>
            </a:r>
            <a:r>
              <a:rPr lang="en-US" sz="1600" spc="120" dirty="0">
                <a:solidFill>
                  <a:schemeClr val="bg1"/>
                </a:solidFill>
                <a:latin typeface="Times New Roman" panose="02020603050405020304" pitchFamily="18" charset="0"/>
                <a:cs typeface="Times New Roman" panose="02020603050405020304" pitchFamily="18" charset="0"/>
              </a:rPr>
              <a:t>can</a:t>
            </a:r>
            <a:r>
              <a:rPr lang="en-US" sz="1600" spc="-65" dirty="0">
                <a:solidFill>
                  <a:schemeClr val="bg1"/>
                </a:solidFill>
                <a:latin typeface="Times New Roman" panose="02020603050405020304" pitchFamily="18" charset="0"/>
                <a:cs typeface="Times New Roman" panose="02020603050405020304" pitchFamily="18" charset="0"/>
              </a:rPr>
              <a:t> </a:t>
            </a:r>
            <a:r>
              <a:rPr lang="en-US" sz="1600" spc="85" dirty="0">
                <a:solidFill>
                  <a:schemeClr val="bg1"/>
                </a:solidFill>
                <a:latin typeface="Times New Roman" panose="02020603050405020304" pitchFamily="18" charset="0"/>
                <a:cs typeface="Times New Roman" panose="02020603050405020304" pitchFamily="18" charset="0"/>
              </a:rPr>
              <a:t>easily</a:t>
            </a:r>
            <a:r>
              <a:rPr lang="en-US" sz="1600" spc="-65" dirty="0">
                <a:solidFill>
                  <a:schemeClr val="bg1"/>
                </a:solidFill>
                <a:latin typeface="Times New Roman" panose="02020603050405020304" pitchFamily="18" charset="0"/>
                <a:cs typeface="Times New Roman" panose="02020603050405020304" pitchFamily="18" charset="0"/>
              </a:rPr>
              <a:t> </a:t>
            </a:r>
            <a:r>
              <a:rPr lang="en-US" sz="1600" spc="140" dirty="0">
                <a:solidFill>
                  <a:schemeClr val="bg1"/>
                </a:solidFill>
                <a:latin typeface="Times New Roman" panose="02020603050405020304" pitchFamily="18" charset="0"/>
                <a:cs typeface="Times New Roman" panose="02020603050405020304" pitchFamily="18" charset="0"/>
              </a:rPr>
              <a:t>access  </a:t>
            </a:r>
            <a:r>
              <a:rPr lang="en-US" sz="1600" spc="15" dirty="0">
                <a:solidFill>
                  <a:schemeClr val="bg1"/>
                </a:solidFill>
                <a:latin typeface="Times New Roman" panose="02020603050405020304" pitchFamily="18" charset="0"/>
                <a:cs typeface="Times New Roman" panose="02020603050405020304" pitchFamily="18" charset="0"/>
              </a:rPr>
              <a:t>lower </a:t>
            </a:r>
            <a:r>
              <a:rPr lang="en-US" sz="1600" spc="35" dirty="0">
                <a:solidFill>
                  <a:schemeClr val="bg1"/>
                </a:solidFill>
                <a:latin typeface="Times New Roman" panose="02020603050405020304" pitchFamily="18" charset="0"/>
                <a:cs typeface="Times New Roman" panose="02020603050405020304" pitchFamily="18" charset="0"/>
              </a:rPr>
              <a:t>interest rate </a:t>
            </a:r>
            <a:r>
              <a:rPr lang="en-US" sz="1600" spc="90" dirty="0">
                <a:solidFill>
                  <a:schemeClr val="bg1"/>
                </a:solidFill>
                <a:latin typeface="Times New Roman" panose="02020603050405020304" pitchFamily="18" charset="0"/>
                <a:cs typeface="Times New Roman" panose="02020603050405020304" pitchFamily="18" charset="0"/>
              </a:rPr>
              <a:t>loans  </a:t>
            </a:r>
            <a:r>
              <a:rPr lang="en-US" sz="1600" spc="45" dirty="0">
                <a:solidFill>
                  <a:schemeClr val="bg1"/>
                </a:solidFill>
                <a:latin typeface="Times New Roman" panose="02020603050405020304" pitchFamily="18" charset="0"/>
                <a:cs typeface="Times New Roman" panose="02020603050405020304" pitchFamily="18" charset="0"/>
              </a:rPr>
              <a:t>through </a:t>
            </a:r>
            <a:r>
              <a:rPr lang="en-US" sz="1600" spc="160" dirty="0">
                <a:solidFill>
                  <a:schemeClr val="bg1"/>
                </a:solidFill>
                <a:latin typeface="Times New Roman" panose="02020603050405020304" pitchFamily="18" charset="0"/>
                <a:cs typeface="Times New Roman" panose="02020603050405020304" pitchFamily="18" charset="0"/>
              </a:rPr>
              <a:t>a </a:t>
            </a:r>
            <a:r>
              <a:rPr lang="en-US" sz="1600" spc="114" dirty="0">
                <a:solidFill>
                  <a:schemeClr val="bg1"/>
                </a:solidFill>
                <a:latin typeface="Times New Roman" panose="02020603050405020304" pitchFamily="18" charset="0"/>
                <a:cs typeface="Times New Roman" panose="02020603050405020304" pitchFamily="18" charset="0"/>
              </a:rPr>
              <a:t>fast </a:t>
            </a:r>
            <a:r>
              <a:rPr lang="en-US" sz="1600" spc="45" dirty="0">
                <a:solidFill>
                  <a:schemeClr val="bg1"/>
                </a:solidFill>
                <a:latin typeface="Times New Roman" panose="02020603050405020304" pitchFamily="18" charset="0"/>
                <a:cs typeface="Times New Roman" panose="02020603050405020304" pitchFamily="18" charset="0"/>
              </a:rPr>
              <a:t>online  </a:t>
            </a:r>
            <a:r>
              <a:rPr lang="en-US" sz="1600" spc="60" dirty="0" smtClean="0">
                <a:solidFill>
                  <a:schemeClr val="bg1"/>
                </a:solidFill>
                <a:latin typeface="Times New Roman" panose="02020603050405020304" pitchFamily="18" charset="0"/>
                <a:cs typeface="Times New Roman" panose="02020603050405020304" pitchFamily="18" charset="0"/>
              </a:rPr>
              <a:t>interface</a:t>
            </a:r>
            <a:r>
              <a:rPr lang="en-US" sz="1600" spc="60" dirty="0">
                <a:solidFill>
                  <a:schemeClr val="bg1"/>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lgn="ctr">
              <a:buNone/>
            </a:pPr>
            <a:endParaRPr lang="en-US" sz="1400" dirty="0">
              <a:latin typeface="Times New Roman" panose="02020603050405020304" pitchFamily="18" charset="0"/>
              <a:cs typeface="Times New Roman" panose="02020603050405020304" pitchFamily="18" charset="0"/>
            </a:endParaRPr>
          </a:p>
        </p:txBody>
      </p:sp>
      <p:sp>
        <p:nvSpPr>
          <p:cNvPr id="7" name="Content Placeholder 3"/>
          <p:cNvSpPr txBox="1">
            <a:spLocks/>
          </p:cNvSpPr>
          <p:nvPr/>
        </p:nvSpPr>
        <p:spPr>
          <a:xfrm>
            <a:off x="7261621" y="1922880"/>
            <a:ext cx="2767621" cy="430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US" sz="1800" dirty="0" smtClean="0">
                <a:latin typeface="Times New Roman" panose="02020603050405020304" pitchFamily="18" charset="0"/>
                <a:cs typeface="Times New Roman" panose="02020603050405020304" pitchFamily="18" charset="0"/>
              </a:rPr>
              <a:t>Problem Statement:</a:t>
            </a:r>
          </a:p>
          <a:p>
            <a:pPr marL="0" indent="0" algn="ctr">
              <a:buNone/>
            </a:pPr>
            <a:r>
              <a:rPr lang="en-US" sz="1600" dirty="0" smtClean="0">
                <a:latin typeface="Times New Roman" panose="02020603050405020304" pitchFamily="18" charset="0"/>
                <a:cs typeface="Times New Roman" panose="02020603050405020304" pitchFamily="18" charset="0"/>
              </a:rPr>
              <a:t>As a data scientist working for Lending Club we need to analyze the dataset containing information about past loan applicants using EDA along with the loan status whether they defaulted or not. Also we need to identify the pattern if a person is likely to default.</a:t>
            </a:r>
          </a:p>
        </p:txBody>
      </p:sp>
      <p:sp>
        <p:nvSpPr>
          <p:cNvPr id="8" name="Content Placeholder 3"/>
          <p:cNvSpPr txBox="1">
            <a:spLocks/>
          </p:cNvSpPr>
          <p:nvPr/>
        </p:nvSpPr>
        <p:spPr>
          <a:xfrm>
            <a:off x="4177841" y="1922879"/>
            <a:ext cx="2767621" cy="4306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r>
              <a:rPr lang="en-US" sz="1800" dirty="0" smtClean="0">
                <a:latin typeface="Times New Roman" panose="02020603050405020304" pitchFamily="18" charset="0"/>
                <a:cs typeface="Times New Roman" panose="02020603050405020304" pitchFamily="18" charset="0"/>
              </a:rPr>
              <a:t>Context:</a:t>
            </a:r>
          </a:p>
          <a:p>
            <a:pPr marL="0" indent="0" algn="ctr">
              <a:buNone/>
            </a:pPr>
            <a:endParaRPr lang="en-US" sz="1400" dirty="0" smtClean="0">
              <a:latin typeface="Times New Roman" panose="02020603050405020304" pitchFamily="18" charset="0"/>
              <a:cs typeface="Times New Roman" panose="02020603050405020304" pitchFamily="18" charset="0"/>
            </a:endParaRPr>
          </a:p>
          <a:p>
            <a:pPr marL="0" marR="290830" indent="0">
              <a:lnSpc>
                <a:spcPct val="116399"/>
              </a:lnSpc>
              <a:spcBef>
                <a:spcPts val="160"/>
              </a:spcBef>
              <a:buNone/>
            </a:pPr>
            <a:r>
              <a:rPr lang="en-US" sz="1600" spc="80" dirty="0">
                <a:solidFill>
                  <a:schemeClr val="bg1"/>
                </a:solidFill>
                <a:latin typeface="Times New Roman" panose="02020603050405020304" pitchFamily="18" charset="0"/>
                <a:cs typeface="Times New Roman" panose="02020603050405020304" pitchFamily="18" charset="0"/>
              </a:rPr>
              <a:t>Lending </a:t>
            </a:r>
            <a:r>
              <a:rPr lang="en-US" sz="1600" spc="25" dirty="0">
                <a:solidFill>
                  <a:schemeClr val="bg1"/>
                </a:solidFill>
                <a:latin typeface="Times New Roman" panose="02020603050405020304" pitchFamily="18" charset="0"/>
                <a:cs typeface="Times New Roman" panose="02020603050405020304" pitchFamily="18" charset="0"/>
              </a:rPr>
              <a:t>Club </a:t>
            </a:r>
            <a:r>
              <a:rPr lang="en-US" sz="1600" spc="90" dirty="0">
                <a:solidFill>
                  <a:schemeClr val="bg1"/>
                </a:solidFill>
                <a:latin typeface="Times New Roman" panose="02020603050405020304" pitchFamily="18" charset="0"/>
                <a:cs typeface="Times New Roman" panose="02020603050405020304" pitchFamily="18" charset="0"/>
              </a:rPr>
              <a:t>wants </a:t>
            </a:r>
            <a:r>
              <a:rPr lang="en-US" sz="1600" spc="10" dirty="0">
                <a:solidFill>
                  <a:schemeClr val="bg1"/>
                </a:solidFill>
                <a:latin typeface="Times New Roman" panose="02020603050405020304" pitchFamily="18" charset="0"/>
                <a:cs typeface="Times New Roman" panose="02020603050405020304" pitchFamily="18" charset="0"/>
              </a:rPr>
              <a:t>to  </a:t>
            </a:r>
            <a:r>
              <a:rPr lang="en-US" sz="1600" spc="65" dirty="0">
                <a:solidFill>
                  <a:schemeClr val="bg1"/>
                </a:solidFill>
                <a:latin typeface="Times New Roman" panose="02020603050405020304" pitchFamily="18" charset="0"/>
                <a:cs typeface="Times New Roman" panose="02020603050405020304" pitchFamily="18" charset="0"/>
              </a:rPr>
              <a:t>understand </a:t>
            </a:r>
            <a:r>
              <a:rPr lang="en-US" sz="1600" spc="45" dirty="0">
                <a:solidFill>
                  <a:schemeClr val="bg1"/>
                </a:solidFill>
                <a:latin typeface="Times New Roman" panose="02020603050405020304" pitchFamily="18" charset="0"/>
                <a:cs typeface="Times New Roman" panose="02020603050405020304" pitchFamily="18" charset="0"/>
              </a:rPr>
              <a:t>the </a:t>
            </a:r>
            <a:r>
              <a:rPr lang="en-US" sz="1600" b="1" spc="-50" dirty="0">
                <a:solidFill>
                  <a:schemeClr val="bg1"/>
                </a:solidFill>
                <a:latin typeface="Times New Roman" panose="02020603050405020304" pitchFamily="18" charset="0"/>
                <a:cs typeface="Times New Roman" panose="02020603050405020304" pitchFamily="18" charset="0"/>
              </a:rPr>
              <a:t>driving  </a:t>
            </a:r>
            <a:r>
              <a:rPr lang="en-US" sz="1600" b="1" spc="-35" dirty="0">
                <a:solidFill>
                  <a:schemeClr val="bg1"/>
                </a:solidFill>
                <a:latin typeface="Times New Roman" panose="02020603050405020304" pitchFamily="18" charset="0"/>
                <a:cs typeface="Times New Roman" panose="02020603050405020304" pitchFamily="18" charset="0"/>
              </a:rPr>
              <a:t>factors </a:t>
            </a:r>
            <a:r>
              <a:rPr lang="en-US" sz="1600" spc="65" dirty="0">
                <a:solidFill>
                  <a:schemeClr val="bg1"/>
                </a:solidFill>
                <a:latin typeface="Times New Roman" panose="02020603050405020304" pitchFamily="18" charset="0"/>
                <a:cs typeface="Times New Roman" panose="02020603050405020304" pitchFamily="18" charset="0"/>
              </a:rPr>
              <a:t>behind </a:t>
            </a:r>
            <a:r>
              <a:rPr lang="en-US" sz="1600" spc="70" dirty="0">
                <a:solidFill>
                  <a:schemeClr val="bg1"/>
                </a:solidFill>
                <a:latin typeface="Times New Roman" panose="02020603050405020304" pitchFamily="18" charset="0"/>
                <a:cs typeface="Times New Roman" panose="02020603050405020304" pitchFamily="18" charset="0"/>
              </a:rPr>
              <a:t>loan</a:t>
            </a:r>
            <a:r>
              <a:rPr lang="en-US" sz="1600" spc="-170" dirty="0">
                <a:solidFill>
                  <a:schemeClr val="bg1"/>
                </a:solidFill>
                <a:latin typeface="Times New Roman" panose="02020603050405020304" pitchFamily="18" charset="0"/>
                <a:cs typeface="Times New Roman" panose="02020603050405020304" pitchFamily="18" charset="0"/>
              </a:rPr>
              <a:t> </a:t>
            </a:r>
            <a:r>
              <a:rPr lang="en-US" sz="1600" spc="60" dirty="0">
                <a:solidFill>
                  <a:schemeClr val="bg1"/>
                </a:solidFill>
                <a:latin typeface="Times New Roman" panose="02020603050405020304" pitchFamily="18" charset="0"/>
                <a:cs typeface="Times New Roman" panose="02020603050405020304" pitchFamily="18" charset="0"/>
              </a:rPr>
              <a:t>default,</a:t>
            </a:r>
            <a:endParaRPr lang="en-US" sz="1600" dirty="0">
              <a:solidFill>
                <a:schemeClr val="bg1"/>
              </a:solidFill>
              <a:latin typeface="Times New Roman" panose="02020603050405020304" pitchFamily="18" charset="0"/>
              <a:cs typeface="Times New Roman" panose="02020603050405020304" pitchFamily="18" charset="0"/>
            </a:endParaRPr>
          </a:p>
          <a:p>
            <a:pPr marL="0" indent="0">
              <a:lnSpc>
                <a:spcPct val="100000"/>
              </a:lnSpc>
              <a:spcBef>
                <a:spcPts val="215"/>
              </a:spcBef>
              <a:buNone/>
            </a:pPr>
            <a:r>
              <a:rPr lang="en-US" sz="1600" spc="50" dirty="0">
                <a:solidFill>
                  <a:schemeClr val="bg1"/>
                </a:solidFill>
                <a:latin typeface="Times New Roman" panose="02020603050405020304" pitchFamily="18" charset="0"/>
                <a:cs typeface="Times New Roman" panose="02020603050405020304" pitchFamily="18" charset="0"/>
              </a:rPr>
              <a:t>i.e. </a:t>
            </a:r>
            <a:r>
              <a:rPr lang="en-US" sz="1600" spc="40" dirty="0">
                <a:solidFill>
                  <a:schemeClr val="bg1"/>
                </a:solidFill>
                <a:latin typeface="Times New Roman" panose="02020603050405020304" pitchFamily="18" charset="0"/>
                <a:cs typeface="Times New Roman" panose="02020603050405020304" pitchFamily="18" charset="0"/>
              </a:rPr>
              <a:t>the </a:t>
            </a:r>
            <a:r>
              <a:rPr lang="en-US" sz="1600" b="1" spc="-45" dirty="0">
                <a:solidFill>
                  <a:schemeClr val="bg1"/>
                </a:solidFill>
                <a:latin typeface="Times New Roman" panose="02020603050405020304" pitchFamily="18" charset="0"/>
                <a:cs typeface="Times New Roman" panose="02020603050405020304" pitchFamily="18" charset="0"/>
              </a:rPr>
              <a:t>driver</a:t>
            </a:r>
            <a:r>
              <a:rPr lang="en-US" sz="1600" b="1" spc="-235" dirty="0">
                <a:solidFill>
                  <a:schemeClr val="bg1"/>
                </a:solidFill>
                <a:latin typeface="Times New Roman" panose="02020603050405020304" pitchFamily="18" charset="0"/>
                <a:cs typeface="Times New Roman" panose="02020603050405020304" pitchFamily="18" charset="0"/>
              </a:rPr>
              <a:t> </a:t>
            </a:r>
            <a:r>
              <a:rPr lang="en-US" sz="1600" b="1" spc="-40" dirty="0">
                <a:solidFill>
                  <a:schemeClr val="bg1"/>
                </a:solidFill>
                <a:latin typeface="Times New Roman" panose="02020603050405020304" pitchFamily="18" charset="0"/>
                <a:cs typeface="Times New Roman" panose="02020603050405020304" pitchFamily="18" charset="0"/>
              </a:rPr>
              <a:t>variables</a:t>
            </a:r>
            <a:endParaRPr lang="en-US" sz="1600" dirty="0">
              <a:solidFill>
                <a:schemeClr val="bg1"/>
              </a:solidFill>
              <a:latin typeface="Times New Roman" panose="02020603050405020304" pitchFamily="18" charset="0"/>
              <a:cs typeface="Times New Roman" panose="02020603050405020304" pitchFamily="18" charset="0"/>
            </a:endParaRPr>
          </a:p>
          <a:p>
            <a:pPr marL="0" marR="304165" indent="0">
              <a:lnSpc>
                <a:spcPct val="114300"/>
              </a:lnSpc>
              <a:spcBef>
                <a:spcPts val="70"/>
              </a:spcBef>
              <a:buNone/>
            </a:pPr>
            <a:r>
              <a:rPr lang="en-US" sz="1600" spc="65" dirty="0">
                <a:solidFill>
                  <a:schemeClr val="bg1"/>
                </a:solidFill>
                <a:latin typeface="Times New Roman" panose="02020603050405020304" pitchFamily="18" charset="0"/>
                <a:cs typeface="Times New Roman" panose="02020603050405020304" pitchFamily="18" charset="0"/>
              </a:rPr>
              <a:t>which</a:t>
            </a:r>
            <a:r>
              <a:rPr lang="en-US" sz="1600" spc="-290" dirty="0">
                <a:solidFill>
                  <a:schemeClr val="bg1"/>
                </a:solidFill>
                <a:latin typeface="Times New Roman" panose="02020603050405020304" pitchFamily="18" charset="0"/>
                <a:cs typeface="Times New Roman" panose="02020603050405020304" pitchFamily="18" charset="0"/>
              </a:rPr>
              <a:t> </a:t>
            </a:r>
            <a:r>
              <a:rPr lang="en-US" sz="1600" spc="50" dirty="0">
                <a:solidFill>
                  <a:schemeClr val="bg1"/>
                </a:solidFill>
                <a:latin typeface="Times New Roman" panose="02020603050405020304" pitchFamily="18" charset="0"/>
                <a:cs typeface="Times New Roman" panose="02020603050405020304" pitchFamily="18" charset="0"/>
              </a:rPr>
              <a:t>are </a:t>
            </a:r>
            <a:r>
              <a:rPr lang="en-US" sz="1600" spc="60" dirty="0">
                <a:solidFill>
                  <a:schemeClr val="bg1"/>
                </a:solidFill>
                <a:latin typeface="Times New Roman" panose="02020603050405020304" pitchFamily="18" charset="0"/>
                <a:cs typeface="Times New Roman" panose="02020603050405020304" pitchFamily="18" charset="0"/>
              </a:rPr>
              <a:t>strong indicators  </a:t>
            </a:r>
            <a:r>
              <a:rPr lang="en-US" sz="1600" spc="80" dirty="0">
                <a:solidFill>
                  <a:schemeClr val="bg1"/>
                </a:solidFill>
                <a:latin typeface="Times New Roman" panose="02020603050405020304" pitchFamily="18" charset="0"/>
                <a:cs typeface="Times New Roman" panose="02020603050405020304" pitchFamily="18" charset="0"/>
              </a:rPr>
              <a:t>of</a:t>
            </a:r>
            <a:r>
              <a:rPr lang="en-US" sz="1600" spc="-45" dirty="0">
                <a:solidFill>
                  <a:schemeClr val="bg1"/>
                </a:solidFill>
                <a:latin typeface="Times New Roman" panose="02020603050405020304" pitchFamily="18" charset="0"/>
                <a:cs typeface="Times New Roman" panose="02020603050405020304" pitchFamily="18" charset="0"/>
              </a:rPr>
              <a:t> </a:t>
            </a:r>
            <a:r>
              <a:rPr lang="en-US" sz="1600" spc="70" dirty="0">
                <a:solidFill>
                  <a:schemeClr val="bg1"/>
                </a:solidFill>
                <a:latin typeface="Times New Roman" panose="02020603050405020304" pitchFamily="18" charset="0"/>
                <a:cs typeface="Times New Roman" panose="02020603050405020304" pitchFamily="18" charset="0"/>
              </a:rPr>
              <a:t>default.</a:t>
            </a:r>
            <a:endParaRPr lang="en-US" sz="1600"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
              </a:spcBef>
            </a:pPr>
            <a:endParaRPr lang="en-US" sz="1600" dirty="0">
              <a:solidFill>
                <a:schemeClr val="bg1"/>
              </a:solidFill>
              <a:latin typeface="Times New Roman" panose="02020603050405020304" pitchFamily="18" charset="0"/>
              <a:cs typeface="Times New Roman" panose="02020603050405020304" pitchFamily="18" charset="0"/>
            </a:endParaRPr>
          </a:p>
          <a:p>
            <a:pPr marL="0" marR="194310" indent="0">
              <a:lnSpc>
                <a:spcPct val="116399"/>
              </a:lnSpc>
              <a:buNone/>
            </a:pPr>
            <a:r>
              <a:rPr lang="en-US" sz="1600" spc="40" dirty="0">
                <a:solidFill>
                  <a:schemeClr val="bg1"/>
                </a:solidFill>
                <a:latin typeface="Times New Roman" panose="02020603050405020304" pitchFamily="18" charset="0"/>
                <a:cs typeface="Times New Roman" panose="02020603050405020304" pitchFamily="18" charset="0"/>
              </a:rPr>
              <a:t>The</a:t>
            </a:r>
            <a:r>
              <a:rPr lang="en-US" sz="1600" spc="-50" dirty="0">
                <a:solidFill>
                  <a:schemeClr val="bg1"/>
                </a:solidFill>
                <a:latin typeface="Times New Roman" panose="02020603050405020304" pitchFamily="18" charset="0"/>
                <a:cs typeface="Times New Roman" panose="02020603050405020304" pitchFamily="18" charset="0"/>
              </a:rPr>
              <a:t> </a:t>
            </a:r>
            <a:r>
              <a:rPr lang="en-US" sz="1600" spc="90" dirty="0">
                <a:solidFill>
                  <a:schemeClr val="bg1"/>
                </a:solidFill>
                <a:latin typeface="Times New Roman" panose="02020603050405020304" pitchFamily="18" charset="0"/>
                <a:cs typeface="Times New Roman" panose="02020603050405020304" pitchFamily="18" charset="0"/>
              </a:rPr>
              <a:t>company</a:t>
            </a:r>
            <a:r>
              <a:rPr lang="en-US" sz="1600" spc="-45" dirty="0">
                <a:solidFill>
                  <a:schemeClr val="bg1"/>
                </a:solidFill>
                <a:latin typeface="Times New Roman" panose="02020603050405020304" pitchFamily="18" charset="0"/>
                <a:cs typeface="Times New Roman" panose="02020603050405020304" pitchFamily="18" charset="0"/>
              </a:rPr>
              <a:t> </a:t>
            </a:r>
            <a:r>
              <a:rPr lang="en-US" sz="1600" spc="120" dirty="0">
                <a:solidFill>
                  <a:schemeClr val="bg1"/>
                </a:solidFill>
                <a:latin typeface="Times New Roman" panose="02020603050405020304" pitchFamily="18" charset="0"/>
                <a:cs typeface="Times New Roman" panose="02020603050405020304" pitchFamily="18" charset="0"/>
              </a:rPr>
              <a:t>can</a:t>
            </a:r>
            <a:r>
              <a:rPr lang="en-US" sz="1600" spc="-40" dirty="0">
                <a:solidFill>
                  <a:schemeClr val="bg1"/>
                </a:solidFill>
                <a:latin typeface="Times New Roman" panose="02020603050405020304" pitchFamily="18" charset="0"/>
                <a:cs typeface="Times New Roman" panose="02020603050405020304" pitchFamily="18" charset="0"/>
              </a:rPr>
              <a:t> </a:t>
            </a:r>
            <a:r>
              <a:rPr lang="en-US" sz="1600" spc="55" dirty="0" smtClean="0">
                <a:solidFill>
                  <a:schemeClr val="bg1"/>
                </a:solidFill>
                <a:latin typeface="Times New Roman" panose="02020603050405020304" pitchFamily="18" charset="0"/>
                <a:cs typeface="Times New Roman" panose="02020603050405020304" pitchFamily="18" charset="0"/>
              </a:rPr>
              <a:t>utilize</a:t>
            </a:r>
            <a:r>
              <a:rPr lang="en-US" sz="1600" spc="-50" dirty="0" smtClean="0">
                <a:solidFill>
                  <a:schemeClr val="bg1"/>
                </a:solidFill>
                <a:latin typeface="Times New Roman" panose="02020603050405020304" pitchFamily="18" charset="0"/>
                <a:cs typeface="Times New Roman" panose="02020603050405020304" pitchFamily="18" charset="0"/>
              </a:rPr>
              <a:t> </a:t>
            </a:r>
            <a:r>
              <a:rPr lang="en-US" sz="1600" spc="65" dirty="0">
                <a:solidFill>
                  <a:schemeClr val="bg1"/>
                </a:solidFill>
                <a:latin typeface="Times New Roman" panose="02020603050405020304" pitchFamily="18" charset="0"/>
                <a:cs typeface="Times New Roman" panose="02020603050405020304" pitchFamily="18" charset="0"/>
              </a:rPr>
              <a:t>this  knowledge </a:t>
            </a:r>
            <a:r>
              <a:rPr lang="en-US" sz="1600" spc="25" dirty="0">
                <a:solidFill>
                  <a:schemeClr val="bg1"/>
                </a:solidFill>
                <a:latin typeface="Times New Roman" panose="02020603050405020304" pitchFamily="18" charset="0"/>
                <a:cs typeface="Times New Roman" panose="02020603050405020304" pitchFamily="18" charset="0"/>
              </a:rPr>
              <a:t>for </a:t>
            </a:r>
            <a:r>
              <a:rPr lang="en-US" sz="1600" spc="65" dirty="0">
                <a:solidFill>
                  <a:schemeClr val="bg1"/>
                </a:solidFill>
                <a:latin typeface="Times New Roman" panose="02020603050405020304" pitchFamily="18" charset="0"/>
                <a:cs typeface="Times New Roman" panose="02020603050405020304" pitchFamily="18" charset="0"/>
              </a:rPr>
              <a:t>its </a:t>
            </a:r>
            <a:r>
              <a:rPr lang="en-US" sz="1600" spc="30" dirty="0">
                <a:solidFill>
                  <a:schemeClr val="bg1"/>
                </a:solidFill>
                <a:latin typeface="Times New Roman" panose="02020603050405020304" pitchFamily="18" charset="0"/>
                <a:cs typeface="Times New Roman" panose="02020603050405020304" pitchFamily="18" charset="0"/>
              </a:rPr>
              <a:t>portfolio  </a:t>
            </a:r>
            <a:r>
              <a:rPr lang="en-US" sz="1600" spc="100" dirty="0">
                <a:solidFill>
                  <a:schemeClr val="bg1"/>
                </a:solidFill>
                <a:latin typeface="Times New Roman" panose="02020603050405020304" pitchFamily="18" charset="0"/>
                <a:cs typeface="Times New Roman" panose="02020603050405020304" pitchFamily="18" charset="0"/>
              </a:rPr>
              <a:t>and </a:t>
            </a:r>
            <a:r>
              <a:rPr lang="en-US" sz="1600" spc="40" dirty="0">
                <a:solidFill>
                  <a:schemeClr val="bg1"/>
                </a:solidFill>
                <a:latin typeface="Times New Roman" panose="02020603050405020304" pitchFamily="18" charset="0"/>
                <a:cs typeface="Times New Roman" panose="02020603050405020304" pitchFamily="18" charset="0"/>
              </a:rPr>
              <a:t>risk</a:t>
            </a:r>
            <a:r>
              <a:rPr lang="en-US" sz="1600" spc="-195" dirty="0">
                <a:solidFill>
                  <a:schemeClr val="bg1"/>
                </a:solidFill>
                <a:latin typeface="Times New Roman" panose="02020603050405020304" pitchFamily="18" charset="0"/>
                <a:cs typeface="Times New Roman" panose="02020603050405020304" pitchFamily="18" charset="0"/>
              </a:rPr>
              <a:t> </a:t>
            </a:r>
            <a:r>
              <a:rPr lang="en-US" sz="1600" spc="-195" dirty="0" smtClean="0">
                <a:solidFill>
                  <a:schemeClr val="bg1"/>
                </a:solidFill>
                <a:latin typeface="Times New Roman" panose="02020603050405020304" pitchFamily="18" charset="0"/>
                <a:cs typeface="Times New Roman" panose="02020603050405020304" pitchFamily="18" charset="0"/>
              </a:rPr>
              <a:t> </a:t>
            </a:r>
            <a:r>
              <a:rPr lang="en-US" sz="1600" spc="114" dirty="0" smtClean="0">
                <a:solidFill>
                  <a:schemeClr val="bg1"/>
                </a:solidFill>
                <a:latin typeface="Times New Roman" panose="02020603050405020304" pitchFamily="18" charset="0"/>
                <a:cs typeface="Times New Roman" panose="02020603050405020304" pitchFamily="18" charset="0"/>
              </a:rPr>
              <a:t>assessment</a:t>
            </a:r>
            <a:r>
              <a:rPr lang="en-US" sz="1600" spc="114" dirty="0">
                <a:solidFill>
                  <a:schemeClr val="bg1"/>
                </a:solidFill>
                <a:latin typeface="Times New Roman" panose="02020603050405020304" pitchFamily="18" charset="0"/>
                <a:cs typeface="Times New Roman" panose="02020603050405020304" pitchFamily="18" charset="0"/>
              </a:rPr>
              <a:t>.</a:t>
            </a:r>
            <a:endParaRPr lang="en-US" sz="1600" dirty="0">
              <a:solidFill>
                <a:schemeClr val="bg1"/>
              </a:solidFill>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4988" y="1502208"/>
            <a:ext cx="5486400" cy="3014134"/>
          </a:xfrm>
        </p:spPr>
      </p:pic>
      <p:sp>
        <p:nvSpPr>
          <p:cNvPr id="5" name="Title 1"/>
          <p:cNvSpPr>
            <a:spLocks noGrp="1"/>
          </p:cNvSpPr>
          <p:nvPr>
            <p:ph type="title"/>
          </p:nvPr>
        </p:nvSpPr>
        <p:spPr>
          <a:xfrm>
            <a:off x="1136469" y="640080"/>
            <a:ext cx="9313817" cy="856138"/>
          </a:xfrm>
        </p:spPr>
        <p:txBody>
          <a:bodyPr/>
          <a:lstStyle/>
          <a:p>
            <a:r>
              <a:rPr lang="en-IN" sz="2800" dirty="0" smtClean="0"/>
              <a:t>Flow Chart</a:t>
            </a:r>
            <a:endParaRPr lang="en-IN" sz="2800" dirty="0"/>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smtClean="0"/>
              <a:t>Univariate Analysis- Loan status</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886" y="1591807"/>
            <a:ext cx="3082115" cy="4344988"/>
          </a:xfrm>
        </p:spPr>
      </p:pic>
      <p:sp>
        <p:nvSpPr>
          <p:cNvPr id="5" name="Rectangle 4"/>
          <p:cNvSpPr/>
          <p:nvPr/>
        </p:nvSpPr>
        <p:spPr>
          <a:xfrm>
            <a:off x="4484536" y="1796995"/>
            <a:ext cx="1693627" cy="3776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 </a:t>
            </a:r>
            <a:r>
              <a:rPr lang="en-US" sz="1600" dirty="0">
                <a:latin typeface="Times New Roman" panose="02020603050405020304" pitchFamily="18" charset="0"/>
                <a:cs typeface="Times New Roman" panose="02020603050405020304" pitchFamily="18" charset="0"/>
              </a:rPr>
              <a:t>It can be seen from the above bar plots that we have around 30,000 Fully Paid and around 4500 as Charged Off or Defaulters</a:t>
            </a:r>
          </a:p>
          <a:p>
            <a:pPr algn="ctr"/>
            <a:endParaRPr lang="en-US" sz="16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924974" y="5947576"/>
            <a:ext cx="2018874" cy="556591"/>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b="1" dirty="0" smtClean="0"/>
              <a:t> </a:t>
            </a:r>
            <a:r>
              <a:rPr lang="en-IN" sz="2000" dirty="0" smtClean="0"/>
              <a:t>Total loan</a:t>
            </a:r>
            <a:endParaRPr lang="en-IN" sz="2000" dirty="0"/>
          </a:p>
        </p:txBody>
      </p:sp>
      <p:sp>
        <p:nvSpPr>
          <p:cNvPr id="7" name="Title 1"/>
          <p:cNvSpPr txBox="1">
            <a:spLocks/>
          </p:cNvSpPr>
          <p:nvPr/>
        </p:nvSpPr>
        <p:spPr>
          <a:xfrm>
            <a:off x="6647291" y="1807597"/>
            <a:ext cx="3252083" cy="37662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1800" dirty="0" smtClean="0"/>
              <a:t>Approximately 14% of the loans are defaulted.</a:t>
            </a:r>
          </a:p>
          <a:p>
            <a:endParaRPr lang="en-IN" sz="1800" dirty="0"/>
          </a:p>
          <a:p>
            <a:r>
              <a:rPr lang="en-US" sz="1800" spc="-5" dirty="0">
                <a:solidFill>
                  <a:srgbClr val="0000FF"/>
                </a:solidFill>
              </a:rPr>
              <a:t>Any variable</a:t>
            </a:r>
            <a:r>
              <a:rPr lang="en-US" sz="1800" spc="-70" dirty="0">
                <a:solidFill>
                  <a:srgbClr val="0000FF"/>
                </a:solidFill>
              </a:rPr>
              <a:t> </a:t>
            </a:r>
            <a:r>
              <a:rPr lang="en-US" sz="1800" spc="-5" dirty="0">
                <a:solidFill>
                  <a:srgbClr val="0000FF"/>
                </a:solidFill>
              </a:rPr>
              <a:t>that  increases  percentage of  default </a:t>
            </a:r>
            <a:r>
              <a:rPr lang="en-US" sz="1800" dirty="0">
                <a:solidFill>
                  <a:srgbClr val="0000FF"/>
                </a:solidFill>
              </a:rPr>
              <a:t>to </a:t>
            </a:r>
            <a:r>
              <a:rPr lang="en-US" sz="1800" spc="-5" dirty="0">
                <a:solidFill>
                  <a:srgbClr val="0000FF"/>
                </a:solidFill>
              </a:rPr>
              <a:t>higher  than 16.5%  should be  considered </a:t>
            </a:r>
            <a:r>
              <a:rPr lang="en-US" sz="1800" dirty="0">
                <a:solidFill>
                  <a:srgbClr val="0000FF"/>
                </a:solidFill>
              </a:rPr>
              <a:t>a  </a:t>
            </a:r>
            <a:r>
              <a:rPr lang="en-US" sz="1800" spc="-5" dirty="0">
                <a:solidFill>
                  <a:srgbClr val="0000FF"/>
                </a:solidFill>
              </a:rPr>
              <a:t>business</a:t>
            </a:r>
            <a:r>
              <a:rPr lang="en-US" sz="1800" spc="-15" dirty="0">
                <a:solidFill>
                  <a:srgbClr val="0000FF"/>
                </a:solidFill>
              </a:rPr>
              <a:t> </a:t>
            </a:r>
            <a:r>
              <a:rPr lang="en-US" sz="1800" spc="-5" dirty="0" smtClean="0">
                <a:solidFill>
                  <a:srgbClr val="0000FF"/>
                </a:solidFill>
              </a:rPr>
              <a:t>risk.</a:t>
            </a:r>
            <a:endParaRPr lang="en-IN" sz="1800" dirty="0"/>
          </a:p>
        </p:txBody>
      </p:sp>
    </p:spTree>
    <p:extLst>
      <p:ext uri="{BB962C8B-B14F-4D97-AF65-F5344CB8AC3E}">
        <p14:creationId xmlns:p14="http://schemas.microsoft.com/office/powerpoint/2010/main" val="130298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 Univariate Analysis- Understanding of Loans continued</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793" y="1415332"/>
            <a:ext cx="3504778" cy="2314476"/>
          </a:xfrm>
        </p:spPr>
      </p:pic>
      <p:sp>
        <p:nvSpPr>
          <p:cNvPr id="5" name="Title 1"/>
          <p:cNvSpPr txBox="1">
            <a:spLocks/>
          </p:cNvSpPr>
          <p:nvPr/>
        </p:nvSpPr>
        <p:spPr>
          <a:xfrm>
            <a:off x="827695" y="3832529"/>
            <a:ext cx="3370593" cy="362458"/>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b="1" dirty="0" smtClean="0"/>
              <a:t> </a:t>
            </a:r>
            <a:r>
              <a:rPr lang="en-IN" sz="2800" dirty="0" smtClean="0"/>
              <a:t>Percentage of loans charged off</a:t>
            </a:r>
            <a:endParaRPr lang="en-IN" sz="2800" dirty="0"/>
          </a:p>
        </p:txBody>
      </p:sp>
      <p:sp>
        <p:nvSpPr>
          <p:cNvPr id="6" name="Rectangle 5"/>
          <p:cNvSpPr/>
          <p:nvPr/>
        </p:nvSpPr>
        <p:spPr>
          <a:xfrm>
            <a:off x="827695" y="4230094"/>
            <a:ext cx="3578087" cy="1129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The percentage of Charged off increases as the loan amount gets higher and higher. Frequency of loans are in range less than 20k</a:t>
            </a:r>
          </a:p>
          <a:p>
            <a:pPr algn="ct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781" y="1479746"/>
            <a:ext cx="3354691" cy="2215361"/>
          </a:xfrm>
          <a:prstGeom prst="rect">
            <a:avLst/>
          </a:prstGeom>
        </p:spPr>
      </p:pic>
      <p:sp>
        <p:nvSpPr>
          <p:cNvPr id="8" name="Rectangle 7"/>
          <p:cNvSpPr/>
          <p:nvPr/>
        </p:nvSpPr>
        <p:spPr>
          <a:xfrm>
            <a:off x="4807974" y="4194987"/>
            <a:ext cx="3739678" cy="1113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The percentage of Charged off increases as the loan amount gets higher and higher. Frequency of loans are in range less than 20k</a:t>
            </a:r>
          </a:p>
          <a:p>
            <a:pPr algn="ctr"/>
            <a:endParaRPr lang="en-US" dirty="0"/>
          </a:p>
        </p:txBody>
      </p:sp>
      <p:sp>
        <p:nvSpPr>
          <p:cNvPr id="9" name="Title 1"/>
          <p:cNvSpPr txBox="1">
            <a:spLocks/>
          </p:cNvSpPr>
          <p:nvPr/>
        </p:nvSpPr>
        <p:spPr>
          <a:xfrm>
            <a:off x="4807974" y="3803700"/>
            <a:ext cx="3370593" cy="36245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b="1" dirty="0" smtClean="0"/>
              <a:t> </a:t>
            </a:r>
            <a:r>
              <a:rPr lang="en-IN" sz="2800" dirty="0" smtClean="0"/>
              <a:t>Default Loan Amount per Loan Status</a:t>
            </a:r>
            <a:endParaRPr lang="en-IN" sz="2800" dirty="0"/>
          </a:p>
        </p:txBody>
      </p:sp>
    </p:spTree>
    <p:extLst>
      <p:ext uri="{BB962C8B-B14F-4D97-AF65-F5344CB8AC3E}">
        <p14:creationId xmlns:p14="http://schemas.microsoft.com/office/powerpoint/2010/main" val="56751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4573" y="1463039"/>
            <a:ext cx="8450104" cy="4593023"/>
          </a:xfrm>
        </p:spPr>
      </p:pic>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Univariate</a:t>
            </a:r>
            <a:r>
              <a:rPr lang="en-IN" b="1" dirty="0" smtClean="0"/>
              <a:t> </a:t>
            </a:r>
            <a:r>
              <a:rPr lang="en-IN" sz="2800" dirty="0" smtClean="0"/>
              <a:t>Analysis - Categorical variables </a:t>
            </a:r>
            <a:endParaRPr lang="en-IN" sz="2800" dirty="0"/>
          </a:p>
        </p:txBody>
      </p:sp>
      <p:sp>
        <p:nvSpPr>
          <p:cNvPr id="4" name="Rectangle 3"/>
          <p:cNvSpPr/>
          <p:nvPr/>
        </p:nvSpPr>
        <p:spPr>
          <a:xfrm>
            <a:off x="9390490" y="1359674"/>
            <a:ext cx="2608028" cy="462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Times New Roman" panose="02020603050405020304" pitchFamily="18" charset="0"/>
                <a:cs typeface="Times New Roman" panose="02020603050405020304" pitchFamily="18" charset="0"/>
              </a:rPr>
              <a:t>1)For </a:t>
            </a:r>
            <a:r>
              <a:rPr lang="en-US" sz="1400" dirty="0">
                <a:latin typeface="Times New Roman" panose="02020603050405020304" pitchFamily="18" charset="0"/>
                <a:cs typeface="Times New Roman" panose="02020603050405020304" pitchFamily="18" charset="0"/>
              </a:rPr>
              <a:t>home ownership, most of the people tends to take </a:t>
            </a:r>
            <a:r>
              <a:rPr lang="en-US" sz="1400" dirty="0" smtClean="0">
                <a:latin typeface="Times New Roman" panose="02020603050405020304" pitchFamily="18" charset="0"/>
                <a:cs typeface="Times New Roman" panose="02020603050405020304" pitchFamily="18" charset="0"/>
              </a:rPr>
              <a:t>loan amount </a:t>
            </a:r>
            <a:r>
              <a:rPr lang="en-US" sz="1400" dirty="0">
                <a:latin typeface="Times New Roman" panose="02020603050405020304" pitchFamily="18" charset="0"/>
                <a:cs typeface="Times New Roman" panose="02020603050405020304" pitchFamily="18" charset="0"/>
              </a:rPr>
              <a:t>for RENT and </a:t>
            </a:r>
            <a:r>
              <a:rPr lang="en-US" sz="1400" dirty="0" smtClean="0">
                <a:latin typeface="Times New Roman" panose="02020603050405020304" pitchFamily="18" charset="0"/>
                <a:cs typeface="Times New Roman" panose="02020603050405020304" pitchFamily="18" charset="0"/>
              </a:rPr>
              <a:t>Mortgage.</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2)The </a:t>
            </a:r>
            <a:r>
              <a:rPr lang="en-US" sz="1400" dirty="0">
                <a:latin typeface="Times New Roman" panose="02020603050405020304" pitchFamily="18" charset="0"/>
                <a:cs typeface="Times New Roman" panose="02020603050405020304" pitchFamily="18" charset="0"/>
              </a:rPr>
              <a:t>term column </a:t>
            </a:r>
            <a:r>
              <a:rPr lang="en-US" sz="1400" dirty="0" err="1">
                <a:latin typeface="Times New Roman" panose="02020603050405020304" pitchFamily="18" charset="0"/>
                <a:cs typeface="Times New Roman" panose="02020603050405020304" pitchFamily="18" charset="0"/>
              </a:rPr>
              <a:t>i.e</a:t>
            </a:r>
            <a:r>
              <a:rPr lang="en-US" sz="1400" dirty="0">
                <a:latin typeface="Times New Roman" panose="02020603050405020304" pitchFamily="18" charset="0"/>
                <a:cs typeface="Times New Roman" panose="02020603050405020304" pitchFamily="18" charset="0"/>
              </a:rPr>
              <a:t> The number of payments on the loan. Values are in months and can be either 36 or 60 from Data dictionary. People tend to take 36 months loan more</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3)Not </a:t>
            </a:r>
            <a:r>
              <a:rPr lang="en-US" sz="1400" dirty="0">
                <a:latin typeface="Times New Roman" panose="02020603050405020304" pitchFamily="18" charset="0"/>
                <a:cs typeface="Times New Roman" panose="02020603050405020304" pitchFamily="18" charset="0"/>
              </a:rPr>
              <a:t>verified (Letter of Credit) people tends to get more loan amount. This is alarming as source is not verified which can possibly turn to defaulters</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4)For </a:t>
            </a:r>
            <a:r>
              <a:rPr lang="en-US" sz="1400" dirty="0">
                <a:latin typeface="Times New Roman" panose="02020603050405020304" pitchFamily="18" charset="0"/>
                <a:cs typeface="Times New Roman" panose="02020603050405020304" pitchFamily="18" charset="0"/>
              </a:rPr>
              <a:t>debt consolidation most of the people takes loan</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5)Most </a:t>
            </a:r>
            <a:r>
              <a:rPr lang="en-US" sz="1400" dirty="0">
                <a:latin typeface="Times New Roman" panose="02020603050405020304" pitchFamily="18" charset="0"/>
                <a:cs typeface="Times New Roman" panose="02020603050405020304" pitchFamily="18" charset="0"/>
              </a:rPr>
              <a:t>loans are high grade.</a:t>
            </a:r>
          </a:p>
          <a:p>
            <a:pPr algn="ctr"/>
            <a:endParaRPr lang="en-US" dirty="0"/>
          </a:p>
        </p:txBody>
      </p:sp>
    </p:spTree>
    <p:extLst>
      <p:ext uri="{BB962C8B-B14F-4D97-AF65-F5344CB8AC3E}">
        <p14:creationId xmlns:p14="http://schemas.microsoft.com/office/powerpoint/2010/main" val="173985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673" y="1542553"/>
            <a:ext cx="3535793" cy="2341769"/>
          </a:xfrm>
        </p:spPr>
      </p:pic>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Analysis- Interest rate</a:t>
            </a:r>
            <a:endParaRPr lang="en-IN"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1658" y="1484967"/>
            <a:ext cx="3708399" cy="25815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6035" y="1574356"/>
            <a:ext cx="4295478" cy="2589537"/>
          </a:xfrm>
          <a:prstGeom prst="rect">
            <a:avLst/>
          </a:prstGeom>
        </p:spPr>
      </p:pic>
      <p:sp>
        <p:nvSpPr>
          <p:cNvPr id="7" name="Title 1"/>
          <p:cNvSpPr txBox="1">
            <a:spLocks/>
          </p:cNvSpPr>
          <p:nvPr/>
        </p:nvSpPr>
        <p:spPr>
          <a:xfrm>
            <a:off x="749024" y="3910718"/>
            <a:ext cx="3662443" cy="669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b="1" dirty="0" smtClean="0"/>
              <a:t> </a:t>
            </a:r>
            <a:r>
              <a:rPr lang="en-IN" sz="2200" dirty="0" smtClean="0"/>
              <a:t>Box plot for outlier detection</a:t>
            </a:r>
            <a:endParaRPr lang="en-IN" sz="2200" dirty="0"/>
          </a:p>
        </p:txBody>
      </p:sp>
      <p:sp>
        <p:nvSpPr>
          <p:cNvPr id="8" name="Title 1"/>
          <p:cNvSpPr txBox="1">
            <a:spLocks/>
          </p:cNvSpPr>
          <p:nvPr/>
        </p:nvSpPr>
        <p:spPr>
          <a:xfrm>
            <a:off x="652101" y="3910717"/>
            <a:ext cx="3649556"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b="1" dirty="0" smtClean="0"/>
              <a:t> </a:t>
            </a:r>
            <a:endParaRPr lang="en-IN" sz="2800" dirty="0"/>
          </a:p>
        </p:txBody>
      </p:sp>
      <p:sp>
        <p:nvSpPr>
          <p:cNvPr id="9" name="Title 1"/>
          <p:cNvSpPr txBox="1">
            <a:spLocks/>
          </p:cNvSpPr>
          <p:nvPr/>
        </p:nvSpPr>
        <p:spPr>
          <a:xfrm>
            <a:off x="4452138" y="4066468"/>
            <a:ext cx="3662443" cy="52343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b="1" dirty="0" smtClean="0"/>
              <a:t> </a:t>
            </a:r>
            <a:r>
              <a:rPr lang="en-IN" sz="2200" dirty="0" smtClean="0"/>
              <a:t>Box plot after removing outlier</a:t>
            </a:r>
            <a:endParaRPr lang="en-IN" sz="2200" dirty="0"/>
          </a:p>
        </p:txBody>
      </p:sp>
      <p:sp>
        <p:nvSpPr>
          <p:cNvPr id="10" name="Title 1"/>
          <p:cNvSpPr txBox="1">
            <a:spLocks/>
          </p:cNvSpPr>
          <p:nvPr/>
        </p:nvSpPr>
        <p:spPr>
          <a:xfrm>
            <a:off x="8365805" y="4151983"/>
            <a:ext cx="3662443" cy="43792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b="1" dirty="0" smtClean="0"/>
              <a:t> </a:t>
            </a:r>
            <a:r>
              <a:rPr lang="en-IN" sz="2200" dirty="0" smtClean="0"/>
              <a:t>Percentage of interest rate</a:t>
            </a:r>
            <a:endParaRPr lang="en-IN" sz="2200" dirty="0"/>
          </a:p>
        </p:txBody>
      </p:sp>
      <p:sp>
        <p:nvSpPr>
          <p:cNvPr id="11" name="Rectangle 10"/>
          <p:cNvSpPr/>
          <p:nvPr/>
        </p:nvSpPr>
        <p:spPr>
          <a:xfrm>
            <a:off x="1335819" y="4766855"/>
            <a:ext cx="7999012" cy="1037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The interest rate of Charged Off appears to be more as compared to the Fully Paid. This can be seen from differences in averages. 13.751 and 11.563 respectively.</a:t>
            </a:r>
          </a:p>
          <a:p>
            <a:pPr algn="ctr"/>
            <a:endParaRPr lang="en-US" dirty="0"/>
          </a:p>
        </p:txBody>
      </p:sp>
    </p:spTree>
    <p:extLst>
      <p:ext uri="{BB962C8B-B14F-4D97-AF65-F5344CB8AC3E}">
        <p14:creationId xmlns:p14="http://schemas.microsoft.com/office/powerpoint/2010/main" val="373355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434" y="1448002"/>
            <a:ext cx="4449763" cy="3135060"/>
          </a:xfrm>
        </p:spPr>
      </p:pic>
      <p:sp>
        <p:nvSpPr>
          <p:cNvPr id="6" name="Title 1"/>
          <p:cNvSpPr>
            <a:spLocks noGrp="1"/>
          </p:cNvSpPr>
          <p:nvPr>
            <p:ph type="title"/>
          </p:nvPr>
        </p:nvSpPr>
        <p:spPr>
          <a:xfrm>
            <a:off x="1136469" y="640080"/>
            <a:ext cx="9313817" cy="856138"/>
          </a:xfrm>
        </p:spPr>
        <p:txBody>
          <a:bodyPr>
            <a:normAutofit/>
          </a:bodyPr>
          <a:lstStyle/>
          <a:p>
            <a:r>
              <a:rPr lang="en-IN" b="1" dirty="0"/>
              <a:t> </a:t>
            </a:r>
            <a:r>
              <a:rPr lang="en-IN" sz="2800" dirty="0" smtClean="0"/>
              <a:t>Bivariate Analysis – Loan Status and Interest rate </a:t>
            </a:r>
            <a:endParaRPr lang="en-IN"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791" y="1470991"/>
            <a:ext cx="4598428" cy="3036698"/>
          </a:xfrm>
          <a:prstGeom prst="rect">
            <a:avLst/>
          </a:prstGeom>
        </p:spPr>
      </p:pic>
      <p:sp>
        <p:nvSpPr>
          <p:cNvPr id="7" name="Title 1"/>
          <p:cNvSpPr txBox="1">
            <a:spLocks/>
          </p:cNvSpPr>
          <p:nvPr/>
        </p:nvSpPr>
        <p:spPr>
          <a:xfrm>
            <a:off x="1105989" y="4863548"/>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b="1" dirty="0" smtClean="0"/>
              <a:t> </a:t>
            </a:r>
            <a:endParaRPr lang="en-IN" sz="3100" dirty="0"/>
          </a:p>
        </p:txBody>
      </p:sp>
      <p:sp>
        <p:nvSpPr>
          <p:cNvPr id="8" name="Title 1"/>
          <p:cNvSpPr txBox="1">
            <a:spLocks/>
          </p:cNvSpPr>
          <p:nvPr/>
        </p:nvSpPr>
        <p:spPr>
          <a:xfrm>
            <a:off x="900882" y="4868849"/>
            <a:ext cx="9313817" cy="856138"/>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US" sz="7200" b="1" dirty="0"/>
              <a:t>The interest rate for charged off is much higher than for the Fully Paid. Also, the 25 percentile differs </a:t>
            </a:r>
            <a:r>
              <a:rPr lang="en-US" sz="7200" b="1" dirty="0" smtClean="0"/>
              <a:t>a lot </a:t>
            </a:r>
            <a:r>
              <a:rPr lang="en-US" sz="7200" b="1" dirty="0"/>
              <a:t>in this case. This can be due to following reasons:-</a:t>
            </a:r>
          </a:p>
          <a:p>
            <a:r>
              <a:rPr lang="en-US" sz="7200" dirty="0" smtClean="0"/>
              <a:t>As </a:t>
            </a:r>
            <a:r>
              <a:rPr lang="en-US" sz="7200" dirty="0"/>
              <a:t>the bank sees the risk, the interest varies abruptly for Charged Off.</a:t>
            </a:r>
          </a:p>
          <a:p>
            <a:r>
              <a:rPr lang="en-US" sz="7200" dirty="0" smtClean="0"/>
              <a:t>For </a:t>
            </a:r>
            <a:r>
              <a:rPr lang="en-US" sz="7200" dirty="0"/>
              <a:t>charged off customers the interest rate varies from 5% to 22</a:t>
            </a:r>
            <a:r>
              <a:rPr lang="en-US" sz="7200" dirty="0" smtClean="0"/>
              <a:t>%.</a:t>
            </a:r>
            <a:endParaRPr lang="en-US" sz="7200" dirty="0"/>
          </a:p>
          <a:p>
            <a:r>
              <a:rPr lang="en-IN" sz="3100" b="1" dirty="0" smtClean="0"/>
              <a:t> </a:t>
            </a:r>
            <a:endParaRPr lang="en-IN" sz="3100" dirty="0"/>
          </a:p>
        </p:txBody>
      </p:sp>
    </p:spTree>
    <p:extLst>
      <p:ext uri="{BB962C8B-B14F-4D97-AF65-F5344CB8AC3E}">
        <p14:creationId xmlns:p14="http://schemas.microsoft.com/office/powerpoint/2010/main" val="105781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107" y="1995777"/>
            <a:ext cx="5009847" cy="3308389"/>
          </a:xfrm>
        </p:spPr>
      </p:pic>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Bivariate analysis- term and interest rate</a:t>
            </a:r>
            <a:endParaRPr lang="en-IN"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127" y="1995777"/>
            <a:ext cx="5865358" cy="3114180"/>
          </a:xfrm>
          <a:prstGeom prst="rect">
            <a:avLst/>
          </a:prstGeom>
        </p:spPr>
      </p:pic>
      <p:sp>
        <p:nvSpPr>
          <p:cNvPr id="6" name="Title 1"/>
          <p:cNvSpPr txBox="1">
            <a:spLocks/>
          </p:cNvSpPr>
          <p:nvPr/>
        </p:nvSpPr>
        <p:spPr>
          <a:xfrm>
            <a:off x="700472" y="5404236"/>
            <a:ext cx="9313817" cy="85613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b="1" dirty="0" smtClean="0"/>
              <a:t> </a:t>
            </a:r>
            <a:r>
              <a:rPr lang="en-IN" sz="1900" dirty="0" smtClean="0"/>
              <a:t>1)</a:t>
            </a:r>
            <a:r>
              <a:rPr lang="en-US" sz="1800" dirty="0" smtClean="0"/>
              <a:t>Overall </a:t>
            </a:r>
            <a:r>
              <a:rPr lang="en-US" sz="1800" dirty="0"/>
              <a:t>75% of the total loans are given for duration of 3 years, whereas 25% of the loans are those given for 5 years</a:t>
            </a:r>
            <a:r>
              <a:rPr lang="en-US" sz="1800" dirty="0" smtClean="0"/>
              <a:t>.</a:t>
            </a:r>
          </a:p>
          <a:p>
            <a:endParaRPr lang="en-US" sz="1800" dirty="0"/>
          </a:p>
          <a:p>
            <a:r>
              <a:rPr lang="en-US" sz="1800" dirty="0" smtClean="0"/>
              <a:t>   2)Among </a:t>
            </a:r>
            <a:r>
              <a:rPr lang="en-US" sz="1800" dirty="0"/>
              <a:t>Charged Off loans, percentage of term 60 months rises to 43</a:t>
            </a:r>
            <a:r>
              <a:rPr lang="en-US" sz="1800" dirty="0" smtClean="0"/>
              <a:t>%.</a:t>
            </a:r>
            <a:endParaRPr lang="en-US" sz="1800" dirty="0"/>
          </a:p>
          <a:p>
            <a:endParaRPr lang="en-IN" sz="1800" dirty="0"/>
          </a:p>
        </p:txBody>
      </p:sp>
    </p:spTree>
    <p:extLst>
      <p:ext uri="{BB962C8B-B14F-4D97-AF65-F5344CB8AC3E}">
        <p14:creationId xmlns:p14="http://schemas.microsoft.com/office/powerpoint/2010/main" val="1399706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460</TotalTime>
  <Words>1053</Words>
  <Application>Microsoft Office PowerPoint</Application>
  <PresentationFormat>Custom</PresentationFormat>
  <Paragraphs>98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LENIDNG CLUB CASE STUDY  SUBMITTED BY:- </vt:lpstr>
      <vt:lpstr> Business Understanding</vt:lpstr>
      <vt:lpstr>Flow Chart</vt:lpstr>
      <vt:lpstr> Univariate Analysis- Loan status</vt:lpstr>
      <vt:lpstr> Univariate Analysis- Understanding of Loans continued</vt:lpstr>
      <vt:lpstr> Univariate Analysis - Categorical variables </vt:lpstr>
      <vt:lpstr> Analysis- Interest rate</vt:lpstr>
      <vt:lpstr> Bivariate Analysis – Loan Status and Interest rate </vt:lpstr>
      <vt:lpstr> Bivariate analysis- term and interest rate</vt:lpstr>
      <vt:lpstr>Bivariate analysis- Loan status and installment</vt:lpstr>
      <vt:lpstr>Bivariate analysis-Grade and Charged off loans.</vt:lpstr>
      <vt:lpstr>Bivariate analysis- Loan status and Subgrade</vt:lpstr>
      <vt:lpstr>Bivariate Analysis- Emp_title vs charge off loan and Paid loan distribution</vt:lpstr>
      <vt:lpstr>Bivariate Analysis- Emp_lengh vs charge off loan and Paid loan distribution</vt:lpstr>
      <vt:lpstr>Bivariate Analysis- Home_Ownership vs charge off loan and Paid loan distribution</vt:lpstr>
      <vt:lpstr>Bivariate Analysis- delinq_2yrs vs loan status</vt:lpstr>
      <vt:lpstr>Analysis – Defaults by Debt to Income Ratio</vt:lpstr>
      <vt:lpstr>Correlation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Windows User</cp:lastModifiedBy>
  <cp:revision>64</cp:revision>
  <dcterms:created xsi:type="dcterms:W3CDTF">2016-06-09T08:16:28Z</dcterms:created>
  <dcterms:modified xsi:type="dcterms:W3CDTF">2021-02-23T16:38:45Z</dcterms:modified>
</cp:coreProperties>
</file>