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PT Sans Narrow"/>
      <p:regular r:id="rId9"/>
      <p:bold r:id="rId10"/>
    </p:embeddedFont>
    <p:embeddedFont>
      <p:font typeface="Open Sans"/>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OpenSans-regular.fntdata"/><Relationship Id="rId10" Type="http://schemas.openxmlformats.org/officeDocument/2006/relationships/font" Target="fonts/PTSansNarrow-bold.fntdata"/><Relationship Id="rId13" Type="http://schemas.openxmlformats.org/officeDocument/2006/relationships/font" Target="fonts/OpenSans-italic.fntdata"/><Relationship Id="rId12"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PTSansNarrow-regular.fntdata"/><Relationship Id="rId14"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80d1f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80d1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e9ed76666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e9ed7666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e9ed76666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e9ed7666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SHA - 1</a:t>
            </a:r>
            <a:endParaRPr/>
          </a:p>
        </p:txBody>
      </p:sp>
      <p:sp>
        <p:nvSpPr>
          <p:cNvPr id="67" name="Google Shape;67;p1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rgbClr val="131417"/>
              </a:buClr>
              <a:buSzPts val="1400"/>
              <a:buFont typeface="Arial"/>
              <a:buChar char="●"/>
            </a:pPr>
            <a:r>
              <a:rPr lang="en" sz="1400">
                <a:solidFill>
                  <a:srgbClr val="131417"/>
                </a:solidFill>
                <a:latin typeface="Arial"/>
                <a:ea typeface="Arial"/>
                <a:cs typeface="Arial"/>
                <a:sym typeface="Arial"/>
              </a:rPr>
              <a:t>SHA-1 (Secure Hash Algorithm 1) is a cryptographic hash function which takes an input and produces a 160-bit (20-byte) hash value. </a:t>
            </a:r>
            <a:endParaRPr sz="1400">
              <a:solidFill>
                <a:srgbClr val="131417"/>
              </a:solidFill>
              <a:latin typeface="Arial"/>
              <a:ea typeface="Arial"/>
              <a:cs typeface="Arial"/>
              <a:sym typeface="Arial"/>
            </a:endParaRPr>
          </a:p>
          <a:p>
            <a:pPr indent="-317500" lvl="0" marL="457200" rtl="0" algn="l">
              <a:lnSpc>
                <a:spcPct val="150000"/>
              </a:lnSpc>
              <a:spcBef>
                <a:spcPts val="0"/>
              </a:spcBef>
              <a:spcAft>
                <a:spcPts val="0"/>
              </a:spcAft>
              <a:buClr>
                <a:srgbClr val="131417"/>
              </a:buClr>
              <a:buSzPts val="1400"/>
              <a:buFont typeface="Arial"/>
              <a:buChar char="●"/>
            </a:pPr>
            <a:r>
              <a:rPr lang="en" sz="1400">
                <a:solidFill>
                  <a:srgbClr val="131417"/>
                </a:solidFill>
                <a:latin typeface="Arial"/>
                <a:ea typeface="Arial"/>
                <a:cs typeface="Arial"/>
                <a:sym typeface="Arial"/>
              </a:rPr>
              <a:t>This hash value is known as a message digest. This message digest is usually then rendered as a hexadecimal number which is 40 digits long.</a:t>
            </a:r>
            <a:endParaRPr sz="1400">
              <a:solidFill>
                <a:srgbClr val="131417"/>
              </a:solidFill>
              <a:latin typeface="Arial"/>
              <a:ea typeface="Arial"/>
              <a:cs typeface="Arial"/>
              <a:sym typeface="Arial"/>
            </a:endParaRPr>
          </a:p>
          <a:p>
            <a:pPr indent="-317500" lvl="0" marL="457200" rtl="0" algn="l">
              <a:lnSpc>
                <a:spcPct val="150000"/>
              </a:lnSpc>
              <a:spcBef>
                <a:spcPts val="0"/>
              </a:spcBef>
              <a:spcAft>
                <a:spcPts val="0"/>
              </a:spcAft>
              <a:buClr>
                <a:srgbClr val="131417"/>
              </a:buClr>
              <a:buSzPts val="1400"/>
              <a:buFont typeface="Arial"/>
              <a:buChar char="●"/>
            </a:pPr>
            <a:r>
              <a:rPr lang="en" sz="1400">
                <a:solidFill>
                  <a:srgbClr val="131417"/>
                </a:solidFill>
                <a:latin typeface="Arial"/>
                <a:ea typeface="Arial"/>
                <a:cs typeface="Arial"/>
                <a:sym typeface="Arial"/>
              </a:rPr>
              <a:t>SHA-1</a:t>
            </a:r>
            <a:r>
              <a:rPr b="1" lang="en" sz="1400">
                <a:solidFill>
                  <a:srgbClr val="131417"/>
                </a:solidFill>
                <a:latin typeface="Arial"/>
                <a:ea typeface="Arial"/>
                <a:cs typeface="Arial"/>
                <a:sym typeface="Arial"/>
              </a:rPr>
              <a:t> </a:t>
            </a:r>
            <a:r>
              <a:rPr lang="en" sz="1400">
                <a:solidFill>
                  <a:srgbClr val="131417"/>
                </a:solidFill>
                <a:latin typeface="Arial"/>
                <a:ea typeface="Arial"/>
                <a:cs typeface="Arial"/>
                <a:sym typeface="Arial"/>
              </a:rPr>
              <a:t>is no longer considered secure against modern vulnerabilities </a:t>
            </a:r>
            <a:r>
              <a:rPr lang="en" sz="1400">
                <a:solidFill>
                  <a:srgbClr val="131417"/>
                </a:solidFill>
                <a:latin typeface="Arial"/>
                <a:ea typeface="Arial"/>
                <a:cs typeface="Arial"/>
                <a:sym typeface="Arial"/>
              </a:rPr>
              <a:t>and Major browsers have stopped accepting SHA-1 SSL certificates by 2017.</a:t>
            </a:r>
            <a:endParaRPr sz="1400">
              <a:solidFill>
                <a:srgbClr val="131417"/>
              </a:solidFill>
              <a:latin typeface="Arial"/>
              <a:ea typeface="Arial"/>
              <a:cs typeface="Arial"/>
              <a:sym typeface="Arial"/>
            </a:endParaRPr>
          </a:p>
          <a:p>
            <a:pPr indent="0" lvl="0" marL="0" rtl="0" algn="l">
              <a:spcBef>
                <a:spcPts val="800"/>
              </a:spcBef>
              <a:spcAft>
                <a:spcPts val="0"/>
              </a:spcAft>
              <a:buNone/>
            </a:pPr>
            <a:r>
              <a:t/>
            </a:r>
            <a:endParaRPr sz="1200">
              <a:solidFill>
                <a:srgbClr val="131417"/>
              </a:solidFill>
              <a:latin typeface="Arial"/>
              <a:ea typeface="Arial"/>
              <a:cs typeface="Arial"/>
              <a:sym typeface="Arial"/>
            </a:endParaRPr>
          </a:p>
          <a:p>
            <a:pPr indent="0" lvl="0" marL="0" rtl="0" algn="l">
              <a:spcBef>
                <a:spcPts val="800"/>
              </a:spcBef>
              <a:spcAft>
                <a:spcPts val="0"/>
              </a:spcAft>
              <a:buNone/>
            </a:pPr>
            <a:r>
              <a:t/>
            </a:r>
            <a:endParaRPr sz="1200">
              <a:solidFill>
                <a:srgbClr val="131417"/>
              </a:solidFill>
              <a:latin typeface="Arial"/>
              <a:ea typeface="Arial"/>
              <a:cs typeface="Arial"/>
              <a:sym typeface="Arial"/>
            </a:endParaRPr>
          </a:p>
          <a:p>
            <a:pPr indent="0" lvl="0" marL="0" rtl="0" algn="l">
              <a:spcBef>
                <a:spcPts val="800"/>
              </a:spcBef>
              <a:spcAft>
                <a:spcPts val="1200"/>
              </a:spcAft>
              <a:buNone/>
            </a:pPr>
            <a:r>
              <a:t/>
            </a:r>
            <a:endParaRPr sz="1200">
              <a:solidFill>
                <a:srgbClr val="131417"/>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MD5</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Clr>
                <a:srgbClr val="131417"/>
              </a:buClr>
              <a:buSzPts val="1200"/>
              <a:buFont typeface="Arial"/>
              <a:buChar char="●"/>
            </a:pPr>
            <a:r>
              <a:rPr lang="en" sz="1200">
                <a:solidFill>
                  <a:srgbClr val="222222"/>
                </a:solidFill>
                <a:latin typeface="Arial"/>
                <a:ea typeface="Arial"/>
                <a:cs typeface="Arial"/>
                <a:sym typeface="Arial"/>
              </a:rPr>
              <a:t>The MD5 </a:t>
            </a:r>
            <a:r>
              <a:rPr lang="en" sz="1200">
                <a:solidFill>
                  <a:srgbClr val="222222"/>
                </a:solidFill>
                <a:latin typeface="Arial"/>
                <a:ea typeface="Arial"/>
                <a:cs typeface="Arial"/>
                <a:sym typeface="Arial"/>
              </a:rPr>
              <a:t>(</a:t>
            </a:r>
            <a:r>
              <a:rPr b="1" lang="en" sz="1200">
                <a:solidFill>
                  <a:srgbClr val="222222"/>
                </a:solidFill>
                <a:latin typeface="Arial"/>
                <a:ea typeface="Arial"/>
                <a:cs typeface="Arial"/>
                <a:sym typeface="Arial"/>
              </a:rPr>
              <a:t>message digest algorithm)</a:t>
            </a:r>
            <a:r>
              <a:rPr b="1" lang="en" sz="1200">
                <a:solidFill>
                  <a:srgbClr val="222222"/>
                </a:solidFill>
                <a:latin typeface="Arial"/>
                <a:ea typeface="Arial"/>
                <a:cs typeface="Arial"/>
                <a:sym typeface="Arial"/>
              </a:rPr>
              <a:t> </a:t>
            </a:r>
            <a:r>
              <a:rPr lang="en" sz="1200">
                <a:solidFill>
                  <a:srgbClr val="222222"/>
                </a:solidFill>
                <a:latin typeface="Arial"/>
                <a:ea typeface="Arial"/>
                <a:cs typeface="Arial"/>
                <a:sym typeface="Arial"/>
              </a:rPr>
              <a:t>is a hashing algorithm. </a:t>
            </a:r>
            <a:endParaRPr sz="1200">
              <a:solidFill>
                <a:srgbClr val="222222"/>
              </a:solidFill>
              <a:latin typeface="Arial"/>
              <a:ea typeface="Arial"/>
              <a:cs typeface="Arial"/>
              <a:sym typeface="Arial"/>
            </a:endParaRPr>
          </a:p>
          <a:p>
            <a:pPr indent="-304800" lvl="0" marL="457200" rtl="0" algn="l">
              <a:lnSpc>
                <a:spcPct val="150000"/>
              </a:lnSpc>
              <a:spcBef>
                <a:spcPts val="0"/>
              </a:spcBef>
              <a:spcAft>
                <a:spcPts val="0"/>
              </a:spcAft>
              <a:buClr>
                <a:srgbClr val="131417"/>
              </a:buClr>
              <a:buSzPts val="1200"/>
              <a:buFont typeface="Arial"/>
              <a:buChar char="●"/>
            </a:pPr>
            <a:r>
              <a:rPr lang="en" sz="1200">
                <a:solidFill>
                  <a:srgbClr val="222222"/>
                </a:solidFill>
                <a:latin typeface="Arial"/>
                <a:ea typeface="Arial"/>
                <a:cs typeface="Arial"/>
                <a:sym typeface="Arial"/>
              </a:rPr>
              <a:t>MD5 was able to protect itself from collisions. </a:t>
            </a:r>
            <a:endParaRPr sz="1200">
              <a:solidFill>
                <a:srgbClr val="222222"/>
              </a:solidFill>
              <a:latin typeface="Arial"/>
              <a:ea typeface="Arial"/>
              <a:cs typeface="Arial"/>
              <a:sym typeface="Arial"/>
            </a:endParaRPr>
          </a:p>
          <a:p>
            <a:pPr indent="-304800" lvl="0" marL="457200" rtl="0" algn="l">
              <a:lnSpc>
                <a:spcPct val="150000"/>
              </a:lnSpc>
              <a:spcBef>
                <a:spcPts val="0"/>
              </a:spcBef>
              <a:spcAft>
                <a:spcPts val="0"/>
              </a:spcAft>
              <a:buClr>
                <a:srgbClr val="131417"/>
              </a:buClr>
              <a:buSzPts val="1200"/>
              <a:buFont typeface="Arial"/>
              <a:buChar char="●"/>
            </a:pPr>
            <a:r>
              <a:rPr lang="en" sz="1200">
                <a:solidFill>
                  <a:srgbClr val="222222"/>
                </a:solidFill>
                <a:latin typeface="Arial"/>
                <a:ea typeface="Arial"/>
                <a:cs typeface="Arial"/>
                <a:sym typeface="Arial"/>
              </a:rPr>
              <a:t>At present, it may not assure the security as modern day hackers discovered the way to create collisions. </a:t>
            </a:r>
            <a:endParaRPr sz="1200">
              <a:solidFill>
                <a:srgbClr val="222222"/>
              </a:solidFill>
              <a:latin typeface="Arial"/>
              <a:ea typeface="Arial"/>
              <a:cs typeface="Arial"/>
              <a:sym typeface="Arial"/>
            </a:endParaRPr>
          </a:p>
          <a:p>
            <a:pPr indent="-304800" lvl="0" marL="457200" rtl="0" algn="l">
              <a:lnSpc>
                <a:spcPct val="150000"/>
              </a:lnSpc>
              <a:spcBef>
                <a:spcPts val="0"/>
              </a:spcBef>
              <a:spcAft>
                <a:spcPts val="0"/>
              </a:spcAft>
              <a:buClr>
                <a:srgbClr val="131417"/>
              </a:buClr>
              <a:buSzPts val="1200"/>
              <a:buFont typeface="Arial"/>
              <a:buChar char="●"/>
            </a:pPr>
            <a:r>
              <a:rPr lang="en" sz="1200">
                <a:solidFill>
                  <a:srgbClr val="222222"/>
                </a:solidFill>
                <a:latin typeface="Arial"/>
                <a:ea typeface="Arial"/>
                <a:cs typeface="Arial"/>
                <a:sym typeface="Arial"/>
              </a:rPr>
              <a:t>The result of the MD5 algorithm built a set of four 32-bit blocks which creates a 128-bit message digest.</a:t>
            </a:r>
            <a:endParaRPr sz="1200">
              <a:solidFill>
                <a:srgbClr val="131417"/>
              </a:solidFill>
              <a:latin typeface="Arial"/>
              <a:ea typeface="Arial"/>
              <a:cs typeface="Arial"/>
              <a:sym typeface="Arial"/>
            </a:endParaRPr>
          </a:p>
          <a:p>
            <a:pPr indent="-304800" lvl="0" marL="457200" rtl="0" algn="l">
              <a:lnSpc>
                <a:spcPct val="150000"/>
              </a:lnSpc>
              <a:spcBef>
                <a:spcPts val="0"/>
              </a:spcBef>
              <a:spcAft>
                <a:spcPts val="0"/>
              </a:spcAft>
              <a:buClr>
                <a:srgbClr val="131417"/>
              </a:buClr>
              <a:buSzPts val="1200"/>
              <a:buFont typeface="Arial"/>
              <a:buChar char="●"/>
            </a:pPr>
            <a:r>
              <a:rPr lang="en" sz="1200">
                <a:solidFill>
                  <a:srgbClr val="131417"/>
                </a:solidFill>
                <a:latin typeface="Arial"/>
                <a:ea typeface="Arial"/>
                <a:cs typeface="Arial"/>
                <a:sym typeface="Arial"/>
              </a:rPr>
              <a:t>Like SHA - 1, It has been found to suffer from extensive vulnerabilities.</a:t>
            </a:r>
            <a:endParaRPr sz="1200">
              <a:solidFill>
                <a:srgbClr val="131417"/>
              </a:solidFill>
              <a:latin typeface="Arial"/>
              <a:ea typeface="Arial"/>
              <a:cs typeface="Arial"/>
              <a:sym typeface="Arial"/>
            </a:endParaRPr>
          </a:p>
          <a:p>
            <a:pPr indent="0" lvl="0" marL="0" rtl="0" algn="l">
              <a:spcBef>
                <a:spcPts val="3600"/>
              </a:spcBef>
              <a:spcAft>
                <a:spcPts val="0"/>
              </a:spcAft>
              <a:buNone/>
            </a:pPr>
            <a:r>
              <a:t/>
            </a:r>
            <a:endParaRPr sz="1200">
              <a:solidFill>
                <a:srgbClr val="131417"/>
              </a:solidFill>
              <a:latin typeface="Arial"/>
              <a:ea typeface="Arial"/>
              <a:cs typeface="Arial"/>
              <a:sym typeface="Arial"/>
            </a:endParaRPr>
          </a:p>
          <a:p>
            <a:pPr indent="0" lvl="0" marL="0" rtl="0" algn="l">
              <a:spcBef>
                <a:spcPts val="800"/>
              </a:spcBef>
              <a:spcAft>
                <a:spcPts val="0"/>
              </a:spcAft>
              <a:buNone/>
            </a:pPr>
            <a:r>
              <a:t/>
            </a:r>
            <a:endParaRPr sz="1200">
              <a:solidFill>
                <a:srgbClr val="131417"/>
              </a:solidFill>
              <a:latin typeface="Arial"/>
              <a:ea typeface="Arial"/>
              <a:cs typeface="Arial"/>
              <a:sym typeface="Arial"/>
            </a:endParaRPr>
          </a:p>
          <a:p>
            <a:pPr indent="0" lvl="0" marL="0" rtl="0" algn="l">
              <a:spcBef>
                <a:spcPts val="800"/>
              </a:spcBef>
              <a:spcAft>
                <a:spcPts val="1200"/>
              </a:spcAft>
              <a:buNone/>
            </a:pPr>
            <a:r>
              <a:t/>
            </a:r>
            <a:endParaRPr sz="1200">
              <a:solidFill>
                <a:srgbClr val="131417"/>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Differences between MD5 and SHA - 1</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10000"/>
          </a:bodyPr>
          <a:lstStyle/>
          <a:p>
            <a:pPr indent="-299085" lvl="0" marL="457200" rtl="0" algn="l">
              <a:lnSpc>
                <a:spcPct val="150000"/>
              </a:lnSpc>
              <a:spcBef>
                <a:spcPts val="0"/>
              </a:spcBef>
              <a:spcAft>
                <a:spcPts val="0"/>
              </a:spcAft>
              <a:buClr>
                <a:srgbClr val="222222"/>
              </a:buClr>
              <a:buSzPct val="100000"/>
              <a:buFont typeface="Arial"/>
              <a:buChar char="●"/>
            </a:pPr>
            <a:r>
              <a:rPr lang="en" sz="1200">
                <a:solidFill>
                  <a:srgbClr val="222222"/>
                </a:solidFill>
                <a:latin typeface="Arial"/>
                <a:ea typeface="Arial"/>
                <a:cs typeface="Arial"/>
                <a:sym typeface="Arial"/>
              </a:rPr>
              <a:t>MD5 can create 128 bits long message digest while SHA1 generates 160 bits long message digest.</a:t>
            </a:r>
            <a:endParaRPr sz="1200">
              <a:solidFill>
                <a:srgbClr val="222222"/>
              </a:solidFill>
              <a:latin typeface="Arial"/>
              <a:ea typeface="Arial"/>
              <a:cs typeface="Arial"/>
              <a:sym typeface="Arial"/>
            </a:endParaRPr>
          </a:p>
          <a:p>
            <a:pPr indent="-299085" lvl="0" marL="457200" rtl="0" algn="l">
              <a:lnSpc>
                <a:spcPct val="150000"/>
              </a:lnSpc>
              <a:spcBef>
                <a:spcPts val="0"/>
              </a:spcBef>
              <a:spcAft>
                <a:spcPts val="0"/>
              </a:spcAft>
              <a:buClr>
                <a:srgbClr val="222222"/>
              </a:buClr>
              <a:buSzPct val="100000"/>
              <a:buFont typeface="Arial"/>
              <a:buChar char="●"/>
            </a:pPr>
            <a:r>
              <a:rPr lang="en" sz="1200">
                <a:solidFill>
                  <a:srgbClr val="222222"/>
                </a:solidFill>
                <a:latin typeface="Arial"/>
                <a:ea typeface="Arial"/>
                <a:cs typeface="Arial"/>
                <a:sym typeface="Arial"/>
              </a:rPr>
              <a:t>To discern the original message the attacker would need 2128 operations while using the MD5 algorithm. On the other hand, in SHA1 it will be 2160 which makes it quite difficult to find.</a:t>
            </a:r>
            <a:endParaRPr sz="1200">
              <a:solidFill>
                <a:srgbClr val="222222"/>
              </a:solidFill>
              <a:latin typeface="Arial"/>
              <a:ea typeface="Arial"/>
              <a:cs typeface="Arial"/>
              <a:sym typeface="Arial"/>
            </a:endParaRPr>
          </a:p>
          <a:p>
            <a:pPr indent="-299085" lvl="0" marL="457200" rtl="0" algn="l">
              <a:lnSpc>
                <a:spcPct val="150000"/>
              </a:lnSpc>
              <a:spcBef>
                <a:spcPts val="0"/>
              </a:spcBef>
              <a:spcAft>
                <a:spcPts val="0"/>
              </a:spcAft>
              <a:buClr>
                <a:srgbClr val="222222"/>
              </a:buClr>
              <a:buSzPct val="100000"/>
              <a:buFont typeface="Arial"/>
              <a:buChar char="●"/>
            </a:pPr>
            <a:r>
              <a:rPr lang="en" sz="1200">
                <a:solidFill>
                  <a:srgbClr val="222222"/>
                </a:solidFill>
                <a:latin typeface="Arial"/>
                <a:ea typeface="Arial"/>
                <a:cs typeface="Arial"/>
                <a:sym typeface="Arial"/>
              </a:rPr>
              <a:t>If the attacker wants to find the two messages having the same message digest, he would require 264 operations for MD5 whereas 280 for SHA1.</a:t>
            </a:r>
            <a:endParaRPr sz="1200">
              <a:solidFill>
                <a:srgbClr val="222222"/>
              </a:solidFill>
              <a:latin typeface="Arial"/>
              <a:ea typeface="Arial"/>
              <a:cs typeface="Arial"/>
              <a:sym typeface="Arial"/>
            </a:endParaRPr>
          </a:p>
          <a:p>
            <a:pPr indent="-299085" lvl="0" marL="457200" rtl="0" algn="l">
              <a:lnSpc>
                <a:spcPct val="150000"/>
              </a:lnSpc>
              <a:spcBef>
                <a:spcPts val="0"/>
              </a:spcBef>
              <a:spcAft>
                <a:spcPts val="0"/>
              </a:spcAft>
              <a:buClr>
                <a:srgbClr val="222222"/>
              </a:buClr>
              <a:buSzPct val="100000"/>
              <a:buFont typeface="Arial"/>
              <a:buChar char="●"/>
            </a:pPr>
            <a:r>
              <a:rPr lang="en" sz="1200">
                <a:solidFill>
                  <a:srgbClr val="222222"/>
                </a:solidFill>
                <a:latin typeface="Arial"/>
                <a:ea typeface="Arial"/>
                <a:cs typeface="Arial"/>
                <a:sym typeface="Arial"/>
              </a:rPr>
              <a:t>When it comes to security by the above-given fact SHA1 hold more points relative to MD5.</a:t>
            </a:r>
            <a:endParaRPr sz="1200">
              <a:solidFill>
                <a:srgbClr val="222222"/>
              </a:solidFill>
              <a:latin typeface="Arial"/>
              <a:ea typeface="Arial"/>
              <a:cs typeface="Arial"/>
              <a:sym typeface="Arial"/>
            </a:endParaRPr>
          </a:p>
          <a:p>
            <a:pPr indent="-299085" lvl="0" marL="457200" rtl="0" algn="l">
              <a:lnSpc>
                <a:spcPct val="150000"/>
              </a:lnSpc>
              <a:spcBef>
                <a:spcPts val="0"/>
              </a:spcBef>
              <a:spcAft>
                <a:spcPts val="0"/>
              </a:spcAft>
              <a:buClr>
                <a:srgbClr val="222222"/>
              </a:buClr>
              <a:buSzPct val="100000"/>
              <a:buFont typeface="Arial"/>
              <a:buChar char="●"/>
            </a:pPr>
            <a:r>
              <a:rPr lang="en" sz="1200">
                <a:solidFill>
                  <a:srgbClr val="222222"/>
                </a:solidFill>
                <a:latin typeface="Arial"/>
                <a:ea typeface="Arial"/>
                <a:cs typeface="Arial"/>
                <a:sym typeface="Arial"/>
              </a:rPr>
              <a:t>MD5 is faster than SHA1, but SHA1 is more complex as compared to MD5.</a:t>
            </a:r>
            <a:endParaRPr b="1" sz="1200">
              <a:solidFill>
                <a:srgbClr val="131417"/>
              </a:solidFill>
              <a:latin typeface="Arial"/>
              <a:ea typeface="Arial"/>
              <a:cs typeface="Arial"/>
              <a:sym typeface="Arial"/>
            </a:endParaRPr>
          </a:p>
          <a:p>
            <a:pPr indent="0" lvl="0" marL="0" rtl="0" algn="l">
              <a:lnSpc>
                <a:spcPct val="150000"/>
              </a:lnSpc>
              <a:spcBef>
                <a:spcPts val="4800"/>
              </a:spcBef>
              <a:spcAft>
                <a:spcPts val="0"/>
              </a:spcAft>
              <a:buNone/>
            </a:pPr>
            <a:r>
              <a:t/>
            </a:r>
            <a:endParaRPr sz="1200">
              <a:solidFill>
                <a:srgbClr val="131417"/>
              </a:solidFill>
              <a:latin typeface="Arial"/>
              <a:ea typeface="Arial"/>
              <a:cs typeface="Arial"/>
              <a:sym typeface="Arial"/>
            </a:endParaRPr>
          </a:p>
          <a:p>
            <a:pPr indent="0" lvl="0" marL="0" rtl="0" algn="l">
              <a:lnSpc>
                <a:spcPct val="150000"/>
              </a:lnSpc>
              <a:spcBef>
                <a:spcPts val="800"/>
              </a:spcBef>
              <a:spcAft>
                <a:spcPts val="0"/>
              </a:spcAft>
              <a:buNone/>
            </a:pPr>
            <a:r>
              <a:t/>
            </a:r>
            <a:endParaRPr sz="1200">
              <a:solidFill>
                <a:srgbClr val="131417"/>
              </a:solidFill>
              <a:latin typeface="Arial"/>
              <a:ea typeface="Arial"/>
              <a:cs typeface="Arial"/>
              <a:sym typeface="Arial"/>
            </a:endParaRPr>
          </a:p>
          <a:p>
            <a:pPr indent="0" lvl="0" marL="0" rtl="0" algn="l">
              <a:lnSpc>
                <a:spcPct val="150000"/>
              </a:lnSpc>
              <a:spcBef>
                <a:spcPts val="800"/>
              </a:spcBef>
              <a:spcAft>
                <a:spcPts val="1200"/>
              </a:spcAft>
              <a:buNone/>
            </a:pPr>
            <a:r>
              <a:t/>
            </a:r>
            <a:endParaRPr sz="1200">
              <a:solidFill>
                <a:srgbClr val="131417"/>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