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61" r:id="rId3"/>
    <p:sldId id="262" r:id="rId4"/>
    <p:sldId id="264" r:id="rId5"/>
    <p:sldId id="265" r:id="rId6"/>
    <p:sldId id="263" r:id="rId7"/>
    <p:sldId id="266" r:id="rId8"/>
    <p:sldId id="268" r:id="rId9"/>
    <p:sldId id="269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  <a:srgbClr val="9DAAB9"/>
    <a:srgbClr val="94A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6" autoAdjust="0"/>
    <p:restoredTop sz="94660"/>
  </p:normalViewPr>
  <p:slideViewPr>
    <p:cSldViewPr snapToGrid="0">
      <p:cViewPr>
        <p:scale>
          <a:sx n="106" d="100"/>
          <a:sy n="106" d="100"/>
        </p:scale>
        <p:origin x="39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002060"/>
                </a:solidFill>
              </a:rPr>
              <a:t>King County House Sales</a:t>
            </a:r>
            <a:br>
              <a:rPr lang="en-US" sz="6000" dirty="0"/>
            </a:br>
            <a:r>
              <a:rPr lang="en-US" sz="4000" dirty="0"/>
              <a:t>-Analysis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Keith van </a:t>
            </a:r>
            <a:r>
              <a:rPr lang="en-US" sz="2400" dirty="0" err="1">
                <a:solidFill>
                  <a:srgbClr val="002060"/>
                </a:solidFill>
              </a:rPr>
              <a:t>doren</a:t>
            </a:r>
            <a:endParaRPr lang="en-US" sz="2400" dirty="0">
              <a:solidFill>
                <a:srgbClr val="002060"/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A8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3BFAB-B46F-4728-8D42-AD2F9AA8788D}"/>
              </a:ext>
            </a:extLst>
          </p:cNvPr>
          <p:cNvSpPr txBox="1">
            <a:spLocks/>
          </p:cNvSpPr>
          <p:nvPr/>
        </p:nvSpPr>
        <p:spPr>
          <a:xfrm>
            <a:off x="710340" y="1775298"/>
            <a:ext cx="10632112" cy="3681918"/>
          </a:xfrm>
          <a:prstGeom prst="rect">
            <a:avLst/>
          </a:prstGeom>
        </p:spPr>
        <p:txBody>
          <a:bodyPr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i="1" dirty="0">
                <a:solidFill>
                  <a:srgbClr val="002060"/>
                </a:solidFill>
              </a:rPr>
              <a:t>Predictive Model</a:t>
            </a:r>
            <a:endParaRPr lang="en-US" sz="3700" i="1" dirty="0">
              <a:solidFill>
                <a:srgbClr val="FFFFFF"/>
              </a:solidFill>
            </a:endParaRPr>
          </a:p>
          <a:p>
            <a:endParaRPr lang="en-US" sz="2500" i="1" dirty="0">
              <a:solidFill>
                <a:srgbClr val="002060"/>
              </a:solidFill>
            </a:endParaRPr>
          </a:p>
          <a:p>
            <a:r>
              <a:rPr lang="en-US" sz="3700" i="1" dirty="0">
                <a:solidFill>
                  <a:srgbClr val="002060"/>
                </a:solidFill>
              </a:rPr>
              <a:t>Top 5 variables: </a:t>
            </a:r>
            <a:endParaRPr lang="en-US" sz="3700" i="1" dirty="0">
              <a:solidFill>
                <a:srgbClr val="FFFFFF"/>
              </a:solidFill>
            </a:endParaRPr>
          </a:p>
          <a:p>
            <a:endParaRPr lang="en-US" sz="2500" i="1" dirty="0">
              <a:solidFill>
                <a:srgbClr val="FFFFFF"/>
              </a:solidFill>
            </a:endParaRPr>
          </a:p>
          <a:p>
            <a:endParaRPr lang="en-US" sz="2500" i="1" dirty="0">
              <a:solidFill>
                <a:srgbClr val="FFFFFF"/>
              </a:solidFill>
            </a:endParaRPr>
          </a:p>
          <a:p>
            <a:endParaRPr lang="en-US" sz="2500" i="1" dirty="0">
              <a:solidFill>
                <a:srgbClr val="FFFFFF"/>
              </a:solidFill>
            </a:endParaRPr>
          </a:p>
          <a:p>
            <a:endParaRPr lang="en-US" sz="2500" i="1" dirty="0">
              <a:solidFill>
                <a:srgbClr val="FFFFFF"/>
              </a:solidFill>
            </a:endParaRPr>
          </a:p>
          <a:p>
            <a:endParaRPr lang="en-US" sz="2500" i="1" dirty="0">
              <a:solidFill>
                <a:srgbClr val="FFFFFF"/>
              </a:solidFill>
            </a:endParaRPr>
          </a:p>
          <a:p>
            <a:endParaRPr lang="en-US" sz="2500" i="1" dirty="0">
              <a:solidFill>
                <a:srgbClr val="FFFFFF"/>
              </a:solidFill>
            </a:endParaRPr>
          </a:p>
          <a:p>
            <a:endParaRPr lang="en-US" sz="2500" i="1" dirty="0">
              <a:solidFill>
                <a:srgbClr val="FFFFFF"/>
              </a:solidFill>
            </a:endParaRPr>
          </a:p>
          <a:p>
            <a:endParaRPr lang="en-US" sz="3700" i="1" dirty="0">
              <a:solidFill>
                <a:srgbClr val="FFFFFF"/>
              </a:solidFill>
            </a:endParaRPr>
          </a:p>
          <a:p>
            <a:endParaRPr lang="en-US" sz="3700" i="1" dirty="0">
              <a:solidFill>
                <a:srgbClr val="FFFFFF"/>
              </a:solidFill>
            </a:endParaRPr>
          </a:p>
          <a:p>
            <a:endParaRPr lang="en-US" sz="3700" i="1" dirty="0">
              <a:solidFill>
                <a:srgbClr val="FFFFFF"/>
              </a:solidFill>
            </a:endParaRPr>
          </a:p>
          <a:p>
            <a:endParaRPr lang="en-US" sz="3700" i="1" dirty="0">
              <a:solidFill>
                <a:srgbClr val="FFFFFF"/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83696F1-881F-419D-AA2C-2C35F2F1F8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056791"/>
              </p:ext>
            </p:extLst>
          </p:nvPr>
        </p:nvGraphicFramePr>
        <p:xfrm>
          <a:off x="903591" y="2594907"/>
          <a:ext cx="812800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51529">
                  <a:extLst>
                    <a:ext uri="{9D8B030D-6E8A-4147-A177-3AD203B41FA5}">
                      <a16:colId xmlns:a16="http://schemas.microsoft.com/office/drawing/2014/main" val="3677158714"/>
                    </a:ext>
                  </a:extLst>
                </a:gridCol>
                <a:gridCol w="1350454">
                  <a:extLst>
                    <a:ext uri="{9D8B030D-6E8A-4147-A177-3AD203B41FA5}">
                      <a16:colId xmlns:a16="http://schemas.microsoft.com/office/drawing/2014/main" val="2099210375"/>
                    </a:ext>
                  </a:extLst>
                </a:gridCol>
                <a:gridCol w="1335932">
                  <a:extLst>
                    <a:ext uri="{9D8B030D-6E8A-4147-A177-3AD203B41FA5}">
                      <a16:colId xmlns:a16="http://schemas.microsoft.com/office/drawing/2014/main" val="909175364"/>
                    </a:ext>
                  </a:extLst>
                </a:gridCol>
                <a:gridCol w="1340773">
                  <a:extLst>
                    <a:ext uri="{9D8B030D-6E8A-4147-A177-3AD203B41FA5}">
                      <a16:colId xmlns:a16="http://schemas.microsoft.com/office/drawing/2014/main" val="25165293"/>
                    </a:ext>
                  </a:extLst>
                </a:gridCol>
                <a:gridCol w="1374656">
                  <a:extLst>
                    <a:ext uri="{9D8B030D-6E8A-4147-A177-3AD203B41FA5}">
                      <a16:colId xmlns:a16="http://schemas.microsoft.com/office/drawing/2014/main" val="3327063300"/>
                    </a:ext>
                  </a:extLst>
                </a:gridCol>
                <a:gridCol w="1374656">
                  <a:extLst>
                    <a:ext uri="{9D8B030D-6E8A-4147-A177-3AD203B41FA5}">
                      <a16:colId xmlns:a16="http://schemas.microsoft.com/office/drawing/2014/main" val="880343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0068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Zipcode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Sqft_living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Waterfront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View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Latitude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Pred. Price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1755504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4CCCF69-AA57-4E56-AE3A-61248B25C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042051"/>
              </p:ext>
            </p:extLst>
          </p:nvPr>
        </p:nvGraphicFramePr>
        <p:xfrm>
          <a:off x="903591" y="3616257"/>
          <a:ext cx="9441775" cy="2595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48825">
                  <a:extLst>
                    <a:ext uri="{9D8B030D-6E8A-4147-A177-3AD203B41FA5}">
                      <a16:colId xmlns:a16="http://schemas.microsoft.com/office/drawing/2014/main" val="2647512474"/>
                    </a:ext>
                  </a:extLst>
                </a:gridCol>
                <a:gridCol w="1348825">
                  <a:extLst>
                    <a:ext uri="{9D8B030D-6E8A-4147-A177-3AD203B41FA5}">
                      <a16:colId xmlns:a16="http://schemas.microsoft.com/office/drawing/2014/main" val="4071839083"/>
                    </a:ext>
                  </a:extLst>
                </a:gridCol>
                <a:gridCol w="1348825">
                  <a:extLst>
                    <a:ext uri="{9D8B030D-6E8A-4147-A177-3AD203B41FA5}">
                      <a16:colId xmlns:a16="http://schemas.microsoft.com/office/drawing/2014/main" val="2587911619"/>
                    </a:ext>
                  </a:extLst>
                </a:gridCol>
                <a:gridCol w="1348825">
                  <a:extLst>
                    <a:ext uri="{9D8B030D-6E8A-4147-A177-3AD203B41FA5}">
                      <a16:colId xmlns:a16="http://schemas.microsoft.com/office/drawing/2014/main" val="935607169"/>
                    </a:ext>
                  </a:extLst>
                </a:gridCol>
                <a:gridCol w="1348825">
                  <a:extLst>
                    <a:ext uri="{9D8B030D-6E8A-4147-A177-3AD203B41FA5}">
                      <a16:colId xmlns:a16="http://schemas.microsoft.com/office/drawing/2014/main" val="2016116052"/>
                    </a:ext>
                  </a:extLst>
                </a:gridCol>
                <a:gridCol w="1348825">
                  <a:extLst>
                    <a:ext uri="{9D8B030D-6E8A-4147-A177-3AD203B41FA5}">
                      <a16:colId xmlns:a16="http://schemas.microsoft.com/office/drawing/2014/main" val="492230350"/>
                    </a:ext>
                  </a:extLst>
                </a:gridCol>
                <a:gridCol w="1348825">
                  <a:extLst>
                    <a:ext uri="{9D8B030D-6E8A-4147-A177-3AD203B41FA5}">
                      <a16:colId xmlns:a16="http://schemas.microsoft.com/office/drawing/2014/main" val="3624136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98002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2920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47.3072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$315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$-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339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98002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  <a:highlight>
                            <a:srgbClr val="00FFFF"/>
                          </a:highlight>
                        </a:rPr>
                        <a:t>3420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47.3072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350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+33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5458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  <a:highlight>
                            <a:srgbClr val="00FFFF"/>
                          </a:highlight>
                        </a:rPr>
                        <a:t>98039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2920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47.6328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1,333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+983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49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98039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  <a:highlight>
                            <a:srgbClr val="00FFFF"/>
                          </a:highlight>
                        </a:rPr>
                        <a:t>3420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47.6328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1,478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+145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598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98039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3420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  <a:highlight>
                            <a:srgbClr val="00FFFF"/>
                          </a:highlight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47.6328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2,247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+760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319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98039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3420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  <a:highlight>
                            <a:srgbClr val="00FFFF"/>
                          </a:highlight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47.6328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2,209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711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619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9594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A8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3BFAB-B46F-4728-8D42-AD2F9AA8788D}"/>
              </a:ext>
            </a:extLst>
          </p:cNvPr>
          <p:cNvSpPr txBox="1">
            <a:spLocks/>
          </p:cNvSpPr>
          <p:nvPr/>
        </p:nvSpPr>
        <p:spPr>
          <a:xfrm>
            <a:off x="715203" y="459302"/>
            <a:ext cx="10058400" cy="2918299"/>
          </a:xfrm>
          <a:prstGeom prst="rect">
            <a:avLst/>
          </a:prstGeom>
        </p:spPr>
        <p:txBody>
          <a:bodyPr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i="1" dirty="0">
                <a:solidFill>
                  <a:srgbClr val="002060"/>
                </a:solidFill>
              </a:rPr>
              <a:t>What was analyzed? </a:t>
            </a: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2400" i="1" dirty="0">
                <a:solidFill>
                  <a:srgbClr val="FFFFFF"/>
                </a:solidFill>
              </a:rPr>
              <a:t>- 21,597 home sales located in King County, WA</a:t>
            </a:r>
            <a:br>
              <a:rPr lang="en-US" sz="2400" i="1" dirty="0">
                <a:solidFill>
                  <a:srgbClr val="FFFFFF"/>
                </a:solidFill>
              </a:rPr>
            </a:br>
            <a:r>
              <a:rPr lang="en-US" sz="2400" i="1" dirty="0">
                <a:solidFill>
                  <a:srgbClr val="FFFFFF"/>
                </a:solidFill>
              </a:rPr>
              <a:t>- 21 data variables for each sale – ex: Number of bedrooms, </a:t>
            </a:r>
            <a:r>
              <a:rPr lang="en-US" sz="2400" i="1" dirty="0" err="1">
                <a:solidFill>
                  <a:srgbClr val="FFFFFF"/>
                </a:solidFill>
              </a:rPr>
              <a:t>sqft</a:t>
            </a:r>
            <a:r>
              <a:rPr lang="en-US" sz="2400" i="1" dirty="0">
                <a:solidFill>
                  <a:srgbClr val="FFFFFF"/>
                </a:solidFill>
              </a:rPr>
              <a:t>…</a:t>
            </a:r>
            <a:br>
              <a:rPr lang="en-US" sz="2400" i="1" dirty="0">
                <a:solidFill>
                  <a:srgbClr val="FFFFFF"/>
                </a:solidFill>
              </a:rPr>
            </a:br>
            <a:r>
              <a:rPr lang="en-US" sz="2400" i="1" dirty="0">
                <a:solidFill>
                  <a:srgbClr val="FFFFFF"/>
                </a:solidFill>
              </a:rPr>
              <a:t>- From May 2014 through May 2015</a:t>
            </a:r>
            <a:br>
              <a:rPr lang="en-US" sz="2400" i="1" dirty="0">
                <a:solidFill>
                  <a:srgbClr val="FFFFFF"/>
                </a:solidFill>
              </a:rPr>
            </a:br>
            <a:br>
              <a:rPr lang="en-US" sz="2400" i="1" dirty="0">
                <a:solidFill>
                  <a:srgbClr val="FFFFFF"/>
                </a:solidFill>
              </a:rPr>
            </a:br>
            <a:r>
              <a:rPr lang="en-US" sz="4400" i="1" dirty="0">
                <a:solidFill>
                  <a:srgbClr val="002060"/>
                </a:solidFill>
              </a:rPr>
              <a:t>Why?</a:t>
            </a:r>
            <a:r>
              <a:rPr lang="en-US" sz="4400" i="1" dirty="0">
                <a:solidFill>
                  <a:srgbClr val="FFFFFF"/>
                </a:solidFill>
              </a:rPr>
              <a:t> </a:t>
            </a:r>
            <a:br>
              <a:rPr lang="en-US" sz="2400" i="1" dirty="0">
                <a:solidFill>
                  <a:srgbClr val="FFFFFF"/>
                </a:solidFill>
              </a:rPr>
            </a:br>
            <a:r>
              <a:rPr lang="en-US" sz="2400" i="1" dirty="0">
                <a:solidFill>
                  <a:srgbClr val="FFFFFF"/>
                </a:solidFill>
              </a:rPr>
              <a:t>- Help predict sales prices in the future</a:t>
            </a:r>
          </a:p>
        </p:txBody>
      </p:sp>
      <p:pic>
        <p:nvPicPr>
          <p:cNvPr id="7" name="Picture 6" descr="A picture containing computer&#10;&#10;Description automatically generated">
            <a:extLst>
              <a:ext uri="{FF2B5EF4-FFF2-40B4-BE49-F238E27FC236}">
                <a16:creationId xmlns:a16="http://schemas.microsoft.com/office/drawing/2014/main" id="{77D621A3-7FFC-4DCF-8296-CB9C36A6E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26" y="2276273"/>
            <a:ext cx="6094236" cy="380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413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A8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3BFAB-B46F-4728-8D42-AD2F9AA8788D}"/>
              </a:ext>
            </a:extLst>
          </p:cNvPr>
          <p:cNvSpPr txBox="1">
            <a:spLocks/>
          </p:cNvSpPr>
          <p:nvPr/>
        </p:nvSpPr>
        <p:spPr>
          <a:xfrm>
            <a:off x="715203" y="459302"/>
            <a:ext cx="10632112" cy="5416204"/>
          </a:xfrm>
          <a:prstGeom prst="rect">
            <a:avLst/>
          </a:prstGeom>
        </p:spPr>
        <p:txBody>
          <a:bodyPr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i="1" dirty="0">
                <a:solidFill>
                  <a:srgbClr val="002060"/>
                </a:solidFill>
              </a:rPr>
              <a:t>How was the data analyzed? </a:t>
            </a:r>
            <a:br>
              <a:rPr lang="en-US" sz="4800" i="1" dirty="0">
                <a:solidFill>
                  <a:srgbClr val="FFFFFF"/>
                </a:solidFill>
              </a:rPr>
            </a:br>
            <a:endParaRPr lang="en-US" sz="4800" i="1" dirty="0">
              <a:solidFill>
                <a:srgbClr val="FFFFFF"/>
              </a:solidFill>
            </a:endParaRPr>
          </a:p>
          <a:p>
            <a:r>
              <a:rPr lang="en-US" sz="3700" i="1" dirty="0">
                <a:solidFill>
                  <a:srgbClr val="002060"/>
                </a:solidFill>
              </a:rPr>
              <a:t>1.</a:t>
            </a:r>
            <a:r>
              <a:rPr lang="en-US" sz="3700" i="1" dirty="0">
                <a:solidFill>
                  <a:srgbClr val="FFFFFF"/>
                </a:solidFill>
              </a:rPr>
              <a:t> Clean the data – missing data points, etc.</a:t>
            </a:r>
          </a:p>
          <a:p>
            <a:endParaRPr lang="en-US" sz="3700" i="1" dirty="0">
              <a:solidFill>
                <a:srgbClr val="FFFFFF"/>
              </a:solidFill>
            </a:endParaRPr>
          </a:p>
          <a:p>
            <a:endParaRPr lang="en-US" sz="3700" i="1" dirty="0">
              <a:solidFill>
                <a:srgbClr val="FFFFFF"/>
              </a:solidFill>
            </a:endParaRPr>
          </a:p>
          <a:p>
            <a:endParaRPr lang="en-US" sz="3700" i="1" dirty="0">
              <a:solidFill>
                <a:srgbClr val="FFFFFF"/>
              </a:solidFill>
            </a:endParaRPr>
          </a:p>
          <a:p>
            <a:endParaRPr lang="en-US" sz="3700" i="1" dirty="0">
              <a:solidFill>
                <a:srgbClr val="FFFFFF"/>
              </a:solidFill>
            </a:endParaRPr>
          </a:p>
          <a:p>
            <a:br>
              <a:rPr lang="en-US" sz="3700" i="1" dirty="0">
                <a:solidFill>
                  <a:srgbClr val="FFFFFF"/>
                </a:solidFill>
              </a:rPr>
            </a:br>
            <a:r>
              <a:rPr lang="en-US" sz="3700" i="1" dirty="0">
                <a:solidFill>
                  <a:srgbClr val="002060"/>
                </a:solidFill>
              </a:rPr>
              <a:t>2.  </a:t>
            </a:r>
            <a:r>
              <a:rPr lang="en-US" sz="3700" i="1" dirty="0">
                <a:solidFill>
                  <a:srgbClr val="FFFFFF"/>
                </a:solidFill>
              </a:rPr>
              <a:t>Exploratory Data Analysis (EDA)</a:t>
            </a:r>
          </a:p>
          <a:p>
            <a:endParaRPr lang="en-US" sz="3700" i="1" dirty="0">
              <a:solidFill>
                <a:srgbClr val="FFFFFF"/>
              </a:solidFill>
            </a:endParaRPr>
          </a:p>
          <a:p>
            <a:r>
              <a:rPr lang="en-US" sz="3700" i="1" dirty="0">
                <a:solidFill>
                  <a:srgbClr val="FFFFFF"/>
                </a:solidFill>
              </a:rPr>
              <a:t>   </a:t>
            </a:r>
            <a:r>
              <a:rPr lang="en-US" sz="3700" i="1" dirty="0">
                <a:solidFill>
                  <a:srgbClr val="002060"/>
                </a:solidFill>
              </a:rPr>
              <a:t>- </a:t>
            </a:r>
            <a:r>
              <a:rPr lang="en-US" sz="3700" i="1" dirty="0">
                <a:solidFill>
                  <a:srgbClr val="FFFFFF"/>
                </a:solidFill>
              </a:rPr>
              <a:t>What do relationships within the data “look” like?</a:t>
            </a:r>
          </a:p>
          <a:p>
            <a:endParaRPr lang="en-US" sz="3700" i="1" dirty="0">
              <a:solidFill>
                <a:srgbClr val="FFFFFF"/>
              </a:solidFill>
            </a:endParaRPr>
          </a:p>
          <a:p>
            <a:r>
              <a:rPr lang="en-US" sz="3700" i="1" dirty="0">
                <a:solidFill>
                  <a:srgbClr val="FFFFFF"/>
                </a:solidFill>
              </a:rPr>
              <a:t>   </a:t>
            </a:r>
            <a:r>
              <a:rPr lang="en-US" sz="3700" i="1" dirty="0">
                <a:solidFill>
                  <a:srgbClr val="002060"/>
                </a:solidFill>
              </a:rPr>
              <a:t>Ex: </a:t>
            </a:r>
            <a:r>
              <a:rPr lang="en-US" sz="3700" i="1" dirty="0">
                <a:solidFill>
                  <a:srgbClr val="FFFFFF"/>
                </a:solidFill>
              </a:rPr>
              <a:t>Are there outliers for the variables, and what are the distributions of the variables?</a:t>
            </a:r>
          </a:p>
          <a:p>
            <a:endParaRPr lang="en-US" sz="3700" i="1" dirty="0">
              <a:solidFill>
                <a:srgbClr val="FFFFFF"/>
              </a:solidFill>
            </a:endParaRPr>
          </a:p>
          <a:p>
            <a:r>
              <a:rPr lang="en-US" sz="3700" i="1" dirty="0">
                <a:solidFill>
                  <a:srgbClr val="FFFFFF"/>
                </a:solidFill>
              </a:rPr>
              <a:t>   </a:t>
            </a:r>
          </a:p>
          <a:p>
            <a:r>
              <a:rPr lang="en-US" sz="3700" i="1" dirty="0">
                <a:solidFill>
                  <a:srgbClr val="002060"/>
                </a:solidFill>
              </a:rPr>
              <a:t>3.</a:t>
            </a:r>
            <a:r>
              <a:rPr lang="en-US" sz="3700" i="1" dirty="0">
                <a:solidFill>
                  <a:srgbClr val="FFFFFF"/>
                </a:solidFill>
              </a:rPr>
              <a:t> Build a predictive model – regression based</a:t>
            </a:r>
          </a:p>
          <a:p>
            <a:pPr marL="1028700" lvl="1" indent="-571500">
              <a:buFontTx/>
              <a:buChar char="-"/>
            </a:pPr>
            <a:br>
              <a:rPr lang="en-US" sz="800" i="1" dirty="0">
                <a:solidFill>
                  <a:srgbClr val="FFFFFF"/>
                </a:solidFill>
              </a:rPr>
            </a:br>
            <a:br>
              <a:rPr lang="en-US" sz="100" i="1" dirty="0">
                <a:solidFill>
                  <a:srgbClr val="FFFFFF"/>
                </a:solidFill>
              </a:rPr>
            </a:br>
            <a:endParaRPr lang="en-US" sz="100" i="1" dirty="0">
              <a:solidFill>
                <a:srgbClr val="FFFFFF"/>
              </a:solidFill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FC38AF-05F3-4FC3-8454-2F243BA2A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443" y="1924151"/>
            <a:ext cx="5414863" cy="10462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BDC3B3-6EE8-475D-93EC-1BF4DA8DC73E}"/>
              </a:ext>
            </a:extLst>
          </p:cNvPr>
          <p:cNvSpPr txBox="1"/>
          <p:nvPr/>
        </p:nvSpPr>
        <p:spPr>
          <a:xfrm>
            <a:off x="2480554" y="5554494"/>
            <a:ext cx="7535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+mj-lt"/>
              </a:rPr>
              <a:t>Ex: Price = 100,000 + (50 * </a:t>
            </a:r>
            <a:r>
              <a:rPr lang="en-US" sz="2000" dirty="0" err="1">
                <a:solidFill>
                  <a:srgbClr val="002060"/>
                </a:solidFill>
                <a:latin typeface="+mj-lt"/>
              </a:rPr>
              <a:t>Sqft_Above</a:t>
            </a:r>
            <a:r>
              <a:rPr lang="en-US" sz="2000" dirty="0">
                <a:solidFill>
                  <a:srgbClr val="002060"/>
                </a:solidFill>
                <a:latin typeface="+mj-lt"/>
              </a:rPr>
              <a:t>) + (5,000 * latitude )</a:t>
            </a:r>
          </a:p>
        </p:txBody>
      </p:sp>
    </p:spTree>
    <p:extLst>
      <p:ext uri="{BB962C8B-B14F-4D97-AF65-F5344CB8AC3E}">
        <p14:creationId xmlns:p14="http://schemas.microsoft.com/office/powerpoint/2010/main" val="1265374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A8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3BFAB-B46F-4728-8D42-AD2F9AA8788D}"/>
              </a:ext>
            </a:extLst>
          </p:cNvPr>
          <p:cNvSpPr txBox="1">
            <a:spLocks/>
          </p:cNvSpPr>
          <p:nvPr/>
        </p:nvSpPr>
        <p:spPr>
          <a:xfrm>
            <a:off x="715203" y="0"/>
            <a:ext cx="10632112" cy="5875506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i="1" dirty="0">
                <a:solidFill>
                  <a:srgbClr val="002060"/>
                </a:solidFill>
              </a:rPr>
              <a:t>Exploratory Data Analysis (EDA)</a:t>
            </a:r>
            <a:br>
              <a:rPr lang="en-US" sz="4800" i="1" dirty="0">
                <a:solidFill>
                  <a:srgbClr val="FFFFFF"/>
                </a:solidFill>
              </a:rPr>
            </a:br>
            <a:endParaRPr lang="en-US" sz="4800" i="1" dirty="0">
              <a:solidFill>
                <a:srgbClr val="FFFFFF"/>
              </a:solidFill>
            </a:endParaRPr>
          </a:p>
          <a:p>
            <a:r>
              <a:rPr lang="en-US" sz="3700" i="1" dirty="0">
                <a:solidFill>
                  <a:srgbClr val="002060"/>
                </a:solidFill>
              </a:rPr>
              <a:t>1.</a:t>
            </a:r>
            <a:r>
              <a:rPr lang="en-US" sz="3700" i="1" dirty="0">
                <a:solidFill>
                  <a:srgbClr val="FFFFFF"/>
                </a:solidFill>
              </a:rPr>
              <a:t> What do relationships within the data “look” like?</a:t>
            </a:r>
          </a:p>
          <a:p>
            <a:br>
              <a:rPr lang="en-US" sz="3700" i="1" dirty="0">
                <a:solidFill>
                  <a:srgbClr val="FFFFFF"/>
                </a:solidFill>
              </a:rPr>
            </a:br>
            <a:endParaRPr lang="en-US" sz="3700" i="1" dirty="0">
              <a:solidFill>
                <a:srgbClr val="FFFFFF"/>
              </a:solidFill>
            </a:endParaRPr>
          </a:p>
          <a:p>
            <a:endParaRPr lang="en-US" sz="3700" i="1" dirty="0">
              <a:solidFill>
                <a:srgbClr val="FFFFFF"/>
              </a:solidFill>
            </a:endParaRPr>
          </a:p>
          <a:p>
            <a:endParaRPr lang="en-US" sz="3700" i="1" dirty="0">
              <a:solidFill>
                <a:srgbClr val="FFFFFF"/>
              </a:solidFill>
            </a:endParaRPr>
          </a:p>
          <a:p>
            <a:endParaRPr lang="en-US" sz="3700" i="1" dirty="0">
              <a:solidFill>
                <a:srgbClr val="FFFFFF"/>
              </a:solidFill>
            </a:endParaRPr>
          </a:p>
          <a:p>
            <a:endParaRPr lang="en-US" sz="3700" i="1" dirty="0">
              <a:solidFill>
                <a:srgbClr val="FFFFFF"/>
              </a:solidFill>
            </a:endParaRPr>
          </a:p>
          <a:p>
            <a:r>
              <a:rPr lang="en-US" sz="3700" i="1" dirty="0">
                <a:solidFill>
                  <a:srgbClr val="002060"/>
                </a:solidFill>
              </a:rPr>
              <a:t>2.</a:t>
            </a:r>
            <a:r>
              <a:rPr lang="en-US" sz="3700" i="1" dirty="0">
                <a:solidFill>
                  <a:srgbClr val="FFFFFF"/>
                </a:solidFill>
              </a:rPr>
              <a:t> </a:t>
            </a:r>
            <a:r>
              <a:rPr lang="en-US" sz="3700" i="1" dirty="0">
                <a:solidFill>
                  <a:srgbClr val="002060"/>
                </a:solidFill>
              </a:rPr>
              <a:t> </a:t>
            </a:r>
            <a:r>
              <a:rPr lang="en-US" sz="3700" i="1" dirty="0">
                <a:solidFill>
                  <a:srgbClr val="FFFFFF"/>
                </a:solidFill>
              </a:rPr>
              <a:t>Are there outliers for the variables, and what are the distributions of those variables?</a:t>
            </a:r>
          </a:p>
          <a:p>
            <a:endParaRPr lang="en-US" sz="3700" i="1" dirty="0">
              <a:solidFill>
                <a:srgbClr val="FFFFFF"/>
              </a:solidFill>
            </a:endParaRPr>
          </a:p>
          <a:p>
            <a:endParaRPr lang="en-US" sz="3700" i="1" dirty="0">
              <a:solidFill>
                <a:srgbClr val="FFFFFF"/>
              </a:solidFill>
            </a:endParaRPr>
          </a:p>
          <a:p>
            <a:r>
              <a:rPr lang="en-US" sz="3700" i="1" dirty="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10" name="Picture 9" descr="A picture containing sitting&#10;&#10;Description automatically generated">
            <a:extLst>
              <a:ext uri="{FF2B5EF4-FFF2-40B4-BE49-F238E27FC236}">
                <a16:creationId xmlns:a16="http://schemas.microsoft.com/office/drawing/2014/main" id="{E8139571-8092-464C-8DC1-BB23E7757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85" y="4303409"/>
            <a:ext cx="10756634" cy="201232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E113324-91D0-467D-890E-0567A84B8A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05" y="1548427"/>
            <a:ext cx="10756634" cy="215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036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A8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3BFAB-B46F-4728-8D42-AD2F9AA8788D}"/>
              </a:ext>
            </a:extLst>
          </p:cNvPr>
          <p:cNvSpPr txBox="1">
            <a:spLocks/>
          </p:cNvSpPr>
          <p:nvPr/>
        </p:nvSpPr>
        <p:spPr>
          <a:xfrm>
            <a:off x="715203" y="459302"/>
            <a:ext cx="10632112" cy="5416204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i="1" dirty="0">
                <a:solidFill>
                  <a:srgbClr val="002060"/>
                </a:solidFill>
              </a:rPr>
              <a:t>Exploratory Data Analysis (EDA)</a:t>
            </a:r>
            <a:br>
              <a:rPr lang="en-US" sz="4800" i="1" dirty="0">
                <a:solidFill>
                  <a:srgbClr val="FFFFFF"/>
                </a:solidFill>
              </a:rPr>
            </a:br>
            <a:endParaRPr lang="en-US" sz="4800" i="1" dirty="0">
              <a:solidFill>
                <a:srgbClr val="FFFFFF"/>
              </a:solidFill>
            </a:endParaRPr>
          </a:p>
          <a:p>
            <a:r>
              <a:rPr lang="en-US" sz="3700" i="1" dirty="0">
                <a:solidFill>
                  <a:srgbClr val="002060"/>
                </a:solidFill>
              </a:rPr>
              <a:t>3. </a:t>
            </a:r>
            <a:r>
              <a:rPr lang="en-US" sz="3700" i="1" dirty="0">
                <a:solidFill>
                  <a:srgbClr val="FFFFFF"/>
                </a:solidFill>
              </a:rPr>
              <a:t>Which variables are correlated? Are all '</a:t>
            </a:r>
            <a:r>
              <a:rPr lang="en-US" sz="3700" i="1" dirty="0" err="1">
                <a:solidFill>
                  <a:srgbClr val="FFFFFF"/>
                </a:solidFill>
              </a:rPr>
              <a:t>sqft</a:t>
            </a:r>
            <a:r>
              <a:rPr lang="en-US" sz="3700" i="1" dirty="0">
                <a:solidFill>
                  <a:srgbClr val="FFFFFF"/>
                </a:solidFill>
              </a:rPr>
              <a:t>' variables correlated?</a:t>
            </a:r>
          </a:p>
          <a:p>
            <a:endParaRPr lang="en-US" sz="3700" i="1" dirty="0">
              <a:solidFill>
                <a:srgbClr val="FFFFFF"/>
              </a:solidFill>
            </a:endParaRPr>
          </a:p>
          <a:p>
            <a:endParaRPr lang="en-US" sz="3700" i="1" dirty="0">
              <a:solidFill>
                <a:srgbClr val="FFFFFF"/>
              </a:solidFill>
            </a:endParaRPr>
          </a:p>
          <a:p>
            <a:endParaRPr lang="en-US" sz="3700" i="1" dirty="0">
              <a:solidFill>
                <a:srgbClr val="FFFFFF"/>
              </a:solidFill>
            </a:endParaRPr>
          </a:p>
          <a:p>
            <a:endParaRPr lang="en-US" sz="3700" i="1" dirty="0">
              <a:solidFill>
                <a:srgbClr val="FFFFFF"/>
              </a:solidFill>
            </a:endParaRPr>
          </a:p>
          <a:p>
            <a:r>
              <a:rPr lang="en-US" sz="3700" i="1" dirty="0">
                <a:solidFill>
                  <a:srgbClr val="FFFFFF"/>
                </a:solidFill>
              </a:rPr>
              <a:t>   </a:t>
            </a:r>
          </a:p>
          <a:p>
            <a:endParaRPr lang="en-US" sz="3700" i="1" dirty="0">
              <a:solidFill>
                <a:srgbClr val="FFFFFF"/>
              </a:solidFill>
            </a:endParaRPr>
          </a:p>
          <a:p>
            <a:r>
              <a:rPr lang="en-US" sz="3700" i="1" dirty="0">
                <a:solidFill>
                  <a:srgbClr val="002060"/>
                </a:solidFill>
              </a:rPr>
              <a:t>4. </a:t>
            </a:r>
            <a:r>
              <a:rPr lang="en-US" sz="3700" i="1" dirty="0">
                <a:solidFill>
                  <a:srgbClr val="FFFFFF"/>
                </a:solidFill>
              </a:rPr>
              <a:t>How should the data distributions be transformed?</a:t>
            </a:r>
          </a:p>
          <a:p>
            <a:endParaRPr lang="en-US" sz="3700" i="1" dirty="0">
              <a:solidFill>
                <a:srgbClr val="FFFFFF"/>
              </a:solidFill>
            </a:endParaRPr>
          </a:p>
          <a:p>
            <a:r>
              <a:rPr lang="en-US" sz="3700" i="1" dirty="0">
                <a:solidFill>
                  <a:srgbClr val="FFFFFF"/>
                </a:solidFill>
              </a:rPr>
              <a:t> 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164BD0-DA8F-489A-8396-3A371FB08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880" y="2452782"/>
            <a:ext cx="6245477" cy="1504961"/>
          </a:xfrm>
          <a:prstGeom prst="rect">
            <a:avLst/>
          </a:prstGeom>
        </p:spPr>
      </p:pic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5DD0F540-B367-4A71-8977-B4EE27892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4328" y="4784535"/>
            <a:ext cx="2356931" cy="1494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2599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A8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3BFAB-B46F-4728-8D42-AD2F9AA8788D}"/>
              </a:ext>
            </a:extLst>
          </p:cNvPr>
          <p:cNvSpPr txBox="1">
            <a:spLocks/>
          </p:cNvSpPr>
          <p:nvPr/>
        </p:nvSpPr>
        <p:spPr>
          <a:xfrm>
            <a:off x="715203" y="459302"/>
            <a:ext cx="10632112" cy="5416204"/>
          </a:xfrm>
          <a:prstGeom prst="rect">
            <a:avLst/>
          </a:prstGeom>
        </p:spPr>
        <p:txBody>
          <a:bodyPr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i="1" dirty="0">
                <a:solidFill>
                  <a:srgbClr val="002060"/>
                </a:solidFill>
              </a:rPr>
              <a:t>Exploratory Data Analysis (EDA)</a:t>
            </a:r>
            <a:br>
              <a:rPr lang="en-US" sz="4800" i="1" dirty="0">
                <a:solidFill>
                  <a:srgbClr val="FFFFFF"/>
                </a:solidFill>
              </a:rPr>
            </a:br>
            <a:endParaRPr lang="en-US" sz="3700" i="1" dirty="0">
              <a:solidFill>
                <a:srgbClr val="FFFFFF"/>
              </a:solidFill>
            </a:endParaRPr>
          </a:p>
          <a:p>
            <a:r>
              <a:rPr lang="en-US" sz="3700" i="1" dirty="0">
                <a:solidFill>
                  <a:srgbClr val="002060"/>
                </a:solidFill>
              </a:rPr>
              <a:t>5. </a:t>
            </a:r>
            <a:r>
              <a:rPr lang="en-US" sz="3700" i="1" dirty="0">
                <a:solidFill>
                  <a:srgbClr val="FFFFFF"/>
                </a:solidFill>
              </a:rPr>
              <a:t>Given there are many possible variables, what variables are important (statistically significant) and what is the least number of variables needed to predict price?</a:t>
            </a:r>
          </a:p>
          <a:p>
            <a:endParaRPr lang="en-US" sz="3700" i="1" dirty="0">
              <a:solidFill>
                <a:srgbClr val="FFFFFF"/>
              </a:solidFill>
            </a:endParaRPr>
          </a:p>
          <a:p>
            <a:endParaRPr lang="en-US" sz="3700" i="1" dirty="0">
              <a:solidFill>
                <a:srgbClr val="FFFFFF"/>
              </a:solidFill>
            </a:endParaRPr>
          </a:p>
          <a:p>
            <a:endParaRPr lang="en-US" sz="3700" i="1" dirty="0">
              <a:solidFill>
                <a:srgbClr val="FFFFFF"/>
              </a:solidFill>
            </a:endParaRPr>
          </a:p>
          <a:p>
            <a:endParaRPr lang="en-US" sz="3700" i="1" dirty="0">
              <a:solidFill>
                <a:srgbClr val="FFFFFF"/>
              </a:solidFill>
            </a:endParaRPr>
          </a:p>
          <a:p>
            <a:endParaRPr lang="en-US" sz="3700" i="1" dirty="0">
              <a:solidFill>
                <a:srgbClr val="FFFFFF"/>
              </a:solidFill>
            </a:endParaRP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4B0EEFE0-2735-4566-B351-F7AEE2BB77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913824"/>
              </p:ext>
            </p:extLst>
          </p:nvPr>
        </p:nvGraphicFramePr>
        <p:xfrm>
          <a:off x="1055451" y="3905474"/>
          <a:ext cx="8404158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83468">
                  <a:extLst>
                    <a:ext uri="{9D8B030D-6E8A-4147-A177-3AD203B41FA5}">
                      <a16:colId xmlns:a16="http://schemas.microsoft.com/office/drawing/2014/main" val="4994296"/>
                    </a:ext>
                  </a:extLst>
                </a:gridCol>
                <a:gridCol w="1317918">
                  <a:extLst>
                    <a:ext uri="{9D8B030D-6E8A-4147-A177-3AD203B41FA5}">
                      <a16:colId xmlns:a16="http://schemas.microsoft.com/office/drawing/2014/main" val="3431297290"/>
                    </a:ext>
                  </a:extLst>
                </a:gridCol>
                <a:gridCol w="1400693">
                  <a:extLst>
                    <a:ext uri="{9D8B030D-6E8A-4147-A177-3AD203B41FA5}">
                      <a16:colId xmlns:a16="http://schemas.microsoft.com/office/drawing/2014/main" val="689378309"/>
                    </a:ext>
                  </a:extLst>
                </a:gridCol>
                <a:gridCol w="1400693">
                  <a:extLst>
                    <a:ext uri="{9D8B030D-6E8A-4147-A177-3AD203B41FA5}">
                      <a16:colId xmlns:a16="http://schemas.microsoft.com/office/drawing/2014/main" val="657279944"/>
                    </a:ext>
                  </a:extLst>
                </a:gridCol>
                <a:gridCol w="1483828">
                  <a:extLst>
                    <a:ext uri="{9D8B030D-6E8A-4147-A177-3AD203B41FA5}">
                      <a16:colId xmlns:a16="http://schemas.microsoft.com/office/drawing/2014/main" val="1019838280"/>
                    </a:ext>
                  </a:extLst>
                </a:gridCol>
                <a:gridCol w="1317558">
                  <a:extLst>
                    <a:ext uri="{9D8B030D-6E8A-4147-A177-3AD203B41FA5}">
                      <a16:colId xmlns:a16="http://schemas.microsoft.com/office/drawing/2014/main" val="23373701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Bedrooms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Bathrooms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Sqft_living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Sqft_lot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# Floors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Waterfront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3080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View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Condition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Grade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Sqft_above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Sqft_bsmnt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Yr_built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5703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Yr_renovated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Zipcode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Latitude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Longitude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Sqft_living15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Sqft_lot15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364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0084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A8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3BFAB-B46F-4728-8D42-AD2F9AA8788D}"/>
              </a:ext>
            </a:extLst>
          </p:cNvPr>
          <p:cNvSpPr txBox="1">
            <a:spLocks/>
          </p:cNvSpPr>
          <p:nvPr/>
        </p:nvSpPr>
        <p:spPr>
          <a:xfrm>
            <a:off x="695749" y="223736"/>
            <a:ext cx="10632112" cy="4893013"/>
          </a:xfrm>
          <a:prstGeom prst="rect">
            <a:avLst/>
          </a:prstGeom>
        </p:spPr>
        <p:txBody>
          <a:bodyPr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i="1" dirty="0">
                <a:solidFill>
                  <a:srgbClr val="002060"/>
                </a:solidFill>
              </a:rPr>
              <a:t>Predictive Model</a:t>
            </a:r>
            <a:endParaRPr lang="en-US" sz="3700" i="1" dirty="0">
              <a:solidFill>
                <a:srgbClr val="FFFFFF"/>
              </a:solidFill>
            </a:endParaRPr>
          </a:p>
          <a:p>
            <a:endParaRPr lang="en-US" sz="2500" i="1" dirty="0">
              <a:solidFill>
                <a:srgbClr val="002060"/>
              </a:solidFill>
            </a:endParaRPr>
          </a:p>
          <a:p>
            <a:r>
              <a:rPr lang="en-US" sz="3700" i="1" dirty="0">
                <a:solidFill>
                  <a:srgbClr val="002060"/>
                </a:solidFill>
              </a:rPr>
              <a:t>Results: </a:t>
            </a:r>
            <a:endParaRPr lang="en-US" sz="3700" i="1" dirty="0">
              <a:solidFill>
                <a:srgbClr val="FFFFFF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500" i="1" dirty="0">
                <a:solidFill>
                  <a:srgbClr val="FFFFFF"/>
                </a:solidFill>
              </a:rPr>
              <a:t>Transforming the variables resulted in a total of 84 variables, with zips</a:t>
            </a:r>
          </a:p>
          <a:p>
            <a:pPr marL="342900" indent="-342900">
              <a:buFontTx/>
              <a:buChar char="-"/>
            </a:pPr>
            <a:r>
              <a:rPr lang="en-US" sz="2500" i="1" dirty="0">
                <a:solidFill>
                  <a:srgbClr val="FFFFFF"/>
                </a:solidFill>
              </a:rPr>
              <a:t>Predict prices up to $2,000,000</a:t>
            </a:r>
          </a:p>
          <a:p>
            <a:pPr marL="342900" indent="-342900">
              <a:buFontTx/>
              <a:buChar char="-"/>
            </a:pPr>
            <a:r>
              <a:rPr lang="en-US" sz="2500" i="1" dirty="0">
                <a:solidFill>
                  <a:srgbClr val="FFFFFF"/>
                </a:solidFill>
              </a:rPr>
              <a:t>71 out of 84 variables is optimal</a:t>
            </a:r>
          </a:p>
          <a:p>
            <a:pPr marL="342900" indent="-342900">
              <a:buFontTx/>
              <a:buChar char="-"/>
            </a:pPr>
            <a:r>
              <a:rPr lang="en-US" sz="2500" i="1" dirty="0">
                <a:solidFill>
                  <a:srgbClr val="FFFFFF"/>
                </a:solidFill>
              </a:rPr>
              <a:t>The most significant 35 variables explain 80% of the variability in prices</a:t>
            </a:r>
          </a:p>
          <a:p>
            <a:pPr marL="342900" indent="-342900">
              <a:buFontTx/>
              <a:buChar char="-"/>
            </a:pPr>
            <a:r>
              <a:rPr lang="en-US" sz="2500" i="1" dirty="0">
                <a:solidFill>
                  <a:srgbClr val="FFFFFF"/>
                </a:solidFill>
              </a:rPr>
              <a:t>The most significant 5 variables, excluding </a:t>
            </a:r>
            <a:r>
              <a:rPr lang="en-US" sz="2500" i="1" dirty="0" err="1">
                <a:solidFill>
                  <a:srgbClr val="FFFFFF"/>
                </a:solidFill>
              </a:rPr>
              <a:t>zipcodes</a:t>
            </a:r>
            <a:r>
              <a:rPr lang="en-US" sz="2500" i="1" dirty="0">
                <a:solidFill>
                  <a:srgbClr val="FFFFFF"/>
                </a:solidFill>
              </a:rPr>
              <a:t>, explain 60% of the variability in prices</a:t>
            </a:r>
          </a:p>
          <a:p>
            <a:endParaRPr lang="en-US" sz="3700" i="1" dirty="0">
              <a:solidFill>
                <a:srgbClr val="FFFFFF"/>
              </a:solidFill>
            </a:endParaRPr>
          </a:p>
          <a:p>
            <a:endParaRPr lang="en-US" sz="3700" i="1" dirty="0">
              <a:solidFill>
                <a:srgbClr val="FFFFFF"/>
              </a:solidFill>
            </a:endParaRPr>
          </a:p>
          <a:p>
            <a:endParaRPr lang="en-US" sz="3700" i="1" dirty="0">
              <a:solidFill>
                <a:srgbClr val="FFFFFF"/>
              </a:solidFill>
            </a:endParaRPr>
          </a:p>
          <a:p>
            <a:endParaRPr lang="en-US" sz="3700" i="1" dirty="0">
              <a:solidFill>
                <a:srgbClr val="FFFFFF"/>
              </a:solidFill>
            </a:endParaRPr>
          </a:p>
        </p:txBody>
      </p:sp>
      <p:pic>
        <p:nvPicPr>
          <p:cNvPr id="6" name="Picture 5" descr="A picture containing colorful, dark, green&#10;&#10;Description automatically generated">
            <a:extLst>
              <a:ext uri="{FF2B5EF4-FFF2-40B4-BE49-F238E27FC236}">
                <a16:creationId xmlns:a16="http://schemas.microsoft.com/office/drawing/2014/main" id="{27EABBD0-0E2E-4772-8E79-1E6192A5F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925" y="3304376"/>
            <a:ext cx="6056502" cy="302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743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A8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3BFAB-B46F-4728-8D42-AD2F9AA8788D}"/>
              </a:ext>
            </a:extLst>
          </p:cNvPr>
          <p:cNvSpPr txBox="1">
            <a:spLocks/>
          </p:cNvSpPr>
          <p:nvPr/>
        </p:nvSpPr>
        <p:spPr>
          <a:xfrm>
            <a:off x="588523" y="916831"/>
            <a:ext cx="7358976" cy="1320532"/>
          </a:xfrm>
          <a:prstGeom prst="rect">
            <a:avLst/>
          </a:prstGeom>
        </p:spPr>
        <p:txBody>
          <a:bodyPr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i="1" dirty="0">
                <a:solidFill>
                  <a:srgbClr val="002060"/>
                </a:solidFill>
              </a:rPr>
              <a:t>Predictive Model - results</a:t>
            </a:r>
            <a:endParaRPr lang="en-US" sz="3700" i="1" dirty="0">
              <a:solidFill>
                <a:srgbClr val="FFFFFF"/>
              </a:solidFill>
            </a:endParaRPr>
          </a:p>
          <a:p>
            <a:endParaRPr lang="en-US" sz="2500" i="1" dirty="0">
              <a:solidFill>
                <a:srgbClr val="FFFFFF"/>
              </a:solidFill>
            </a:endParaRPr>
          </a:p>
          <a:p>
            <a:endParaRPr lang="en-US" sz="3700" i="1" dirty="0">
              <a:solidFill>
                <a:srgbClr val="FFFFFF"/>
              </a:solidFill>
            </a:endParaRPr>
          </a:p>
          <a:p>
            <a:endParaRPr lang="en-US" sz="3700" i="1" dirty="0">
              <a:solidFill>
                <a:srgbClr val="FFFFFF"/>
              </a:solidFill>
            </a:endParaRPr>
          </a:p>
          <a:p>
            <a:endParaRPr lang="en-US" sz="3700" i="1" dirty="0">
              <a:solidFill>
                <a:srgbClr val="FFFFFF"/>
              </a:solidFill>
            </a:endParaRPr>
          </a:p>
          <a:p>
            <a:endParaRPr lang="en-US" sz="3700" i="1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C96ABC-3092-43E9-844C-1EF68AE61898}"/>
              </a:ext>
            </a:extLst>
          </p:cNvPr>
          <p:cNvSpPr txBox="1"/>
          <p:nvPr/>
        </p:nvSpPr>
        <p:spPr>
          <a:xfrm>
            <a:off x="6502940" y="1115432"/>
            <a:ext cx="50079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On Average: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Every 500 </a:t>
            </a:r>
            <a:r>
              <a:rPr lang="en-US" u="sng" dirty="0" err="1">
                <a:solidFill>
                  <a:srgbClr val="002060"/>
                </a:solidFill>
              </a:rPr>
              <a:t>sqft</a:t>
            </a:r>
            <a:r>
              <a:rPr lang="en-US" u="sng" dirty="0">
                <a:solidFill>
                  <a:srgbClr val="002060"/>
                </a:solidFill>
              </a:rPr>
              <a:t> of living space </a:t>
            </a:r>
            <a:r>
              <a:rPr lang="en-US" dirty="0">
                <a:solidFill>
                  <a:srgbClr val="002060"/>
                </a:solidFill>
              </a:rPr>
              <a:t>increases price by approx. $113,000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rgbClr val="002060"/>
                </a:solidFill>
              </a:rPr>
              <a:t>Waterfront</a:t>
            </a:r>
            <a:r>
              <a:rPr lang="en-US" dirty="0">
                <a:solidFill>
                  <a:srgbClr val="002060"/>
                </a:solidFill>
              </a:rPr>
              <a:t> property increases price by approx. $654,000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One higher </a:t>
            </a:r>
            <a:r>
              <a:rPr lang="en-US" u="sng" dirty="0">
                <a:solidFill>
                  <a:srgbClr val="002060"/>
                </a:solidFill>
              </a:rPr>
              <a:t>view</a:t>
            </a:r>
            <a:r>
              <a:rPr lang="en-US" dirty="0">
                <a:solidFill>
                  <a:srgbClr val="002060"/>
                </a:solidFill>
              </a:rPr>
              <a:t> ranking increases price by approx. $143,000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Properties with </a:t>
            </a:r>
            <a:r>
              <a:rPr lang="en-US" u="sng" dirty="0">
                <a:solidFill>
                  <a:srgbClr val="002060"/>
                </a:solidFill>
              </a:rPr>
              <a:t>latitudes </a:t>
            </a:r>
            <a:r>
              <a:rPr lang="en-US" dirty="0">
                <a:solidFill>
                  <a:srgbClr val="002060"/>
                </a:solidFill>
              </a:rPr>
              <a:t>of 47.587-47.682 have the highest price – in the Seattle area, this is approximately Coleman Park up to View Ridge.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39FD7F-8596-43D5-8C38-21A0C1F0D563}"/>
              </a:ext>
            </a:extLst>
          </p:cNvPr>
          <p:cNvSpPr txBox="1"/>
          <p:nvPr/>
        </p:nvSpPr>
        <p:spPr>
          <a:xfrm>
            <a:off x="6546715" y="4893013"/>
            <a:ext cx="4810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High </a:t>
            </a:r>
            <a:r>
              <a:rPr lang="en-US" dirty="0" err="1">
                <a:solidFill>
                  <a:srgbClr val="002060"/>
                </a:solidFill>
              </a:rPr>
              <a:t>sqft</a:t>
            </a:r>
            <a:r>
              <a:rPr lang="en-US" dirty="0">
                <a:solidFill>
                  <a:srgbClr val="002060"/>
                </a:solidFill>
              </a:rPr>
              <a:t> is correlated with high latitudes (not shown), so location impacts price even more…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CB358A-CF2C-4B1A-BA10-91800C9FED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22" y="916831"/>
            <a:ext cx="5789755" cy="519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223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A8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3BFAB-B46F-4728-8D42-AD2F9AA8788D}"/>
              </a:ext>
            </a:extLst>
          </p:cNvPr>
          <p:cNvSpPr txBox="1">
            <a:spLocks/>
          </p:cNvSpPr>
          <p:nvPr/>
        </p:nvSpPr>
        <p:spPr>
          <a:xfrm>
            <a:off x="588523" y="916831"/>
            <a:ext cx="7358976" cy="1320532"/>
          </a:xfrm>
          <a:prstGeom prst="rect">
            <a:avLst/>
          </a:prstGeom>
        </p:spPr>
        <p:txBody>
          <a:bodyPr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i="1" dirty="0">
                <a:solidFill>
                  <a:srgbClr val="002060"/>
                </a:solidFill>
              </a:rPr>
              <a:t>Predictive Model - results</a:t>
            </a:r>
            <a:endParaRPr lang="en-US" sz="3700" i="1" dirty="0">
              <a:solidFill>
                <a:srgbClr val="FFFFFF"/>
              </a:solidFill>
            </a:endParaRPr>
          </a:p>
          <a:p>
            <a:endParaRPr lang="en-US" sz="2500" i="1" dirty="0">
              <a:solidFill>
                <a:srgbClr val="FFFFFF"/>
              </a:solidFill>
            </a:endParaRPr>
          </a:p>
          <a:p>
            <a:endParaRPr lang="en-US" sz="3700" i="1" dirty="0">
              <a:solidFill>
                <a:srgbClr val="FFFFFF"/>
              </a:solidFill>
            </a:endParaRPr>
          </a:p>
          <a:p>
            <a:endParaRPr lang="en-US" sz="3700" i="1" dirty="0">
              <a:solidFill>
                <a:srgbClr val="FFFFFF"/>
              </a:solidFill>
            </a:endParaRPr>
          </a:p>
          <a:p>
            <a:endParaRPr lang="en-US" sz="3700" i="1" dirty="0">
              <a:solidFill>
                <a:srgbClr val="FFFFFF"/>
              </a:solidFill>
            </a:endParaRPr>
          </a:p>
          <a:p>
            <a:endParaRPr lang="en-US" sz="3700" i="1" dirty="0">
              <a:solidFill>
                <a:srgbClr val="FFFFFF"/>
              </a:solidFill>
            </a:endParaRP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6220A60-E39E-4B82-8347-AE8091C9D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0927" y="1209774"/>
            <a:ext cx="1352550" cy="2438400"/>
          </a:xfrm>
          <a:prstGeom prst="rect">
            <a:avLst/>
          </a:prstGeom>
        </p:spPr>
      </p:pic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948F8EA7-5DF7-4FEE-AA52-62A2E185A2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278" y="1195487"/>
            <a:ext cx="2571750" cy="49053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53C0D0A-1B7B-4F7D-86CA-2C73CD7D16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02" y="916831"/>
            <a:ext cx="6741067" cy="290414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BF136D5-DF8B-4955-AD61-15576E164B12}"/>
              </a:ext>
            </a:extLst>
          </p:cNvPr>
          <p:cNvSpPr txBox="1"/>
          <p:nvPr/>
        </p:nvSpPr>
        <p:spPr>
          <a:xfrm>
            <a:off x="714983" y="3891064"/>
            <a:ext cx="64737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Min avg price – 98002 (Auburn)</a:t>
            </a:r>
          </a:p>
          <a:p>
            <a:r>
              <a:rPr lang="en-US" dirty="0">
                <a:solidFill>
                  <a:srgbClr val="002060"/>
                </a:solidFill>
              </a:rPr>
              <a:t>Median avg price – 98011 (Bothell)</a:t>
            </a:r>
          </a:p>
          <a:p>
            <a:r>
              <a:rPr lang="en-US" dirty="0">
                <a:solidFill>
                  <a:srgbClr val="002060"/>
                </a:solidFill>
              </a:rPr>
              <a:t>Max avg price – 98039 (Medina)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On average, properties with the highest </a:t>
            </a:r>
            <a:r>
              <a:rPr lang="en-US" dirty="0" err="1">
                <a:solidFill>
                  <a:srgbClr val="002060"/>
                </a:solidFill>
              </a:rPr>
              <a:t>sqft</a:t>
            </a:r>
            <a:r>
              <a:rPr lang="en-US" dirty="0">
                <a:solidFill>
                  <a:srgbClr val="002060"/>
                </a:solidFill>
              </a:rPr>
              <a:t>, with the best views, along the water, within </a:t>
            </a:r>
            <a:r>
              <a:rPr lang="en-US" dirty="0" err="1">
                <a:solidFill>
                  <a:srgbClr val="002060"/>
                </a:solidFill>
              </a:rPr>
              <a:t>zipcodes</a:t>
            </a:r>
            <a:r>
              <a:rPr lang="en-US" dirty="0">
                <a:solidFill>
                  <a:srgbClr val="002060"/>
                </a:solidFill>
              </a:rPr>
              <a:t> East of downtown Seattle, have the highest predicted price.</a:t>
            </a:r>
          </a:p>
        </p:txBody>
      </p:sp>
    </p:spTree>
    <p:extLst>
      <p:ext uri="{BB962C8B-B14F-4D97-AF65-F5344CB8AC3E}">
        <p14:creationId xmlns:p14="http://schemas.microsoft.com/office/powerpoint/2010/main" val="216050699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{2310D881-C8E8-4FFE-808B-00CBF137A0E9}tf56160789</Template>
  <TotalTime>0</TotalTime>
  <Words>568</Words>
  <Application>Microsoft Office PowerPoint</Application>
  <PresentationFormat>Widescreen</PresentationFormat>
  <Paragraphs>158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Bookman Old Style</vt:lpstr>
      <vt:lpstr>Calibri</vt:lpstr>
      <vt:lpstr>Franklin Gothic Book</vt:lpstr>
      <vt:lpstr>1_RetrospectVTI</vt:lpstr>
      <vt:lpstr>King County House Sales -Analysis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2020-06-04T21:38:53Z</dcterms:created>
  <dcterms:modified xsi:type="dcterms:W3CDTF">2020-07-14T04:34:19Z</dcterms:modified>
</cp:coreProperties>
</file>