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E53D6D-54EB-42CF-9CFD-097E79011A72}">
  <a:tblStyle styleId="{7EE53D6D-54EB-42CF-9CFD-097E79011A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2d4eb7a7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2d4eb7a7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Problem statement: modelling the risk of collisions between ships and whales and to integrate this information into planning and policy decisions that impact endangered species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Solution: Whale Warning System</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Central system that collect data from various sources and store them in the database</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Feed data to applications so that many user can use for many cases</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An application that can alert the vessel captain about slow zones area and whale habitat</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Provided tools and functionality for data analytics   </a:t>
            </a:r>
            <a:endParaRPr sz="14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2d4eb7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2d4eb7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-Developed heat maps using AIS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2d4eb7a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2d4eb7a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2d4eb7a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2d4eb7a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types of ship we will focus on are cargo, tanker, tug tow, passenger and military</a:t>
            </a:r>
            <a:endParaRPr/>
          </a:p>
          <a:p>
            <a:pPr indent="-298450" lvl="0" marL="457200" rtl="0" algn="l">
              <a:lnSpc>
                <a:spcPct val="115000"/>
              </a:lnSpc>
              <a:spcBef>
                <a:spcPts val="0"/>
              </a:spcBef>
              <a:spcAft>
                <a:spcPts val="0"/>
              </a:spcAft>
              <a:buClr>
                <a:schemeClr val="dk1"/>
              </a:buClr>
              <a:buSzPts val="1100"/>
              <a:buChar char="●"/>
            </a:pPr>
            <a:r>
              <a:rPr lang="en"/>
              <a:t>Military boats travel at low speeds and are infrequent. They are not a risk factor.</a:t>
            </a:r>
            <a:endParaRPr/>
          </a:p>
          <a:p>
            <a:pPr indent="-298450" lvl="0" marL="457200" rtl="0" algn="l">
              <a:lnSpc>
                <a:spcPct val="115000"/>
              </a:lnSpc>
              <a:spcBef>
                <a:spcPts val="0"/>
              </a:spcBef>
              <a:spcAft>
                <a:spcPts val="0"/>
              </a:spcAft>
              <a:buClr>
                <a:schemeClr val="dk1"/>
              </a:buClr>
              <a:buSzPts val="1100"/>
              <a:buChar char="●"/>
            </a:pPr>
            <a:r>
              <a:rPr lang="en"/>
              <a:t>Passenger boats travel at high speeds but nearby ports. It is unlikely a small boat can injure a whale. We suggest passenger boats exercise caution but are not a risk factor.</a:t>
            </a:r>
            <a:endParaRPr/>
          </a:p>
          <a:p>
            <a:pPr indent="-298450" lvl="0" marL="457200" rtl="0" algn="l">
              <a:lnSpc>
                <a:spcPct val="115000"/>
              </a:lnSpc>
              <a:spcBef>
                <a:spcPts val="0"/>
              </a:spcBef>
              <a:spcAft>
                <a:spcPts val="0"/>
              </a:spcAft>
              <a:buClr>
                <a:schemeClr val="dk1"/>
              </a:buClr>
              <a:buSzPts val="1100"/>
              <a:buChar char="●"/>
            </a:pPr>
            <a:r>
              <a:rPr lang="en"/>
              <a:t>Tug boats travel at a high speeds and are infrequent. Tug boats are also small boats. We decided that they are not a risk factor.</a:t>
            </a:r>
            <a:endParaRPr/>
          </a:p>
          <a:p>
            <a:pPr indent="-298450" lvl="0" marL="457200" rtl="0" algn="l">
              <a:lnSpc>
                <a:spcPct val="115000"/>
              </a:lnSpc>
              <a:spcBef>
                <a:spcPts val="0"/>
              </a:spcBef>
              <a:spcAft>
                <a:spcPts val="0"/>
              </a:spcAft>
              <a:buClr>
                <a:schemeClr val="dk1"/>
              </a:buClr>
              <a:buSzPts val="1100"/>
              <a:buChar char="●"/>
            </a:pPr>
            <a:r>
              <a:rPr lang="en"/>
              <a:t>Cargo ships and Tanker ships are the most dangerous. Both types of boats travel at 10-15 knots which is extremly lethal to whales. Moreover, their shipping lanes heavily intersect with areas of high whale suitability especially at the Gulf of Maine and surrounding port of Boston. Moreover, large ships are known to under report whale collision due to its size and lack of sensory equipment. We suggest detouring shipping lanes around the Gulf of Maine and port of Boston as well as equipping each ship in that area with sonar sensors to detect whales nearby.</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2d4eb7a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2d4eb7a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Interface on vessel for real time analytics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2d4eb7a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2d4eb7a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93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Whale Collision Tool</a:t>
            </a:r>
            <a:endParaRPr/>
          </a:p>
        </p:txBody>
      </p:sp>
      <p:sp>
        <p:nvSpPr>
          <p:cNvPr id="55" name="Google Shape;55;p13"/>
          <p:cNvSpPr txBox="1"/>
          <p:nvPr>
            <p:ph idx="1" type="subTitle"/>
          </p:nvPr>
        </p:nvSpPr>
        <p:spPr>
          <a:xfrm>
            <a:off x="384825" y="2797175"/>
            <a:ext cx="8520600" cy="1700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CanDev 2022 - Team 4044</a:t>
            </a:r>
            <a:endParaRPr/>
          </a:p>
          <a:p>
            <a:pPr indent="0" lvl="0" marL="0" rtl="0" algn="ctr">
              <a:spcBef>
                <a:spcPts val="0"/>
              </a:spcBef>
              <a:spcAft>
                <a:spcPts val="0"/>
              </a:spcAft>
              <a:buNone/>
            </a:pPr>
            <a:r>
              <a:rPr lang="en"/>
              <a:t>Stuart Shelley</a:t>
            </a:r>
            <a:endParaRPr/>
          </a:p>
          <a:p>
            <a:pPr indent="0" lvl="0" marL="0" rtl="0" algn="ctr">
              <a:spcBef>
                <a:spcPts val="0"/>
              </a:spcBef>
              <a:spcAft>
                <a:spcPts val="0"/>
              </a:spcAft>
              <a:buNone/>
            </a:pPr>
            <a:r>
              <a:rPr lang="en"/>
              <a:t>Khuong Vinh Khang Tran</a:t>
            </a:r>
            <a:endParaRPr/>
          </a:p>
          <a:p>
            <a:pPr indent="0" lvl="0" marL="0" rtl="0" algn="ctr">
              <a:spcBef>
                <a:spcPts val="0"/>
              </a:spcBef>
              <a:spcAft>
                <a:spcPts val="0"/>
              </a:spcAft>
              <a:buNone/>
            </a:pPr>
            <a:r>
              <a:rPr lang="en"/>
              <a:t>Daksh Kashyap</a:t>
            </a:r>
            <a:endParaRPr/>
          </a:p>
          <a:p>
            <a:pPr indent="0" lvl="0" marL="0" rtl="0" algn="ctr">
              <a:spcBef>
                <a:spcPts val="0"/>
              </a:spcBef>
              <a:spcAft>
                <a:spcPts val="0"/>
              </a:spcAft>
              <a:buNone/>
            </a:pPr>
            <a:r>
              <a:rPr lang="en"/>
              <a:t>Gordon Tang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84850" y="23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Solution Overview</a:t>
            </a:r>
            <a:endParaRPr/>
          </a:p>
        </p:txBody>
      </p:sp>
      <p:sp>
        <p:nvSpPr>
          <p:cNvPr id="61" name="Google Shape;61;p14"/>
          <p:cNvSpPr txBox="1"/>
          <p:nvPr>
            <p:ph idx="4294967295" type="body"/>
          </p:nvPr>
        </p:nvSpPr>
        <p:spPr>
          <a:xfrm>
            <a:off x="311700" y="1063750"/>
            <a:ext cx="8520600" cy="370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 modelling the </a:t>
            </a:r>
            <a:r>
              <a:rPr b="1" lang="en"/>
              <a:t>risk of collisions</a:t>
            </a:r>
            <a:r>
              <a:rPr lang="en"/>
              <a:t> between ships and whales and to integrate this information into </a:t>
            </a:r>
            <a:r>
              <a:rPr b="1" lang="en"/>
              <a:t>planning and policy decisions</a:t>
            </a:r>
            <a:r>
              <a:rPr lang="en"/>
              <a:t> that impact endangered species</a:t>
            </a:r>
            <a:endParaRPr/>
          </a:p>
          <a:p>
            <a:pPr indent="0" lvl="0" marL="0" rtl="0" algn="l">
              <a:spcBef>
                <a:spcPts val="1200"/>
              </a:spcBef>
              <a:spcAft>
                <a:spcPts val="0"/>
              </a:spcAft>
              <a:buNone/>
            </a:pPr>
            <a:r>
              <a:t/>
            </a:r>
            <a:endParaRPr/>
          </a:p>
          <a:p>
            <a:pPr indent="-355600" lvl="0" marL="457200" rtl="0" algn="l">
              <a:spcBef>
                <a:spcPts val="1200"/>
              </a:spcBef>
              <a:spcAft>
                <a:spcPts val="0"/>
              </a:spcAft>
              <a:buSzPts val="2000"/>
              <a:buChar char="-"/>
            </a:pPr>
            <a:r>
              <a:rPr b="1" lang="en" sz="2000"/>
              <a:t>Solution: Whale Warning System</a:t>
            </a:r>
            <a:endParaRPr b="1" sz="2000"/>
          </a:p>
          <a:p>
            <a:pPr indent="-330200" lvl="1" marL="914400" rtl="0" algn="l">
              <a:spcBef>
                <a:spcPts val="0"/>
              </a:spcBef>
              <a:spcAft>
                <a:spcPts val="0"/>
              </a:spcAft>
              <a:buSzPts val="1600"/>
              <a:buChar char="-"/>
            </a:pPr>
            <a:r>
              <a:rPr lang="en" sz="1600"/>
              <a:t>Central system</a:t>
            </a:r>
            <a:endParaRPr sz="1600"/>
          </a:p>
          <a:p>
            <a:pPr indent="-330200" lvl="1" marL="914400" rtl="0" algn="l">
              <a:spcBef>
                <a:spcPts val="0"/>
              </a:spcBef>
              <a:spcAft>
                <a:spcPts val="0"/>
              </a:spcAft>
              <a:buSzPts val="1600"/>
              <a:buChar char="-"/>
            </a:pPr>
            <a:r>
              <a:rPr lang="en" sz="1600"/>
              <a:t>Feed data to applications</a:t>
            </a:r>
            <a:endParaRPr sz="1600"/>
          </a:p>
          <a:p>
            <a:pPr indent="-330200" lvl="1" marL="914400" rtl="0" algn="l">
              <a:spcBef>
                <a:spcPts val="0"/>
              </a:spcBef>
              <a:spcAft>
                <a:spcPts val="0"/>
              </a:spcAft>
              <a:buSzPts val="1600"/>
              <a:buChar char="-"/>
            </a:pPr>
            <a:r>
              <a:rPr lang="en" sz="1600"/>
              <a:t>Alert about slow zones area and whale habitat</a:t>
            </a:r>
            <a:endParaRPr sz="1600"/>
          </a:p>
          <a:p>
            <a:pPr indent="-330200" lvl="1" marL="914400" rtl="0" algn="l">
              <a:spcBef>
                <a:spcPts val="0"/>
              </a:spcBef>
              <a:spcAft>
                <a:spcPts val="0"/>
              </a:spcAft>
              <a:buSzPts val="1600"/>
              <a:buChar char="-"/>
            </a:pPr>
            <a:r>
              <a:rPr lang="en" sz="1600"/>
              <a:t>Provide real-time data analytics   </a:t>
            </a:r>
            <a:endParaRPr sz="16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84850" y="23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 of Vessel Speed with Whale Habitat area and Slow Zones</a:t>
            </a:r>
            <a:endParaRPr/>
          </a:p>
        </p:txBody>
      </p:sp>
      <p:pic>
        <p:nvPicPr>
          <p:cNvPr id="67" name="Google Shape;67;p15"/>
          <p:cNvPicPr preferRelativeResize="0"/>
          <p:nvPr/>
        </p:nvPicPr>
        <p:blipFill>
          <a:blip r:embed="rId3">
            <a:alphaModFix/>
          </a:blip>
          <a:stretch>
            <a:fillRect/>
          </a:stretch>
        </p:blipFill>
        <p:spPr>
          <a:xfrm>
            <a:off x="152400" y="1170125"/>
            <a:ext cx="3796753" cy="3820975"/>
          </a:xfrm>
          <a:prstGeom prst="rect">
            <a:avLst/>
          </a:prstGeom>
          <a:noFill/>
          <a:ln>
            <a:noFill/>
          </a:ln>
        </p:spPr>
      </p:pic>
      <p:pic>
        <p:nvPicPr>
          <p:cNvPr id="68" name="Google Shape;68;p15"/>
          <p:cNvPicPr preferRelativeResize="0"/>
          <p:nvPr/>
        </p:nvPicPr>
        <p:blipFill>
          <a:blip r:embed="rId4">
            <a:alphaModFix/>
          </a:blip>
          <a:stretch>
            <a:fillRect/>
          </a:stretch>
        </p:blipFill>
        <p:spPr>
          <a:xfrm>
            <a:off x="4101553" y="1170125"/>
            <a:ext cx="3839285"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Shipping Lanes and Vessel Paths Overlap Potential Whale Locations</a:t>
            </a:r>
            <a:endParaRPr/>
          </a:p>
        </p:txBody>
      </p:sp>
      <p:pic>
        <p:nvPicPr>
          <p:cNvPr id="74" name="Google Shape;74;p16"/>
          <p:cNvPicPr preferRelativeResize="0"/>
          <p:nvPr/>
        </p:nvPicPr>
        <p:blipFill>
          <a:blip r:embed="rId3">
            <a:alphaModFix/>
          </a:blip>
          <a:stretch>
            <a:fillRect/>
          </a:stretch>
        </p:blipFill>
        <p:spPr>
          <a:xfrm>
            <a:off x="311697" y="1435850"/>
            <a:ext cx="5227653" cy="3416399"/>
          </a:xfrm>
          <a:prstGeom prst="rect">
            <a:avLst/>
          </a:prstGeom>
          <a:noFill/>
          <a:ln>
            <a:noFill/>
          </a:ln>
        </p:spPr>
      </p:pic>
      <p:sp>
        <p:nvSpPr>
          <p:cNvPr id="75" name="Google Shape;75;p16"/>
          <p:cNvSpPr txBox="1"/>
          <p:nvPr/>
        </p:nvSpPr>
        <p:spPr>
          <a:xfrm>
            <a:off x="5626675" y="4020950"/>
            <a:ext cx="328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AIS Vessel Path Data Plotted on Suitable Whale Habitat Locations for April</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5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Vessels at High Speeds Injure Whales </a:t>
            </a:r>
            <a:endParaRPr/>
          </a:p>
        </p:txBody>
      </p:sp>
      <p:pic>
        <p:nvPicPr>
          <p:cNvPr id="81" name="Google Shape;81;p17"/>
          <p:cNvPicPr preferRelativeResize="0"/>
          <p:nvPr/>
        </p:nvPicPr>
        <p:blipFill>
          <a:blip r:embed="rId3">
            <a:alphaModFix/>
          </a:blip>
          <a:stretch>
            <a:fillRect/>
          </a:stretch>
        </p:blipFill>
        <p:spPr>
          <a:xfrm>
            <a:off x="681827" y="1375788"/>
            <a:ext cx="4211525" cy="2776875"/>
          </a:xfrm>
          <a:prstGeom prst="rect">
            <a:avLst/>
          </a:prstGeom>
          <a:noFill/>
          <a:ln>
            <a:noFill/>
          </a:ln>
        </p:spPr>
      </p:pic>
      <p:sp>
        <p:nvSpPr>
          <p:cNvPr id="82" name="Google Shape;82;p17"/>
          <p:cNvSpPr txBox="1"/>
          <p:nvPr/>
        </p:nvSpPr>
        <p:spPr>
          <a:xfrm rot="-3713005">
            <a:off x="671317" y="4147542"/>
            <a:ext cx="986065" cy="4002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rPr>
              <a:t>Cargo</a:t>
            </a:r>
            <a:endParaRPr b="1">
              <a:solidFill>
                <a:schemeClr val="accent5"/>
              </a:solidFill>
            </a:endParaRPr>
          </a:p>
        </p:txBody>
      </p:sp>
      <p:sp>
        <p:nvSpPr>
          <p:cNvPr id="83" name="Google Shape;83;p17"/>
          <p:cNvSpPr txBox="1"/>
          <p:nvPr/>
        </p:nvSpPr>
        <p:spPr>
          <a:xfrm rot="-3713516">
            <a:off x="1405303" y="4279990"/>
            <a:ext cx="767294" cy="4002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rPr>
              <a:t>Tanker</a:t>
            </a:r>
            <a:endParaRPr b="1">
              <a:solidFill>
                <a:schemeClr val="accent5"/>
              </a:solidFill>
            </a:endParaRPr>
          </a:p>
        </p:txBody>
      </p:sp>
      <p:sp>
        <p:nvSpPr>
          <p:cNvPr id="84" name="Google Shape;84;p17"/>
          <p:cNvSpPr txBox="1"/>
          <p:nvPr/>
        </p:nvSpPr>
        <p:spPr>
          <a:xfrm rot="-3713516">
            <a:off x="2180278" y="4315990"/>
            <a:ext cx="767294" cy="4002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Tugtow</a:t>
            </a:r>
            <a:endParaRPr>
              <a:solidFill>
                <a:schemeClr val="dk2"/>
              </a:solidFill>
            </a:endParaRPr>
          </a:p>
        </p:txBody>
      </p:sp>
      <p:sp>
        <p:nvSpPr>
          <p:cNvPr id="85" name="Google Shape;85;p17"/>
          <p:cNvSpPr txBox="1"/>
          <p:nvPr/>
        </p:nvSpPr>
        <p:spPr>
          <a:xfrm rot="-3714094">
            <a:off x="2778169" y="4150386"/>
            <a:ext cx="1208312" cy="4002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Passenger</a:t>
            </a:r>
            <a:endParaRPr>
              <a:solidFill>
                <a:schemeClr val="dk2"/>
              </a:solidFill>
            </a:endParaRPr>
          </a:p>
        </p:txBody>
      </p:sp>
      <p:sp>
        <p:nvSpPr>
          <p:cNvPr id="86" name="Google Shape;86;p17"/>
          <p:cNvSpPr txBox="1"/>
          <p:nvPr/>
        </p:nvSpPr>
        <p:spPr>
          <a:xfrm rot="-3713954">
            <a:off x="3591061" y="4066393"/>
            <a:ext cx="1251530" cy="4002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Military</a:t>
            </a:r>
            <a:endParaRPr>
              <a:solidFill>
                <a:schemeClr val="dk2"/>
              </a:solidFill>
            </a:endParaRPr>
          </a:p>
        </p:txBody>
      </p:sp>
      <p:sp>
        <p:nvSpPr>
          <p:cNvPr id="87" name="Google Shape;87;p17"/>
          <p:cNvSpPr/>
          <p:nvPr/>
        </p:nvSpPr>
        <p:spPr>
          <a:xfrm>
            <a:off x="639625" y="2690875"/>
            <a:ext cx="614400" cy="1467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rot="2187685">
            <a:off x="1481781" y="2192231"/>
            <a:ext cx="614356" cy="146703"/>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4">
            <a:alphaModFix/>
          </a:blip>
          <a:stretch>
            <a:fillRect/>
          </a:stretch>
        </p:blipFill>
        <p:spPr>
          <a:xfrm>
            <a:off x="5455074" y="1375800"/>
            <a:ext cx="3316759" cy="2563300"/>
          </a:xfrm>
          <a:prstGeom prst="rect">
            <a:avLst/>
          </a:prstGeom>
          <a:noFill/>
          <a:ln>
            <a:noFill/>
          </a:ln>
        </p:spPr>
      </p:pic>
      <p:sp>
        <p:nvSpPr>
          <p:cNvPr id="90" name="Google Shape;90;p17"/>
          <p:cNvSpPr txBox="1"/>
          <p:nvPr/>
        </p:nvSpPr>
        <p:spPr>
          <a:xfrm>
            <a:off x="1005275" y="1021800"/>
            <a:ext cx="3682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Vessel Speed [knots] by Vessel Type</a:t>
            </a:r>
            <a:endParaRPr sz="1100"/>
          </a:p>
        </p:txBody>
      </p:sp>
      <p:sp>
        <p:nvSpPr>
          <p:cNvPr id="91" name="Google Shape;91;p17"/>
          <p:cNvSpPr/>
          <p:nvPr/>
        </p:nvSpPr>
        <p:spPr>
          <a:xfrm>
            <a:off x="6403150" y="2584100"/>
            <a:ext cx="614400" cy="1467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5714988" y="1021800"/>
            <a:ext cx="3117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Whale Lethality Model (DFO)</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0" l="2884" r="0" t="0"/>
          <a:stretch/>
        </p:blipFill>
        <p:spPr>
          <a:xfrm>
            <a:off x="262000" y="0"/>
            <a:ext cx="861999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Steps - Policy Implications and Technological Solutions</a:t>
            </a:r>
            <a:endParaRPr/>
          </a:p>
        </p:txBody>
      </p:sp>
      <p:sp>
        <p:nvSpPr>
          <p:cNvPr id="103" name="Google Shape;103;p19"/>
          <p:cNvSpPr txBox="1"/>
          <p:nvPr>
            <p:ph idx="1" type="body"/>
          </p:nvPr>
        </p:nvSpPr>
        <p:spPr>
          <a:xfrm>
            <a:off x="4572000" y="1605400"/>
            <a:ext cx="4053900" cy="29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4" name="Google Shape;104;p19"/>
          <p:cNvGraphicFramePr/>
          <p:nvPr/>
        </p:nvGraphicFramePr>
        <p:xfrm>
          <a:off x="570650" y="1605400"/>
          <a:ext cx="3000000" cy="3000000"/>
        </p:xfrm>
        <a:graphic>
          <a:graphicData uri="http://schemas.openxmlformats.org/drawingml/2006/table">
            <a:tbl>
              <a:tblPr>
                <a:noFill/>
                <a:tableStyleId>{7EE53D6D-54EB-42CF-9CFD-097E79011A72}</a:tableStyleId>
              </a:tblPr>
              <a:tblGrid>
                <a:gridCol w="3619500"/>
                <a:gridCol w="3619500"/>
              </a:tblGrid>
              <a:tr h="1052025">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Limited data on Canadian Waters - mostly US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 </a:t>
                      </a:r>
                      <a:r>
                        <a:rPr b="1" lang="en" sz="1800">
                          <a:solidFill>
                            <a:schemeClr val="dk1"/>
                          </a:solidFill>
                        </a:rPr>
                        <a:t>Collaboration</a:t>
                      </a:r>
                      <a:r>
                        <a:rPr lang="en" sz="1800">
                          <a:solidFill>
                            <a:schemeClr val="dk1"/>
                          </a:solidFill>
                        </a:rPr>
                        <a:t> with International Organizations</a:t>
                      </a:r>
                      <a:endParaRPr sz="1800">
                        <a:solidFill>
                          <a:schemeClr val="dk1"/>
                        </a:solidFill>
                      </a:endParaRPr>
                    </a:p>
                    <a:p>
                      <a:pPr indent="0" lvl="0" marL="0" rtl="0" algn="l">
                        <a:spcBef>
                          <a:spcPts val="1200"/>
                        </a:spcBef>
                        <a:spcAft>
                          <a:spcPts val="0"/>
                        </a:spcAft>
                        <a:buNone/>
                      </a:pPr>
                      <a:r>
                        <a:t/>
                      </a:r>
                      <a:endParaRPr>
                        <a:solidFill>
                          <a:schemeClr val="dk1"/>
                        </a:solidFill>
                      </a:endParaRPr>
                    </a:p>
                  </a:txBody>
                  <a:tcPr marT="91425" marB="91425" marR="91425" marL="91425"/>
                </a:tc>
              </a:tr>
              <a:tr h="989700">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Education / Policy </a:t>
                      </a:r>
                      <a:endParaRPr sz="1800">
                        <a:solidFill>
                          <a:schemeClr val="dk1"/>
                        </a:solidFill>
                      </a:endParaRPr>
                    </a:p>
                    <a:p>
                      <a:pPr indent="0" lvl="0" marL="0" rtl="0" algn="l">
                        <a:spcBef>
                          <a:spcPts val="120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 </a:t>
                      </a:r>
                      <a:r>
                        <a:rPr b="1" lang="en" sz="1800">
                          <a:solidFill>
                            <a:schemeClr val="dk1"/>
                          </a:solidFill>
                        </a:rPr>
                        <a:t>Target high risk</a:t>
                      </a:r>
                      <a:r>
                        <a:rPr lang="en" sz="1800">
                          <a:solidFill>
                            <a:schemeClr val="dk1"/>
                          </a:solidFill>
                        </a:rPr>
                        <a:t> </a:t>
                      </a:r>
                      <a:r>
                        <a:rPr b="1" lang="en" sz="1800">
                          <a:solidFill>
                            <a:schemeClr val="dk1"/>
                          </a:solidFill>
                        </a:rPr>
                        <a:t>vessels = </a:t>
                      </a:r>
                      <a:r>
                        <a:rPr lang="en" sz="1800">
                          <a:solidFill>
                            <a:schemeClr val="dk1"/>
                          </a:solidFill>
                        </a:rPr>
                        <a:t>Cargo and Tankers</a:t>
                      </a:r>
                      <a:endParaRPr sz="1800">
                        <a:solidFill>
                          <a:schemeClr val="dk1"/>
                        </a:solidFill>
                      </a:endParaRPr>
                    </a:p>
                    <a:p>
                      <a:pPr indent="0" lvl="0" marL="0" rtl="0" algn="l">
                        <a:spcBef>
                          <a:spcPts val="1200"/>
                        </a:spcBef>
                        <a:spcAft>
                          <a:spcPts val="0"/>
                        </a:spcAft>
                        <a:buNone/>
                      </a:pPr>
                      <a:r>
                        <a:t/>
                      </a:r>
                      <a:endParaRPr sz="1800">
                        <a:solidFill>
                          <a:schemeClr val="dk1"/>
                        </a:solidFill>
                      </a:endParaRPr>
                    </a:p>
                  </a:txBody>
                  <a:tcPr marT="91425" marB="91425" marR="91425" marL="91425"/>
                </a:tc>
              </a:tr>
              <a:tr h="722775">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Technology Requirements </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 </a:t>
                      </a:r>
                      <a:r>
                        <a:rPr b="1" lang="en" sz="1800">
                          <a:solidFill>
                            <a:schemeClr val="dk1"/>
                          </a:solidFill>
                        </a:rPr>
                        <a:t>Detection systems </a:t>
                      </a:r>
                      <a:r>
                        <a:rPr lang="en" sz="1800">
                          <a:solidFill>
                            <a:schemeClr val="dk1"/>
                          </a:solidFill>
                        </a:rPr>
                        <a:t>- whale habitats and slow zones </a:t>
                      </a:r>
                      <a:endParaRPr sz="1800">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