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Amatic SC"/>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AmaticSC-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maticSC-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f02de1f87_3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f02de1f8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05e99f3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f05e99f3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f02de1f87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f02de1f87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f02de1f87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f02de1f87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f02de1f87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f02de1f87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f02de1f87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f02de1f87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05e99f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05e99f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f02de1f87_6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f02de1f87_6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f02de1f87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f02de1f87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f05e99f3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f05e99f3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f05e99f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f05e99f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f02de1f87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f02de1f87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f05e99f3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f05e99f3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f05e99f3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f05e99f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f02de1f87_3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f02de1f87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02de1f87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02de1f87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f05e99f3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f05e99f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f05e99f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f05e99f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f05e99f3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f05e99f3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0" y="0"/>
            <a:ext cx="30480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341300" y="314875"/>
            <a:ext cx="5486400" cy="113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56" name="Google Shape;56;p13"/>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www.planttext.com/" TargetMode="External"/><Relationship Id="rId4" Type="http://schemas.openxmlformats.org/officeDocument/2006/relationships/hyperlink" Target="https://www.codejava.net/" TargetMode="External"/><Relationship Id="rId5" Type="http://schemas.openxmlformats.org/officeDocument/2006/relationships/hyperlink" Target="https://www.javatpoint.com/" TargetMode="External"/><Relationship Id="rId6" Type="http://schemas.openxmlformats.org/officeDocument/2006/relationships/hyperlink" Target="https://www.lucidchart.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ctrTitle"/>
          </p:nvPr>
        </p:nvSpPr>
        <p:spPr>
          <a:xfrm>
            <a:off x="615150" y="194525"/>
            <a:ext cx="8123100" cy="1588500"/>
          </a:xfrm>
          <a:prstGeom prst="rect">
            <a:avLst/>
          </a:prstGeom>
        </p:spPr>
        <p:txBody>
          <a:bodyPr anchorCtr="0" anchor="b" bIns="91425" lIns="91425" spcFirstLastPara="1" rIns="91425" wrap="square" tIns="91425">
            <a:noAutofit/>
          </a:bodyPr>
          <a:lstStyle/>
          <a:p>
            <a:pPr indent="0" lvl="0" marL="22908" rtl="0" algn="ctr">
              <a:lnSpc>
                <a:spcPct val="111710"/>
              </a:lnSpc>
              <a:spcBef>
                <a:spcPts val="317"/>
              </a:spcBef>
              <a:spcAft>
                <a:spcPts val="0"/>
              </a:spcAft>
              <a:buNone/>
            </a:pPr>
            <a:r>
              <a:rPr lang="en" sz="7800">
                <a:solidFill>
                  <a:srgbClr val="000000"/>
                </a:solidFill>
                <a:latin typeface="Amatic SC"/>
                <a:ea typeface="Amatic SC"/>
                <a:cs typeface="Amatic SC"/>
                <a:sym typeface="Amatic SC"/>
              </a:rPr>
              <a:t>TRAVEL MANAGEMENT SYSTEM </a:t>
            </a:r>
            <a:endParaRPr sz="12000">
              <a:solidFill>
                <a:srgbClr val="000000"/>
              </a:solidFill>
              <a:latin typeface="Amatic SC"/>
              <a:ea typeface="Amatic SC"/>
              <a:cs typeface="Amatic SC"/>
              <a:sym typeface="Amatic SC"/>
            </a:endParaRPr>
          </a:p>
        </p:txBody>
      </p:sp>
      <p:sp>
        <p:nvSpPr>
          <p:cNvPr id="63" name="Google Shape;63;p14"/>
          <p:cNvSpPr txBox="1"/>
          <p:nvPr>
            <p:ph idx="1" type="subTitle"/>
          </p:nvPr>
        </p:nvSpPr>
        <p:spPr>
          <a:xfrm>
            <a:off x="2791500" y="3769600"/>
            <a:ext cx="4061400" cy="1282800"/>
          </a:xfrm>
          <a:prstGeom prst="rect">
            <a:avLst/>
          </a:prstGeom>
        </p:spPr>
        <p:txBody>
          <a:bodyPr anchorCtr="0" anchor="t" bIns="91425" lIns="91425" spcFirstLastPara="1" rIns="91425" wrap="square" tIns="91425">
            <a:noAutofit/>
          </a:bodyPr>
          <a:lstStyle/>
          <a:p>
            <a:pPr indent="-368300" lvl="0" marL="457200" rtl="0" algn="ctr">
              <a:spcBef>
                <a:spcPts val="0"/>
              </a:spcBef>
              <a:spcAft>
                <a:spcPts val="0"/>
              </a:spcAft>
              <a:buClr>
                <a:srgbClr val="000000"/>
              </a:buClr>
              <a:buSzPts val="2200"/>
              <a:buFont typeface="Amatic SC"/>
              <a:buChar char="●"/>
            </a:pPr>
            <a:r>
              <a:rPr b="1" lang="en" sz="2200">
                <a:solidFill>
                  <a:srgbClr val="000000"/>
                </a:solidFill>
                <a:latin typeface="Amatic SC"/>
                <a:ea typeface="Amatic SC"/>
                <a:cs typeface="Amatic SC"/>
                <a:sym typeface="Amatic SC"/>
              </a:rPr>
              <a:t>Kaustubh Mishra(8956)</a:t>
            </a:r>
            <a:endParaRPr b="1" sz="2200">
              <a:solidFill>
                <a:srgbClr val="000000"/>
              </a:solidFill>
              <a:latin typeface="Amatic SC"/>
              <a:ea typeface="Amatic SC"/>
              <a:cs typeface="Amatic SC"/>
              <a:sym typeface="Amatic SC"/>
            </a:endParaRPr>
          </a:p>
          <a:p>
            <a:pPr indent="-368300" lvl="0" marL="457200" rtl="0" algn="ctr">
              <a:spcBef>
                <a:spcPts val="0"/>
              </a:spcBef>
              <a:spcAft>
                <a:spcPts val="0"/>
              </a:spcAft>
              <a:buClr>
                <a:srgbClr val="000000"/>
              </a:buClr>
              <a:buSzPts val="2200"/>
              <a:buFont typeface="Amatic SC"/>
              <a:buChar char="●"/>
            </a:pPr>
            <a:r>
              <a:rPr b="1" lang="en" sz="2200">
                <a:solidFill>
                  <a:srgbClr val="000000"/>
                </a:solidFill>
                <a:latin typeface="Amatic SC"/>
                <a:ea typeface="Amatic SC"/>
                <a:cs typeface="Amatic SC"/>
                <a:sym typeface="Amatic SC"/>
              </a:rPr>
              <a:t>Vivan Stanislaus(8974)</a:t>
            </a:r>
            <a:endParaRPr b="1" sz="2200">
              <a:solidFill>
                <a:srgbClr val="000000"/>
              </a:solidFill>
              <a:latin typeface="Amatic SC"/>
              <a:ea typeface="Amatic SC"/>
              <a:cs typeface="Amatic SC"/>
              <a:sym typeface="Amatic SC"/>
            </a:endParaRPr>
          </a:p>
          <a:p>
            <a:pPr indent="-368300" lvl="0" marL="457200" rtl="0" algn="ctr">
              <a:spcBef>
                <a:spcPts val="0"/>
              </a:spcBef>
              <a:spcAft>
                <a:spcPts val="0"/>
              </a:spcAft>
              <a:buClr>
                <a:srgbClr val="000000"/>
              </a:buClr>
              <a:buSzPts val="2200"/>
              <a:buFont typeface="Amatic SC"/>
              <a:buChar char="●"/>
            </a:pPr>
            <a:r>
              <a:rPr b="1" lang="en" sz="2200">
                <a:solidFill>
                  <a:srgbClr val="000000"/>
                </a:solidFill>
                <a:latin typeface="Amatic SC"/>
                <a:ea typeface="Amatic SC"/>
                <a:cs typeface="Amatic SC"/>
                <a:sym typeface="Amatic SC"/>
              </a:rPr>
              <a:t>Mitesh Jaiman(8946)</a:t>
            </a:r>
            <a:endParaRPr b="1" sz="2200">
              <a:solidFill>
                <a:srgbClr val="000000"/>
              </a:solidFill>
              <a:latin typeface="Amatic SC"/>
              <a:ea typeface="Amatic SC"/>
              <a:cs typeface="Amatic SC"/>
              <a:sym typeface="Amatic SC"/>
            </a:endParaRPr>
          </a:p>
        </p:txBody>
      </p:sp>
      <p:cxnSp>
        <p:nvCxnSpPr>
          <p:cNvPr id="64" name="Google Shape;64;p14"/>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
        <p:nvSpPr>
          <p:cNvPr id="65" name="Google Shape;65;p14"/>
          <p:cNvSpPr txBox="1"/>
          <p:nvPr/>
        </p:nvSpPr>
        <p:spPr>
          <a:xfrm>
            <a:off x="2291100" y="3232900"/>
            <a:ext cx="23085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Amatic SC"/>
                <a:ea typeface="Amatic SC"/>
                <a:cs typeface="Amatic SC"/>
                <a:sym typeface="Amatic SC"/>
              </a:rPr>
              <a:t>Team members:</a:t>
            </a:r>
            <a:endParaRPr b="1" sz="2500">
              <a:latin typeface="Amatic SC"/>
              <a:ea typeface="Amatic SC"/>
              <a:cs typeface="Amatic SC"/>
              <a:sym typeface="Amatic SC"/>
            </a:endParaRPr>
          </a:p>
        </p:txBody>
      </p:sp>
      <p:sp>
        <p:nvSpPr>
          <p:cNvPr id="66" name="Google Shape;66;p14"/>
          <p:cNvSpPr txBox="1"/>
          <p:nvPr/>
        </p:nvSpPr>
        <p:spPr>
          <a:xfrm>
            <a:off x="7186275" y="4071275"/>
            <a:ext cx="14478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latin typeface="Amatic SC"/>
                <a:ea typeface="Amatic SC"/>
                <a:cs typeface="Amatic SC"/>
                <a:sym typeface="Amatic SC"/>
              </a:rPr>
              <a:t>Group 13</a:t>
            </a:r>
            <a:endParaRPr b="1" sz="37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1388100" y="101100"/>
            <a:ext cx="63678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GUI Design</a:t>
            </a:r>
            <a:endParaRPr>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6328125" y="2946375"/>
            <a:ext cx="1782000" cy="13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24"/>
          <p:cNvPicPr preferRelativeResize="0"/>
          <p:nvPr/>
        </p:nvPicPr>
        <p:blipFill>
          <a:blip r:embed="rId3">
            <a:alphaModFix/>
          </a:blip>
          <a:stretch>
            <a:fillRect/>
          </a:stretch>
        </p:blipFill>
        <p:spPr>
          <a:xfrm>
            <a:off x="6" y="0"/>
            <a:ext cx="2827787" cy="5143500"/>
          </a:xfrm>
          <a:prstGeom prst="rect">
            <a:avLst/>
          </a:prstGeom>
          <a:noFill/>
          <a:ln>
            <a:noFill/>
          </a:ln>
        </p:spPr>
      </p:pic>
      <p:pic>
        <p:nvPicPr>
          <p:cNvPr id="125" name="Google Shape;125;p24"/>
          <p:cNvPicPr preferRelativeResize="0"/>
          <p:nvPr/>
        </p:nvPicPr>
        <p:blipFill>
          <a:blip r:embed="rId4">
            <a:alphaModFix/>
          </a:blip>
          <a:stretch>
            <a:fillRect/>
          </a:stretch>
        </p:blipFill>
        <p:spPr>
          <a:xfrm>
            <a:off x="6328125" y="2320"/>
            <a:ext cx="2827800" cy="5138866"/>
          </a:xfrm>
          <a:prstGeom prst="rect">
            <a:avLst/>
          </a:prstGeom>
          <a:noFill/>
          <a:ln>
            <a:noFill/>
          </a:ln>
        </p:spPr>
      </p:pic>
      <p:sp>
        <p:nvSpPr>
          <p:cNvPr id="126" name="Google Shape;126;p24"/>
          <p:cNvSpPr txBox="1"/>
          <p:nvPr/>
        </p:nvSpPr>
        <p:spPr>
          <a:xfrm>
            <a:off x="3560063" y="1027350"/>
            <a:ext cx="2035800" cy="30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100">
                <a:solidFill>
                  <a:srgbClr val="434343"/>
                </a:solidFill>
              </a:rPr>
              <a:t>Home Page</a:t>
            </a:r>
            <a:r>
              <a:rPr lang="en" sz="5100">
                <a:solidFill>
                  <a:srgbClr val="434343"/>
                </a:solidFill>
              </a:rPr>
              <a:t> </a:t>
            </a:r>
            <a:endParaRPr sz="5100">
              <a:solidFill>
                <a:srgbClr val="434343"/>
              </a:solidFill>
            </a:endParaRPr>
          </a:p>
          <a:p>
            <a:pPr indent="0" lvl="0" marL="0" rtl="0" algn="ctr">
              <a:spcBef>
                <a:spcPts val="0"/>
              </a:spcBef>
              <a:spcAft>
                <a:spcPts val="0"/>
              </a:spcAft>
              <a:buNone/>
            </a:pPr>
            <a:r>
              <a:t/>
            </a:r>
            <a:endParaRPr sz="21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5660400" y="152400"/>
            <a:ext cx="2646582" cy="4838700"/>
          </a:xfrm>
          <a:prstGeom prst="rect">
            <a:avLst/>
          </a:prstGeom>
          <a:noFill/>
          <a:ln>
            <a:noFill/>
          </a:ln>
        </p:spPr>
      </p:pic>
      <p:sp>
        <p:nvSpPr>
          <p:cNvPr id="132" name="Google Shape;132;p25"/>
          <p:cNvSpPr txBox="1"/>
          <p:nvPr/>
        </p:nvSpPr>
        <p:spPr>
          <a:xfrm>
            <a:off x="1299650" y="1540150"/>
            <a:ext cx="2142900" cy="17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100">
                <a:solidFill>
                  <a:srgbClr val="434343"/>
                </a:solidFill>
              </a:rPr>
              <a:t>Admin login</a:t>
            </a:r>
            <a:endParaRPr sz="5100">
              <a:solidFill>
                <a:srgbClr val="434343"/>
              </a:solidFill>
            </a:endParaRPr>
          </a:p>
          <a:p>
            <a:pPr indent="0" lvl="0" marL="0" rtl="0" algn="ctr">
              <a:spcBef>
                <a:spcPts val="0"/>
              </a:spcBef>
              <a:spcAft>
                <a:spcPts val="0"/>
              </a:spcAft>
              <a:buNone/>
            </a:pPr>
            <a:r>
              <a:rPr lang="en" sz="5100"/>
              <a:t> </a:t>
            </a:r>
            <a:endParaRPr sz="5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5690775" y="152400"/>
            <a:ext cx="2668518" cy="4838698"/>
          </a:xfrm>
          <a:prstGeom prst="rect">
            <a:avLst/>
          </a:prstGeom>
          <a:noFill/>
          <a:ln>
            <a:noFill/>
          </a:ln>
        </p:spPr>
      </p:pic>
      <p:sp>
        <p:nvSpPr>
          <p:cNvPr id="138" name="Google Shape;138;p26"/>
          <p:cNvSpPr txBox="1"/>
          <p:nvPr/>
        </p:nvSpPr>
        <p:spPr>
          <a:xfrm>
            <a:off x="142975" y="1512075"/>
            <a:ext cx="4288200" cy="145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100">
                <a:solidFill>
                  <a:srgbClr val="434343"/>
                </a:solidFill>
              </a:rPr>
              <a:t>Admin Dashboard </a:t>
            </a:r>
            <a:endParaRPr sz="51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6161725" y="78850"/>
            <a:ext cx="2738050" cy="4985808"/>
          </a:xfrm>
          <a:prstGeom prst="rect">
            <a:avLst/>
          </a:prstGeom>
          <a:noFill/>
          <a:ln>
            <a:noFill/>
          </a:ln>
        </p:spPr>
      </p:pic>
      <p:sp>
        <p:nvSpPr>
          <p:cNvPr id="144" name="Google Shape;144;p27"/>
          <p:cNvSpPr txBox="1"/>
          <p:nvPr/>
        </p:nvSpPr>
        <p:spPr>
          <a:xfrm>
            <a:off x="3012725" y="1670625"/>
            <a:ext cx="3102900" cy="3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434343"/>
                </a:solidFill>
              </a:rPr>
              <a:t>Has the authority to</a:t>
            </a:r>
            <a:r>
              <a:rPr lang="en" sz="2000">
                <a:solidFill>
                  <a:srgbClr val="434343"/>
                </a:solidFill>
              </a:rPr>
              <a:t> </a:t>
            </a:r>
            <a:r>
              <a:rPr lang="en" sz="2000">
                <a:solidFill>
                  <a:srgbClr val="434343"/>
                </a:solidFill>
              </a:rPr>
              <a:t>View  &amp; </a:t>
            </a:r>
            <a:r>
              <a:rPr lang="en" sz="2000">
                <a:solidFill>
                  <a:srgbClr val="434343"/>
                </a:solidFill>
              </a:rPr>
              <a:t>Search both Customer and Inventory supplier Information</a:t>
            </a:r>
            <a:endParaRPr sz="2000">
              <a:solidFill>
                <a:srgbClr val="434343"/>
              </a:solidFill>
            </a:endParaRPr>
          </a:p>
        </p:txBody>
      </p:sp>
      <p:pic>
        <p:nvPicPr>
          <p:cNvPr id="145" name="Google Shape;145;p27"/>
          <p:cNvPicPr preferRelativeResize="0"/>
          <p:nvPr/>
        </p:nvPicPr>
        <p:blipFill>
          <a:blip r:embed="rId4">
            <a:alphaModFix/>
          </a:blip>
          <a:stretch>
            <a:fillRect/>
          </a:stretch>
        </p:blipFill>
        <p:spPr>
          <a:xfrm>
            <a:off x="228575" y="81625"/>
            <a:ext cx="2738050" cy="4980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3">
            <a:alphaModFix/>
          </a:blip>
          <a:stretch>
            <a:fillRect/>
          </a:stretch>
        </p:blipFill>
        <p:spPr>
          <a:xfrm>
            <a:off x="6268500" y="105075"/>
            <a:ext cx="2703825" cy="4933350"/>
          </a:xfrm>
          <a:prstGeom prst="rect">
            <a:avLst/>
          </a:prstGeom>
          <a:noFill/>
          <a:ln>
            <a:noFill/>
          </a:ln>
        </p:spPr>
      </p:pic>
      <p:pic>
        <p:nvPicPr>
          <p:cNvPr id="151" name="Google Shape;151;p28"/>
          <p:cNvPicPr preferRelativeResize="0"/>
          <p:nvPr/>
        </p:nvPicPr>
        <p:blipFill>
          <a:blip r:embed="rId4">
            <a:alphaModFix/>
          </a:blip>
          <a:stretch>
            <a:fillRect/>
          </a:stretch>
        </p:blipFill>
        <p:spPr>
          <a:xfrm>
            <a:off x="171675" y="107300"/>
            <a:ext cx="2703825" cy="4928891"/>
          </a:xfrm>
          <a:prstGeom prst="rect">
            <a:avLst/>
          </a:prstGeom>
          <a:noFill/>
          <a:ln>
            <a:noFill/>
          </a:ln>
        </p:spPr>
      </p:pic>
      <p:sp>
        <p:nvSpPr>
          <p:cNvPr id="152" name="Google Shape;152;p28"/>
          <p:cNvSpPr txBox="1"/>
          <p:nvPr/>
        </p:nvSpPr>
        <p:spPr>
          <a:xfrm>
            <a:off x="2946000" y="1662300"/>
            <a:ext cx="3252000" cy="1251900"/>
          </a:xfrm>
          <a:prstGeom prst="rect">
            <a:avLst/>
          </a:prstGeom>
          <a:noFill/>
          <a:ln>
            <a:noFill/>
          </a:ln>
        </p:spPr>
        <p:txBody>
          <a:bodyPr anchorCtr="0" anchor="t" bIns="91425" lIns="91425" spcFirstLastPara="1" rIns="91425" wrap="square" tIns="91425">
            <a:noAutofit/>
          </a:bodyPr>
          <a:lstStyle/>
          <a:p>
            <a:pPr indent="0" lvl="0" marL="11476" rtl="0" algn="ctr">
              <a:spcBef>
                <a:spcPts val="2900"/>
              </a:spcBef>
              <a:spcAft>
                <a:spcPts val="0"/>
              </a:spcAft>
              <a:buClr>
                <a:schemeClr val="dk1"/>
              </a:buClr>
              <a:buSzPts val="1100"/>
              <a:buFont typeface="Arial"/>
              <a:buNone/>
            </a:pPr>
            <a:r>
              <a:rPr lang="en" sz="2000">
                <a:solidFill>
                  <a:srgbClr val="434343"/>
                </a:solidFill>
                <a:highlight>
                  <a:schemeClr val="lt1"/>
                </a:highlight>
              </a:rPr>
              <a:t>Inventory Supplier and customers Login &amp; SignUP</a:t>
            </a:r>
            <a:endParaRPr sz="2000">
              <a:solidFill>
                <a:srgbClr val="434343"/>
              </a:solidFill>
            </a:endParaRPr>
          </a:p>
          <a:p>
            <a:pPr indent="0" lvl="0" marL="0" rtl="0" algn="ctr">
              <a:spcBef>
                <a:spcPts val="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5471413" y="0"/>
            <a:ext cx="2822087" cy="5143500"/>
          </a:xfrm>
          <a:prstGeom prst="rect">
            <a:avLst/>
          </a:prstGeom>
          <a:noFill/>
          <a:ln>
            <a:noFill/>
          </a:ln>
        </p:spPr>
      </p:pic>
      <p:sp>
        <p:nvSpPr>
          <p:cNvPr id="158" name="Google Shape;158;p29"/>
          <p:cNvSpPr txBox="1"/>
          <p:nvPr/>
        </p:nvSpPr>
        <p:spPr>
          <a:xfrm>
            <a:off x="156275" y="1714000"/>
            <a:ext cx="4050000" cy="130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100">
                <a:solidFill>
                  <a:srgbClr val="434343"/>
                </a:solidFill>
              </a:rPr>
              <a:t>S</a:t>
            </a:r>
            <a:r>
              <a:rPr lang="en" sz="5100">
                <a:solidFill>
                  <a:srgbClr val="434343"/>
                </a:solidFill>
              </a:rPr>
              <a:t>uppliers inventory </a:t>
            </a:r>
            <a:endParaRPr sz="51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nvSpPr>
        <p:spPr>
          <a:xfrm>
            <a:off x="350100" y="1685850"/>
            <a:ext cx="8443800" cy="13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100">
                <a:solidFill>
                  <a:srgbClr val="434343"/>
                </a:solidFill>
              </a:rPr>
              <a:t>Flight booking process</a:t>
            </a:r>
            <a:endParaRPr sz="51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1"/>
          <p:cNvPicPr preferRelativeResize="0"/>
          <p:nvPr/>
        </p:nvPicPr>
        <p:blipFill>
          <a:blip r:embed="rId3">
            <a:alphaModFix/>
          </a:blip>
          <a:stretch>
            <a:fillRect/>
          </a:stretch>
        </p:blipFill>
        <p:spPr>
          <a:xfrm>
            <a:off x="0" y="0"/>
            <a:ext cx="9144000" cy="51377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2"/>
          <p:cNvPicPr preferRelativeResize="0"/>
          <p:nvPr/>
        </p:nvPicPr>
        <p:blipFill rotWithShape="1">
          <a:blip r:embed="rId3">
            <a:alphaModFix/>
          </a:blip>
          <a:srcRect b="0" l="9" r="9" t="0"/>
          <a:stretch/>
        </p:blipFill>
        <p:spPr>
          <a:xfrm>
            <a:off x="0" y="-10195"/>
            <a:ext cx="9143999" cy="51536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311700" y="1115475"/>
            <a:ext cx="8520600" cy="3718200"/>
          </a:xfrm>
          <a:prstGeom prst="rect">
            <a:avLst/>
          </a:prstGeom>
        </p:spPr>
        <p:txBody>
          <a:bodyPr anchorCtr="0" anchor="b" bIns="91425" lIns="91425" spcFirstLastPara="1" rIns="91425" wrap="square" tIns="91425">
            <a:noAutofit/>
          </a:bodyPr>
          <a:lstStyle/>
          <a:p>
            <a:pPr indent="0" lvl="0" marL="110109" marR="108463" rtl="0" algn="ctr">
              <a:lnSpc>
                <a:spcPct val="98918"/>
              </a:lnSpc>
              <a:spcBef>
                <a:spcPts val="1716"/>
              </a:spcBef>
              <a:spcAft>
                <a:spcPts val="0"/>
              </a:spcAft>
              <a:buNone/>
            </a:pPr>
            <a:r>
              <a:rPr lang="en" sz="1800">
                <a:solidFill>
                  <a:srgbClr val="434343"/>
                </a:solidFill>
                <a:highlight>
                  <a:srgbClr val="FFFFFF"/>
                </a:highlight>
                <a:latin typeface="Roboto"/>
                <a:ea typeface="Roboto"/>
                <a:cs typeface="Roboto"/>
                <a:sym typeface="Roboto"/>
              </a:rPr>
              <a:t>Tourism can be considered as the most favorite pastime. </a:t>
            </a:r>
            <a:r>
              <a:rPr lang="en" sz="1800">
                <a:solidFill>
                  <a:srgbClr val="434343"/>
                </a:solidFill>
                <a:latin typeface="Roboto"/>
                <a:ea typeface="Roboto"/>
                <a:cs typeface="Roboto"/>
                <a:sym typeface="Roboto"/>
              </a:rPr>
              <a:t>S</a:t>
            </a:r>
            <a:r>
              <a:rPr lang="en" sz="1800">
                <a:solidFill>
                  <a:srgbClr val="434343"/>
                </a:solidFill>
                <a:highlight>
                  <a:srgbClr val="FFFFFF"/>
                </a:highlight>
                <a:latin typeface="Roboto"/>
                <a:ea typeface="Roboto"/>
                <a:cs typeface="Roboto"/>
                <a:sym typeface="Roboto"/>
              </a:rPr>
              <a:t>everal travel organizations are available on the web. The people or the tourist select</a:t>
            </a:r>
            <a:r>
              <a:rPr lang="en" sz="1800">
                <a:solidFill>
                  <a:srgbClr val="434343"/>
                </a:solidFill>
                <a:latin typeface="Roboto"/>
                <a:ea typeface="Roboto"/>
                <a:cs typeface="Roboto"/>
                <a:sym typeface="Roboto"/>
              </a:rPr>
              <a:t> </a:t>
            </a:r>
            <a:r>
              <a:rPr lang="en" sz="1800">
                <a:solidFill>
                  <a:srgbClr val="434343"/>
                </a:solidFill>
                <a:highlight>
                  <a:srgbClr val="FFFFFF"/>
                </a:highlight>
                <a:latin typeface="Roboto"/>
                <a:ea typeface="Roboto"/>
                <a:cs typeface="Roboto"/>
                <a:sym typeface="Roboto"/>
              </a:rPr>
              <a:t>their own Travel Package according to their personal interest.</a:t>
            </a:r>
            <a:r>
              <a:rPr lang="en"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indent="0" lvl="0" marL="103479" marR="95431" rtl="0" algn="ctr">
              <a:lnSpc>
                <a:spcPct val="98918"/>
              </a:lnSpc>
              <a:spcBef>
                <a:spcPts val="1463"/>
              </a:spcBef>
              <a:spcAft>
                <a:spcPts val="0"/>
              </a:spcAft>
              <a:buNone/>
            </a:pPr>
            <a:r>
              <a:rPr lang="en" sz="1800">
                <a:solidFill>
                  <a:srgbClr val="434343"/>
                </a:solidFill>
                <a:latin typeface="Roboto"/>
                <a:ea typeface="Roboto"/>
                <a:cs typeface="Roboto"/>
                <a:sym typeface="Roboto"/>
              </a:rPr>
              <a:t>O</a:t>
            </a:r>
            <a:r>
              <a:rPr lang="en" sz="1800">
                <a:solidFill>
                  <a:srgbClr val="434343"/>
                </a:solidFill>
                <a:highlight>
                  <a:srgbClr val="FFFFFF"/>
                </a:highlight>
                <a:latin typeface="Roboto"/>
                <a:ea typeface="Roboto"/>
                <a:cs typeface="Roboto"/>
                <a:sym typeface="Roboto"/>
              </a:rPr>
              <a:t>nline Travel Management system is an application that allows travelers to check for</a:t>
            </a:r>
            <a:r>
              <a:rPr lang="en" sz="1800">
                <a:solidFill>
                  <a:srgbClr val="434343"/>
                </a:solidFill>
                <a:latin typeface="Roboto"/>
                <a:ea typeface="Roboto"/>
                <a:cs typeface="Roboto"/>
                <a:sym typeface="Roboto"/>
              </a:rPr>
              <a:t> </a:t>
            </a:r>
            <a:r>
              <a:rPr lang="en" sz="1800">
                <a:solidFill>
                  <a:srgbClr val="434343"/>
                </a:solidFill>
                <a:highlight>
                  <a:srgbClr val="FFFFFF"/>
                </a:highlight>
                <a:latin typeface="Roboto"/>
                <a:ea typeface="Roboto"/>
                <a:cs typeface="Roboto"/>
                <a:sym typeface="Roboto"/>
              </a:rPr>
              <a:t>flight tickets availability, book a ticket. The traditional method of travel management</a:t>
            </a:r>
            <a:r>
              <a:rPr lang="en" sz="1800">
                <a:solidFill>
                  <a:srgbClr val="434343"/>
                </a:solidFill>
                <a:latin typeface="Roboto"/>
                <a:ea typeface="Roboto"/>
                <a:cs typeface="Roboto"/>
                <a:sym typeface="Roboto"/>
              </a:rPr>
              <a:t> s</a:t>
            </a:r>
            <a:r>
              <a:rPr lang="en" sz="1800">
                <a:solidFill>
                  <a:srgbClr val="434343"/>
                </a:solidFill>
                <a:highlight>
                  <a:srgbClr val="FFFFFF"/>
                </a:highlight>
                <a:latin typeface="Roboto"/>
                <a:ea typeface="Roboto"/>
                <a:cs typeface="Roboto"/>
                <a:sym typeface="Roboto"/>
              </a:rPr>
              <a:t>ystem is presently in use which involves the use of papers for storing traveller’s</a:t>
            </a:r>
            <a:r>
              <a:rPr lang="en" sz="1800">
                <a:solidFill>
                  <a:srgbClr val="434343"/>
                </a:solidFill>
                <a:latin typeface="Roboto"/>
                <a:ea typeface="Roboto"/>
                <a:cs typeface="Roboto"/>
                <a:sym typeface="Roboto"/>
              </a:rPr>
              <a:t> </a:t>
            </a:r>
            <a:r>
              <a:rPr lang="en" sz="1800">
                <a:solidFill>
                  <a:srgbClr val="434343"/>
                </a:solidFill>
                <a:highlight>
                  <a:srgbClr val="FFFFFF"/>
                </a:highlight>
                <a:latin typeface="Roboto"/>
                <a:ea typeface="Roboto"/>
                <a:cs typeface="Roboto"/>
                <a:sym typeface="Roboto"/>
              </a:rPr>
              <a:t>information, with this method there is always a long queue, loss of data, incomplete</a:t>
            </a:r>
            <a:r>
              <a:rPr lang="en" sz="1800">
                <a:solidFill>
                  <a:srgbClr val="434343"/>
                </a:solidFill>
                <a:latin typeface="Roboto"/>
                <a:ea typeface="Roboto"/>
                <a:cs typeface="Roboto"/>
                <a:sym typeface="Roboto"/>
              </a:rPr>
              <a:t> </a:t>
            </a:r>
            <a:r>
              <a:rPr lang="en" sz="1800">
                <a:solidFill>
                  <a:srgbClr val="434343"/>
                </a:solidFill>
                <a:highlight>
                  <a:srgbClr val="FFFFFF"/>
                </a:highlight>
                <a:latin typeface="Roboto"/>
                <a:ea typeface="Roboto"/>
                <a:cs typeface="Roboto"/>
                <a:sym typeface="Roboto"/>
              </a:rPr>
              <a:t>traveller’s information and inaccuracy. An online Travel management system was</a:t>
            </a:r>
            <a:r>
              <a:rPr lang="en" sz="1800">
                <a:solidFill>
                  <a:srgbClr val="434343"/>
                </a:solidFill>
                <a:latin typeface="Roboto"/>
                <a:ea typeface="Roboto"/>
                <a:cs typeface="Roboto"/>
                <a:sym typeface="Roboto"/>
              </a:rPr>
              <a:t> </a:t>
            </a:r>
            <a:r>
              <a:rPr lang="en" sz="1800">
                <a:solidFill>
                  <a:srgbClr val="434343"/>
                </a:solidFill>
                <a:highlight>
                  <a:srgbClr val="FFFFFF"/>
                </a:highlight>
                <a:latin typeface="Roboto"/>
                <a:ea typeface="Roboto"/>
                <a:cs typeface="Roboto"/>
                <a:sym typeface="Roboto"/>
              </a:rPr>
              <a:t>implemented for accurate and profitable data management.</a:t>
            </a:r>
            <a:r>
              <a:rPr lang="en" sz="1800">
                <a:solidFill>
                  <a:srgbClr val="434343"/>
                </a:solidFill>
                <a:latin typeface="Roboto"/>
                <a:ea typeface="Roboto"/>
                <a:cs typeface="Roboto"/>
                <a:sym typeface="Roboto"/>
              </a:rPr>
              <a:t> </a:t>
            </a:r>
            <a:endParaRPr sz="2300">
              <a:solidFill>
                <a:srgbClr val="434343"/>
              </a:solidFill>
              <a:highlight>
                <a:srgbClr val="FFFFFF"/>
              </a:highlight>
              <a:latin typeface="Roboto"/>
              <a:ea typeface="Roboto"/>
              <a:cs typeface="Roboto"/>
              <a:sym typeface="Roboto"/>
            </a:endParaRPr>
          </a:p>
          <a:p>
            <a:pPr indent="0" lvl="0" marL="110109" marR="108463" rtl="0" algn="ctr">
              <a:lnSpc>
                <a:spcPct val="98918"/>
              </a:lnSpc>
              <a:spcBef>
                <a:spcPts val="1716"/>
              </a:spcBef>
              <a:spcAft>
                <a:spcPts val="0"/>
              </a:spcAft>
              <a:buClr>
                <a:schemeClr val="dk1"/>
              </a:buClr>
              <a:buSzPts val="1100"/>
              <a:buFont typeface="Arial"/>
              <a:buNone/>
            </a:pPr>
            <a:r>
              <a:t/>
            </a:r>
            <a:endParaRPr sz="1200">
              <a:solidFill>
                <a:srgbClr val="434343"/>
              </a:solidFill>
              <a:highlight>
                <a:srgbClr val="FFFFFF"/>
              </a:highlight>
              <a:latin typeface="Roboto"/>
              <a:ea typeface="Roboto"/>
              <a:cs typeface="Roboto"/>
              <a:sym typeface="Roboto"/>
            </a:endParaRPr>
          </a:p>
        </p:txBody>
      </p:sp>
      <p:sp>
        <p:nvSpPr>
          <p:cNvPr id="72" name="Google Shape;72;p15"/>
          <p:cNvSpPr txBox="1"/>
          <p:nvPr>
            <p:ph idx="1" type="subTitle"/>
          </p:nvPr>
        </p:nvSpPr>
        <p:spPr>
          <a:xfrm>
            <a:off x="1475400" y="322875"/>
            <a:ext cx="61932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rPr>
              <a:t>INTRODUCTION</a:t>
            </a:r>
            <a:endParaRPr>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nvSpPr>
        <p:spPr>
          <a:xfrm>
            <a:off x="350100" y="1685850"/>
            <a:ext cx="8443800" cy="13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100">
                <a:solidFill>
                  <a:srgbClr val="434343"/>
                </a:solidFill>
              </a:rPr>
              <a:t>Database table</a:t>
            </a:r>
            <a:endParaRPr sz="51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434343"/>
                </a:solidFill>
              </a:rPr>
              <a:t>References</a:t>
            </a:r>
            <a:endParaRPr>
              <a:solidFill>
                <a:srgbClr val="434343"/>
              </a:solidFill>
            </a:endParaRPr>
          </a:p>
        </p:txBody>
      </p:sp>
      <p:sp>
        <p:nvSpPr>
          <p:cNvPr id="189" name="Google Shape;189;p35"/>
          <p:cNvSpPr txBox="1"/>
          <p:nvPr/>
        </p:nvSpPr>
        <p:spPr>
          <a:xfrm>
            <a:off x="5270700" y="1609875"/>
            <a:ext cx="3017100" cy="166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a:solidFill>
                  <a:srgbClr val="434343"/>
                </a:solidFill>
                <a:uFill>
                  <a:noFill/>
                </a:uFill>
                <a:hlinkClick r:id="rId3">
                  <a:extLst>
                    <a:ext uri="{A12FA001-AC4F-418D-AE19-62706E023703}">
                      <ahyp:hlinkClr val="tx"/>
                    </a:ext>
                  </a:extLst>
                </a:hlinkClick>
              </a:rPr>
              <a:t>https://www.planttext.com/</a:t>
            </a:r>
            <a:r>
              <a:rPr lang="en">
                <a:solidFill>
                  <a:srgbClr val="434343"/>
                </a:solidFill>
              </a:rPr>
              <a:t> </a:t>
            </a:r>
            <a:endParaRPr>
              <a:solidFill>
                <a:srgbClr val="434343"/>
              </a:solidFill>
            </a:endParaRPr>
          </a:p>
          <a:p>
            <a:pPr indent="0" lvl="0" marL="0" rtl="0" algn="l">
              <a:spcBef>
                <a:spcPts val="0"/>
              </a:spcBef>
              <a:spcAft>
                <a:spcPts val="0"/>
              </a:spcAft>
              <a:buNone/>
            </a:pPr>
            <a:r>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uFill>
                  <a:noFill/>
                </a:uFill>
                <a:hlinkClick r:id="rId4">
                  <a:extLst>
                    <a:ext uri="{A12FA001-AC4F-418D-AE19-62706E023703}">
                      <ahyp:hlinkClr val="tx"/>
                    </a:ext>
                  </a:extLst>
                </a:hlinkClick>
              </a:rPr>
              <a:t>https://www.codejava.net/</a:t>
            </a:r>
            <a:endParaRPr>
              <a:solidFill>
                <a:srgbClr val="434343"/>
              </a:solidFill>
            </a:endParaRPr>
          </a:p>
          <a:p>
            <a:pPr indent="0" lvl="0" marL="0" rtl="0" algn="l">
              <a:spcBef>
                <a:spcPts val="0"/>
              </a:spcBef>
              <a:spcAft>
                <a:spcPts val="0"/>
              </a:spcAft>
              <a:buNone/>
            </a:pPr>
            <a:r>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uFill>
                  <a:noFill/>
                </a:uFill>
                <a:hlinkClick r:id="rId5">
                  <a:extLst>
                    <a:ext uri="{A12FA001-AC4F-418D-AE19-62706E023703}">
                      <ahyp:hlinkClr val="tx"/>
                    </a:ext>
                  </a:extLst>
                </a:hlinkClick>
              </a:rPr>
              <a:t>https://www.javatpoint.com/</a:t>
            </a:r>
            <a:endParaRPr>
              <a:solidFill>
                <a:srgbClr val="434343"/>
              </a:solidFill>
            </a:endParaRPr>
          </a:p>
          <a:p>
            <a:pPr indent="0" lvl="0" marL="0" rtl="0" algn="l">
              <a:spcBef>
                <a:spcPts val="0"/>
              </a:spcBef>
              <a:spcAft>
                <a:spcPts val="0"/>
              </a:spcAft>
              <a:buNone/>
            </a:pPr>
            <a:r>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uFill>
                  <a:noFill/>
                </a:uFill>
                <a:hlinkClick r:id="rId6">
                  <a:extLst>
                    <a:ext uri="{A12FA001-AC4F-418D-AE19-62706E023703}">
                      <ahyp:hlinkClr val="tx"/>
                    </a:ext>
                  </a:extLst>
                </a:hlinkClick>
              </a:rPr>
              <a:t>https://www.lucidchart.com/</a:t>
            </a:r>
            <a:endParaRPr>
              <a:solidFill>
                <a:srgbClr val="434343"/>
              </a:solidFill>
            </a:endParaRPr>
          </a:p>
          <a:p>
            <a:pPr indent="0" lvl="0" marL="45720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6"/>
          <p:cNvPicPr preferRelativeResize="0"/>
          <p:nvPr/>
        </p:nvPicPr>
        <p:blipFill>
          <a:blip r:embed="rId3">
            <a:alphaModFix/>
          </a:blip>
          <a:stretch>
            <a:fillRect/>
          </a:stretch>
        </p:blipFill>
        <p:spPr>
          <a:xfrm>
            <a:off x="3554400" y="1950575"/>
            <a:ext cx="4181100" cy="2787400"/>
          </a:xfrm>
          <a:prstGeom prst="rect">
            <a:avLst/>
          </a:prstGeom>
          <a:noFill/>
          <a:ln>
            <a:noFill/>
          </a:ln>
        </p:spPr>
      </p:pic>
      <p:sp>
        <p:nvSpPr>
          <p:cNvPr id="195" name="Google Shape;195;p36"/>
          <p:cNvSpPr txBox="1"/>
          <p:nvPr/>
        </p:nvSpPr>
        <p:spPr>
          <a:xfrm>
            <a:off x="506250" y="334125"/>
            <a:ext cx="5832000" cy="21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800"/>
              <a:t>THANK YOU!</a:t>
            </a:r>
            <a:endParaRPr sz="6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a:t>
            </a:r>
            <a:r>
              <a:rPr lang="en"/>
              <a:t>ion of </a:t>
            </a:r>
            <a:r>
              <a:rPr lang="en"/>
              <a:t>Problem </a:t>
            </a:r>
            <a:r>
              <a:rPr lang="en"/>
              <a:t>Statement:</a:t>
            </a:r>
            <a:endParaRPr/>
          </a:p>
        </p:txBody>
      </p:sp>
      <p:sp>
        <p:nvSpPr>
          <p:cNvPr id="78" name="Google Shape;78;p16"/>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47015" marR="46741" rtl="0" algn="l">
              <a:spcBef>
                <a:spcPts val="0"/>
              </a:spcBef>
              <a:spcAft>
                <a:spcPts val="0"/>
              </a:spcAft>
              <a:buNone/>
            </a:pPr>
            <a:r>
              <a:rPr b="1" lang="en"/>
              <a:t> The definition of our problem lies in the manual system and a fully automated system.</a:t>
            </a:r>
            <a:endParaRPr b="1"/>
          </a:p>
          <a:p>
            <a:pPr indent="0" lvl="0" marL="47015" marR="46741" rtl="0" algn="l">
              <a:spcBef>
                <a:spcPts val="1600"/>
              </a:spcBef>
              <a:spcAft>
                <a:spcPts val="0"/>
              </a:spcAft>
              <a:buNone/>
            </a:pPr>
            <a:r>
              <a:rPr b="1" lang="en"/>
              <a:t>Existing System: The system is very time consuming and lazy. This system is more prone to errors and sometimes the approach to various problems is unstructured. </a:t>
            </a:r>
            <a:endParaRPr b="1"/>
          </a:p>
          <a:p>
            <a:pPr indent="2945" lvl="0" marL="0" marR="83696" rtl="0" algn="l">
              <a:spcBef>
                <a:spcPts val="1600"/>
              </a:spcBef>
              <a:spcAft>
                <a:spcPts val="0"/>
              </a:spcAft>
              <a:buNone/>
            </a:pPr>
            <a:r>
              <a:rPr b="1" lang="en"/>
              <a:t>Proposed System: With the advent of latest technology if we do not update our system then our business results in losses gradually with time. The technical systems contain the tools of the latest trend i.e. computers printers, fax, Internet etc. The systems with this technology are very fast, accurate, user-friendly and reliable. </a:t>
            </a:r>
            <a:endParaRPr b="1"/>
          </a:p>
          <a:p>
            <a:pPr indent="0" lvl="0" marL="0" rtl="0" algn="l">
              <a:spcBef>
                <a:spcPts val="1600"/>
              </a:spcBef>
              <a:spcAft>
                <a:spcPts val="16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37225" y="1115475"/>
            <a:ext cx="4045200" cy="2736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4300">
                <a:solidFill>
                  <a:srgbClr val="434343"/>
                </a:solidFill>
              </a:rPr>
              <a:t>Definition of Problem Statement</a:t>
            </a:r>
            <a:endParaRPr b="1" sz="4300">
              <a:solidFill>
                <a:srgbClr val="434343"/>
              </a:solidFill>
            </a:endParaRPr>
          </a:p>
        </p:txBody>
      </p:sp>
      <p:sp>
        <p:nvSpPr>
          <p:cNvPr id="84" name="Google Shape;84;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 </a:t>
            </a:r>
            <a:endParaRPr sz="2000"/>
          </a:p>
          <a:p>
            <a:pPr indent="-355600" lvl="0" marL="457200" rtl="0" algn="l">
              <a:spcBef>
                <a:spcPts val="1600"/>
              </a:spcBef>
              <a:spcAft>
                <a:spcPts val="0"/>
              </a:spcAft>
              <a:buSzPts val="2000"/>
              <a:buChar char="●"/>
            </a:pPr>
            <a:r>
              <a:rPr lang="en" sz="2000"/>
              <a:t>Travelers can search and book travel ( flights) </a:t>
            </a:r>
            <a:endParaRPr sz="2000"/>
          </a:p>
          <a:p>
            <a:pPr indent="-355600" lvl="0" marL="457200" rtl="0" algn="l">
              <a:spcBef>
                <a:spcPts val="0"/>
              </a:spcBef>
              <a:spcAft>
                <a:spcPts val="0"/>
              </a:spcAft>
              <a:buSzPts val="2000"/>
              <a:buChar char="●"/>
            </a:pPr>
            <a:r>
              <a:rPr lang="en" sz="2000"/>
              <a:t>Pricing will be individualized based on customer preferences</a:t>
            </a:r>
            <a:endParaRPr sz="2000"/>
          </a:p>
          <a:p>
            <a:pPr indent="-355600" lvl="0" marL="457200" rtl="0" algn="l">
              <a:spcBef>
                <a:spcPts val="0"/>
              </a:spcBef>
              <a:spcAft>
                <a:spcPts val="0"/>
              </a:spcAft>
              <a:buSzPts val="2000"/>
              <a:buChar char="●"/>
            </a:pPr>
            <a:r>
              <a:rPr lang="en" sz="2000"/>
              <a:t>Suppliers can upload inventory</a:t>
            </a:r>
            <a:r>
              <a:rPr lang="en" sz="2000"/>
              <a:t>(airlines) </a:t>
            </a:r>
            <a:r>
              <a:rPr lang="en" sz="2000"/>
              <a:t>.</a:t>
            </a:r>
            <a:endParaRPr sz="2000"/>
          </a:p>
          <a:p>
            <a:pPr indent="0" lvl="0" marL="0" rtl="0" algn="l">
              <a:spcBef>
                <a:spcPts val="1600"/>
              </a:spcBef>
              <a:spcAft>
                <a:spcPts val="1600"/>
              </a:spcAft>
              <a:buNone/>
            </a:pPr>
            <a:r>
              <a:rPr lang="en" sz="1900"/>
              <a:t>It includes the following Actor-wise functionalities.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0" y="1090875"/>
            <a:ext cx="3806400" cy="3030900"/>
          </a:xfrm>
          <a:prstGeom prst="rect">
            <a:avLst/>
          </a:prstGeom>
        </p:spPr>
        <p:txBody>
          <a:bodyPr anchorCtr="0" anchor="ctr" bIns="91425" lIns="91425" spcFirstLastPara="1" rIns="91425" wrap="square" tIns="91425">
            <a:noAutofit/>
          </a:bodyPr>
          <a:lstStyle/>
          <a:p>
            <a:pPr indent="0" lvl="0" marL="0" rtl="0" algn="ctr">
              <a:spcBef>
                <a:spcPts val="1667"/>
              </a:spcBef>
              <a:spcAft>
                <a:spcPts val="0"/>
              </a:spcAft>
              <a:buClr>
                <a:schemeClr val="dk1"/>
              </a:buClr>
              <a:buSzPts val="1100"/>
              <a:buFont typeface="Arial"/>
              <a:buNone/>
            </a:pPr>
            <a:r>
              <a:rPr b="1" lang="en" sz="1400">
                <a:solidFill>
                  <a:srgbClr val="434343"/>
                </a:solidFill>
                <a:highlight>
                  <a:srgbClr val="FFFFFF"/>
                </a:highlight>
              </a:rPr>
              <a:t>Traveler:</a:t>
            </a:r>
            <a:r>
              <a:rPr b="1" lang="en" sz="1200">
                <a:solidFill>
                  <a:srgbClr val="434343"/>
                </a:solidFill>
              </a:rPr>
              <a:t> </a:t>
            </a:r>
            <a:endParaRPr b="1" sz="1200">
              <a:solidFill>
                <a:srgbClr val="434343"/>
              </a:solidFill>
            </a:endParaRPr>
          </a:p>
          <a:p>
            <a:pPr indent="0" lvl="0" marL="241249" rtl="0" algn="ctr">
              <a:spcBef>
                <a:spcPts val="1641"/>
              </a:spcBef>
              <a:spcAft>
                <a:spcPts val="0"/>
              </a:spcAft>
              <a:buClr>
                <a:schemeClr val="dk1"/>
              </a:buClr>
              <a:buSzPts val="1100"/>
              <a:buFont typeface="Arial"/>
              <a:buNone/>
            </a:pPr>
            <a:r>
              <a:rPr lang="en" sz="1200">
                <a:solidFill>
                  <a:srgbClr val="202124"/>
                </a:solidFill>
                <a:highlight>
                  <a:srgbClr val="FFFFFF"/>
                </a:highlight>
              </a:rPr>
              <a:t>● </a:t>
            </a:r>
            <a:r>
              <a:rPr lang="en" sz="1200">
                <a:solidFill>
                  <a:srgbClr val="202124"/>
                </a:solidFill>
                <a:highlight>
                  <a:srgbClr val="FFFFFF"/>
                </a:highlight>
                <a:latin typeface="Roboto"/>
                <a:ea typeface="Roboto"/>
                <a:cs typeface="Roboto"/>
                <a:sym typeface="Roboto"/>
              </a:rPr>
              <a:t>Can Signup and Signin.</a:t>
            </a:r>
            <a:r>
              <a:rPr lang="en" sz="1200">
                <a:solidFill>
                  <a:srgbClr val="202124"/>
                </a:solidFill>
                <a:latin typeface="Roboto"/>
                <a:ea typeface="Roboto"/>
                <a:cs typeface="Roboto"/>
                <a:sym typeface="Roboto"/>
              </a:rPr>
              <a:t>             </a:t>
            </a:r>
            <a:endParaRPr sz="1200">
              <a:solidFill>
                <a:srgbClr val="202124"/>
              </a:solidFill>
              <a:latin typeface="Roboto"/>
              <a:ea typeface="Roboto"/>
              <a:cs typeface="Roboto"/>
              <a:sym typeface="Roboto"/>
            </a:endParaRPr>
          </a:p>
          <a:p>
            <a:pPr indent="0" lvl="0" marL="241249" rtl="0" algn="ctr">
              <a:spcBef>
                <a:spcPts val="25"/>
              </a:spcBef>
              <a:spcAft>
                <a:spcPts val="0"/>
              </a:spcAft>
              <a:buClr>
                <a:schemeClr val="dk1"/>
              </a:buClr>
              <a:buSzPts val="1100"/>
              <a:buFont typeface="Arial"/>
              <a:buNone/>
            </a:pPr>
            <a:r>
              <a:rPr lang="en" sz="1200">
                <a:solidFill>
                  <a:srgbClr val="202124"/>
                </a:solidFill>
                <a:highlight>
                  <a:srgbClr val="FFFFFF"/>
                </a:highlight>
              </a:rPr>
              <a:t>● </a:t>
            </a:r>
            <a:r>
              <a:rPr lang="en" sz="1200">
                <a:solidFill>
                  <a:srgbClr val="202124"/>
                </a:solidFill>
                <a:highlight>
                  <a:srgbClr val="FFFFFF"/>
                </a:highlight>
                <a:latin typeface="Roboto"/>
                <a:ea typeface="Roboto"/>
                <a:cs typeface="Roboto"/>
                <a:sym typeface="Roboto"/>
              </a:rPr>
              <a:t>Search and Book Travel.</a:t>
            </a:r>
            <a:r>
              <a:rPr lang="en" sz="1200">
                <a:solidFill>
                  <a:srgbClr val="202124"/>
                </a:solidFill>
                <a:latin typeface="Roboto"/>
                <a:ea typeface="Roboto"/>
                <a:cs typeface="Roboto"/>
                <a:sym typeface="Roboto"/>
              </a:rPr>
              <a:t> </a:t>
            </a:r>
            <a:endParaRPr sz="1200">
              <a:solidFill>
                <a:srgbClr val="202124"/>
              </a:solidFill>
              <a:latin typeface="Roboto"/>
              <a:ea typeface="Roboto"/>
              <a:cs typeface="Roboto"/>
              <a:sym typeface="Roboto"/>
            </a:endParaRPr>
          </a:p>
          <a:p>
            <a:pPr indent="0" lvl="0" marL="457200" rtl="0" algn="ctr">
              <a:spcBef>
                <a:spcPts val="25"/>
              </a:spcBef>
              <a:spcAft>
                <a:spcPts val="0"/>
              </a:spcAft>
              <a:buNone/>
            </a:pPr>
            <a:r>
              <a:rPr lang="en" sz="1200">
                <a:solidFill>
                  <a:srgbClr val="202124"/>
                </a:solidFill>
                <a:highlight>
                  <a:schemeClr val="lt1"/>
                </a:highlight>
              </a:rPr>
              <a:t>● </a:t>
            </a:r>
            <a:r>
              <a:rPr lang="en" sz="1200">
                <a:solidFill>
                  <a:srgbClr val="202124"/>
                </a:solidFill>
                <a:latin typeface="Roboto"/>
                <a:ea typeface="Roboto"/>
                <a:cs typeface="Roboto"/>
                <a:sym typeface="Roboto"/>
              </a:rPr>
              <a:t>View recently booked ticket.</a:t>
            </a:r>
            <a:endParaRPr sz="1200">
              <a:solidFill>
                <a:srgbClr val="202124"/>
              </a:solidFill>
              <a:latin typeface="Roboto"/>
              <a:ea typeface="Roboto"/>
              <a:cs typeface="Roboto"/>
              <a:sym typeface="Roboto"/>
            </a:endParaRPr>
          </a:p>
          <a:p>
            <a:pPr indent="0" lvl="0" marL="0" rtl="0" algn="ctr">
              <a:spcBef>
                <a:spcPts val="2900"/>
              </a:spcBef>
              <a:spcAft>
                <a:spcPts val="0"/>
              </a:spcAft>
              <a:buClr>
                <a:schemeClr val="dk1"/>
              </a:buClr>
              <a:buSzPts val="1100"/>
              <a:buFont typeface="Arial"/>
              <a:buNone/>
            </a:pPr>
            <a:r>
              <a:rPr b="1" lang="en" sz="1400">
                <a:solidFill>
                  <a:srgbClr val="434343"/>
                </a:solidFill>
                <a:highlight>
                  <a:srgbClr val="FFFFFF"/>
                </a:highlight>
              </a:rPr>
              <a:t>Inventory Supplier:</a:t>
            </a:r>
            <a:r>
              <a:rPr b="1" lang="en" sz="1400">
                <a:solidFill>
                  <a:srgbClr val="434343"/>
                </a:solidFill>
              </a:rPr>
              <a:t> </a:t>
            </a:r>
            <a:endParaRPr b="1" sz="1400">
              <a:solidFill>
                <a:srgbClr val="434343"/>
              </a:solidFill>
            </a:endParaRPr>
          </a:p>
          <a:p>
            <a:pPr indent="0" lvl="0" marL="241249" rtl="0" algn="ctr">
              <a:spcBef>
                <a:spcPts val="3291"/>
              </a:spcBef>
              <a:spcAft>
                <a:spcPts val="0"/>
              </a:spcAft>
              <a:buClr>
                <a:schemeClr val="dk1"/>
              </a:buClr>
              <a:buSzPts val="1100"/>
              <a:buFont typeface="Arial"/>
              <a:buNone/>
            </a:pPr>
            <a:r>
              <a:rPr lang="en" sz="1200">
                <a:solidFill>
                  <a:srgbClr val="202124"/>
                </a:solidFill>
                <a:highlight>
                  <a:srgbClr val="FFFFFF"/>
                </a:highlight>
              </a:rPr>
              <a:t>● </a:t>
            </a:r>
            <a:r>
              <a:rPr lang="en" sz="1200">
                <a:solidFill>
                  <a:srgbClr val="202124"/>
                </a:solidFill>
                <a:highlight>
                  <a:srgbClr val="FFFFFF"/>
                </a:highlight>
                <a:latin typeface="Roboto"/>
                <a:ea typeface="Roboto"/>
                <a:cs typeface="Roboto"/>
                <a:sym typeface="Roboto"/>
              </a:rPr>
              <a:t>Can Signup and Signin.</a:t>
            </a:r>
            <a:r>
              <a:rPr lang="en" sz="1200">
                <a:solidFill>
                  <a:srgbClr val="202124"/>
                </a:solidFill>
                <a:latin typeface="Roboto"/>
                <a:ea typeface="Roboto"/>
                <a:cs typeface="Roboto"/>
                <a:sym typeface="Roboto"/>
              </a:rPr>
              <a:t> </a:t>
            </a:r>
            <a:endParaRPr sz="1200">
              <a:solidFill>
                <a:srgbClr val="202124"/>
              </a:solidFill>
              <a:latin typeface="Roboto"/>
              <a:ea typeface="Roboto"/>
              <a:cs typeface="Roboto"/>
              <a:sym typeface="Roboto"/>
            </a:endParaRPr>
          </a:p>
          <a:p>
            <a:pPr indent="0" lvl="0" marL="241249" rtl="0" algn="ctr">
              <a:spcBef>
                <a:spcPts val="25"/>
              </a:spcBef>
              <a:spcAft>
                <a:spcPts val="0"/>
              </a:spcAft>
              <a:buClr>
                <a:schemeClr val="dk1"/>
              </a:buClr>
              <a:buSzPts val="1100"/>
              <a:buFont typeface="Arial"/>
              <a:buNone/>
            </a:pPr>
            <a:r>
              <a:rPr lang="en" sz="1200">
                <a:solidFill>
                  <a:srgbClr val="202124"/>
                </a:solidFill>
                <a:highlight>
                  <a:srgbClr val="FFFFFF"/>
                </a:highlight>
              </a:rPr>
              <a:t>● </a:t>
            </a:r>
            <a:r>
              <a:rPr lang="en" sz="1200">
                <a:solidFill>
                  <a:srgbClr val="202124"/>
                </a:solidFill>
                <a:highlight>
                  <a:srgbClr val="FFFFFF"/>
                </a:highlight>
                <a:latin typeface="Roboto"/>
                <a:ea typeface="Roboto"/>
                <a:cs typeface="Roboto"/>
                <a:sym typeface="Roboto"/>
              </a:rPr>
              <a:t>Can upload inventory for Travelers.</a:t>
            </a:r>
            <a:r>
              <a:rPr lang="en" sz="1200">
                <a:solidFill>
                  <a:srgbClr val="202124"/>
                </a:solidFill>
                <a:latin typeface="Roboto"/>
                <a:ea typeface="Roboto"/>
                <a:cs typeface="Roboto"/>
                <a:sym typeface="Roboto"/>
              </a:rPr>
              <a:t> </a:t>
            </a:r>
            <a:endParaRPr sz="1200">
              <a:solidFill>
                <a:srgbClr val="202124"/>
              </a:solidFill>
              <a:latin typeface="Roboto"/>
              <a:ea typeface="Roboto"/>
              <a:cs typeface="Roboto"/>
              <a:sym typeface="Roboto"/>
            </a:endParaRPr>
          </a:p>
          <a:p>
            <a:pPr indent="0" lvl="0" marL="241249" rtl="0" algn="ctr">
              <a:spcBef>
                <a:spcPts val="1641"/>
              </a:spcBef>
              <a:spcAft>
                <a:spcPts val="0"/>
              </a:spcAft>
              <a:buClr>
                <a:schemeClr val="dk1"/>
              </a:buClr>
              <a:buSzPts val="1100"/>
              <a:buFont typeface="Arial"/>
              <a:buNone/>
            </a:pPr>
            <a:r>
              <a:t/>
            </a:r>
            <a:endParaRPr sz="4700"/>
          </a:p>
        </p:txBody>
      </p:sp>
      <p:sp>
        <p:nvSpPr>
          <p:cNvPr id="90" name="Google Shape;90;p18"/>
          <p:cNvSpPr txBox="1"/>
          <p:nvPr/>
        </p:nvSpPr>
        <p:spPr>
          <a:xfrm>
            <a:off x="5091300" y="837375"/>
            <a:ext cx="4052700" cy="3284400"/>
          </a:xfrm>
          <a:prstGeom prst="rect">
            <a:avLst/>
          </a:prstGeom>
          <a:noFill/>
          <a:ln>
            <a:noFill/>
          </a:ln>
        </p:spPr>
        <p:txBody>
          <a:bodyPr anchorCtr="0" anchor="t" bIns="91425" lIns="91425" spcFirstLastPara="1" rIns="91425" wrap="square" tIns="91425">
            <a:noAutofit/>
          </a:bodyPr>
          <a:lstStyle/>
          <a:p>
            <a:pPr indent="0" lvl="0" marL="0" rtl="0" algn="ctr">
              <a:spcBef>
                <a:spcPts val="1475"/>
              </a:spcBef>
              <a:spcAft>
                <a:spcPts val="0"/>
              </a:spcAft>
              <a:buClr>
                <a:schemeClr val="dk1"/>
              </a:buClr>
              <a:buSzPts val="1100"/>
              <a:buFont typeface="Arial"/>
              <a:buNone/>
            </a:pPr>
            <a:r>
              <a:rPr b="1" lang="en" sz="1499">
                <a:solidFill>
                  <a:srgbClr val="434343"/>
                </a:solidFill>
                <a:highlight>
                  <a:schemeClr val="lt1"/>
                </a:highlight>
              </a:rPr>
              <a:t>Rating:</a:t>
            </a:r>
            <a:r>
              <a:rPr b="1" lang="en" sz="1499">
                <a:solidFill>
                  <a:srgbClr val="202124"/>
                </a:solidFill>
              </a:rPr>
              <a:t> </a:t>
            </a:r>
            <a:endParaRPr b="1" sz="1499">
              <a:solidFill>
                <a:srgbClr val="202124"/>
              </a:solidFill>
            </a:endParaRPr>
          </a:p>
          <a:p>
            <a:pPr indent="0" lvl="0" marL="241249" rtl="0" algn="ctr">
              <a:spcBef>
                <a:spcPts val="1641"/>
              </a:spcBef>
              <a:spcAft>
                <a:spcPts val="0"/>
              </a:spcAft>
              <a:buNone/>
            </a:pPr>
            <a:r>
              <a:rPr lang="en" sz="1300">
                <a:solidFill>
                  <a:srgbClr val="202124"/>
                </a:solidFill>
                <a:highlight>
                  <a:schemeClr val="lt1"/>
                </a:highlight>
              </a:rPr>
              <a:t>● </a:t>
            </a:r>
            <a:r>
              <a:rPr lang="en" sz="1300">
                <a:solidFill>
                  <a:srgbClr val="202124"/>
                </a:solidFill>
                <a:highlight>
                  <a:schemeClr val="lt1"/>
                </a:highlight>
                <a:latin typeface="Roboto"/>
                <a:ea typeface="Roboto"/>
                <a:cs typeface="Roboto"/>
                <a:sym typeface="Roboto"/>
              </a:rPr>
              <a:t>Ratings option will be given after successful Booking</a:t>
            </a:r>
            <a:r>
              <a:rPr lang="en" sz="1200">
                <a:solidFill>
                  <a:srgbClr val="202124"/>
                </a:solidFill>
                <a:highlight>
                  <a:schemeClr val="lt1"/>
                </a:highlight>
                <a:latin typeface="Roboto"/>
                <a:ea typeface="Roboto"/>
                <a:cs typeface="Roboto"/>
                <a:sym typeface="Roboto"/>
              </a:rPr>
              <a:t>.</a:t>
            </a:r>
            <a:endParaRPr sz="1200">
              <a:solidFill>
                <a:srgbClr val="202124"/>
              </a:solidFill>
              <a:highlight>
                <a:schemeClr val="lt1"/>
              </a:highlight>
              <a:latin typeface="Roboto"/>
              <a:ea typeface="Roboto"/>
              <a:cs typeface="Roboto"/>
              <a:sym typeface="Roboto"/>
            </a:endParaRPr>
          </a:p>
          <a:p>
            <a:pPr indent="0" lvl="0" marL="241249" rtl="0" algn="ctr">
              <a:spcBef>
                <a:spcPts val="1641"/>
              </a:spcBef>
              <a:spcAft>
                <a:spcPts val="0"/>
              </a:spcAft>
              <a:buClr>
                <a:schemeClr val="dk1"/>
              </a:buClr>
              <a:buSzPts val="1100"/>
              <a:buFont typeface="Arial"/>
              <a:buNone/>
            </a:pPr>
            <a:r>
              <a:t/>
            </a:r>
            <a:endParaRPr sz="1200">
              <a:solidFill>
                <a:srgbClr val="202124"/>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499">
                <a:solidFill>
                  <a:srgbClr val="434343"/>
                </a:solidFill>
                <a:highlight>
                  <a:schemeClr val="lt1"/>
                </a:highlight>
              </a:rPr>
              <a:t>Ticket Generation:</a:t>
            </a:r>
            <a:r>
              <a:rPr b="1" lang="en" sz="1499">
                <a:solidFill>
                  <a:srgbClr val="202124"/>
                </a:solidFill>
              </a:rPr>
              <a:t> </a:t>
            </a:r>
            <a:endParaRPr b="1" sz="1499">
              <a:solidFill>
                <a:srgbClr val="202124"/>
              </a:solidFill>
            </a:endParaRPr>
          </a:p>
          <a:p>
            <a:pPr indent="0" lvl="0" marL="241249" rtl="0" algn="ctr">
              <a:spcBef>
                <a:spcPts val="1641"/>
              </a:spcBef>
              <a:spcAft>
                <a:spcPts val="0"/>
              </a:spcAft>
              <a:buClr>
                <a:schemeClr val="dk1"/>
              </a:buClr>
              <a:buSzPts val="1100"/>
              <a:buFont typeface="Arial"/>
              <a:buNone/>
            </a:pPr>
            <a:r>
              <a:rPr b="1" lang="en" sz="1300">
                <a:solidFill>
                  <a:srgbClr val="202124"/>
                </a:solidFill>
                <a:highlight>
                  <a:schemeClr val="lt1"/>
                </a:highlight>
              </a:rPr>
              <a:t>● </a:t>
            </a:r>
            <a:r>
              <a:rPr lang="en" sz="1300">
                <a:solidFill>
                  <a:srgbClr val="202124"/>
                </a:solidFill>
                <a:highlight>
                  <a:schemeClr val="lt1"/>
                </a:highlight>
                <a:latin typeface="Roboto"/>
                <a:ea typeface="Roboto"/>
                <a:cs typeface="Roboto"/>
                <a:sym typeface="Roboto"/>
              </a:rPr>
              <a:t>Tickets will be printed with the Price based on Customer preferences</a:t>
            </a:r>
            <a:endParaRPr sz="4900">
              <a:solidFill>
                <a:schemeClr val="dk1"/>
              </a:solidFill>
            </a:endParaRPr>
          </a:p>
          <a:p>
            <a:pPr indent="0" lvl="0" marL="0" rtl="0" algn="ctr">
              <a:spcBef>
                <a:spcPts val="0"/>
              </a:spcBef>
              <a:spcAft>
                <a:spcPts val="0"/>
              </a:spcAft>
              <a:buNone/>
            </a:pPr>
            <a:r>
              <a:t/>
            </a:r>
            <a:endParaRPr sz="1700"/>
          </a:p>
        </p:txBody>
      </p:sp>
      <p:sp>
        <p:nvSpPr>
          <p:cNvPr id="91" name="Google Shape;91;p18"/>
          <p:cNvSpPr txBox="1"/>
          <p:nvPr/>
        </p:nvSpPr>
        <p:spPr>
          <a:xfrm>
            <a:off x="2118000" y="0"/>
            <a:ext cx="4908000" cy="743700"/>
          </a:xfrm>
          <a:prstGeom prst="rect">
            <a:avLst/>
          </a:prstGeom>
          <a:noFill/>
          <a:ln>
            <a:noFill/>
          </a:ln>
        </p:spPr>
        <p:txBody>
          <a:bodyPr anchorCtr="0" anchor="t" bIns="91425" lIns="91425" spcFirstLastPara="1" rIns="91425" wrap="square" tIns="91425">
            <a:noAutofit/>
          </a:bodyPr>
          <a:lstStyle/>
          <a:p>
            <a:pPr indent="0" lvl="0" marL="0" rtl="0" algn="ctr">
              <a:spcBef>
                <a:spcPts val="1488"/>
              </a:spcBef>
              <a:spcAft>
                <a:spcPts val="0"/>
              </a:spcAft>
              <a:buClr>
                <a:schemeClr val="dk1"/>
              </a:buClr>
              <a:buSzPts val="1100"/>
              <a:buFont typeface="Arial"/>
              <a:buNone/>
            </a:pPr>
            <a:r>
              <a:rPr b="1" lang="en" sz="2499">
                <a:solidFill>
                  <a:srgbClr val="434343"/>
                </a:solidFill>
              </a:rPr>
              <a:t>A</a:t>
            </a:r>
            <a:r>
              <a:rPr b="1" lang="en" sz="2499">
                <a:solidFill>
                  <a:srgbClr val="434343"/>
                </a:solidFill>
                <a:highlight>
                  <a:schemeClr val="lt1"/>
                </a:highlight>
              </a:rPr>
              <a:t>ctor-wise Functionalities:</a:t>
            </a:r>
            <a:r>
              <a:rPr b="1" lang="en" sz="2499">
                <a:solidFill>
                  <a:srgbClr val="434343"/>
                </a:solidFill>
              </a:rPr>
              <a:t> </a:t>
            </a:r>
            <a:endParaRPr b="1" sz="2499">
              <a:solidFill>
                <a:srgbClr val="434343"/>
              </a:solidFill>
            </a:endParaRPr>
          </a:p>
          <a:p>
            <a:pPr indent="0" lvl="0" marL="0" rtl="0" algn="l">
              <a:spcBef>
                <a:spcPts val="0"/>
              </a:spcBef>
              <a:spcAft>
                <a:spcPts val="0"/>
              </a:spcAft>
              <a:buNone/>
            </a:pPr>
            <a:r>
              <a:t/>
            </a:r>
            <a:endParaRPr sz="2000"/>
          </a:p>
        </p:txBody>
      </p:sp>
      <p:sp>
        <p:nvSpPr>
          <p:cNvPr id="92" name="Google Shape;92;p18"/>
          <p:cNvSpPr txBox="1"/>
          <p:nvPr/>
        </p:nvSpPr>
        <p:spPr>
          <a:xfrm>
            <a:off x="2597700" y="3433275"/>
            <a:ext cx="3948600" cy="688500"/>
          </a:xfrm>
          <a:prstGeom prst="rect">
            <a:avLst/>
          </a:prstGeom>
          <a:noFill/>
          <a:ln>
            <a:noFill/>
          </a:ln>
        </p:spPr>
        <p:txBody>
          <a:bodyPr anchorCtr="0" anchor="t" bIns="91425" lIns="91425" spcFirstLastPara="1" rIns="91425" wrap="square" tIns="91425">
            <a:noAutofit/>
          </a:bodyPr>
          <a:lstStyle/>
          <a:p>
            <a:pPr indent="0" lvl="0" marL="12009" rtl="0" algn="ctr">
              <a:spcBef>
                <a:spcPts val="2900"/>
              </a:spcBef>
              <a:spcAft>
                <a:spcPts val="0"/>
              </a:spcAft>
              <a:buClr>
                <a:schemeClr val="dk1"/>
              </a:buClr>
              <a:buSzPts val="1100"/>
              <a:buFont typeface="Arial"/>
              <a:buNone/>
            </a:pPr>
            <a:r>
              <a:rPr b="1" lang="en">
                <a:solidFill>
                  <a:srgbClr val="434343"/>
                </a:solidFill>
                <a:highlight>
                  <a:schemeClr val="lt1"/>
                </a:highlight>
              </a:rPr>
              <a:t>Manager(Admin):</a:t>
            </a:r>
            <a:r>
              <a:rPr b="1" lang="en">
                <a:solidFill>
                  <a:srgbClr val="202124"/>
                </a:solidFill>
              </a:rPr>
              <a:t> </a:t>
            </a:r>
            <a:endParaRPr b="1">
              <a:solidFill>
                <a:srgbClr val="202124"/>
              </a:solidFill>
            </a:endParaRPr>
          </a:p>
          <a:p>
            <a:pPr indent="0" lvl="0" marL="241249" rtl="0" algn="ctr">
              <a:spcBef>
                <a:spcPts val="1641"/>
              </a:spcBef>
              <a:spcAft>
                <a:spcPts val="0"/>
              </a:spcAft>
              <a:buClr>
                <a:schemeClr val="dk1"/>
              </a:buClr>
              <a:buSzPts val="1100"/>
              <a:buFont typeface="Arial"/>
              <a:buNone/>
            </a:pPr>
            <a:r>
              <a:rPr lang="en" sz="1200">
                <a:solidFill>
                  <a:srgbClr val="202124"/>
                </a:solidFill>
                <a:highlight>
                  <a:schemeClr val="lt1"/>
                </a:highlight>
              </a:rPr>
              <a:t>● </a:t>
            </a:r>
            <a:r>
              <a:rPr lang="en" sz="1200">
                <a:solidFill>
                  <a:srgbClr val="202124"/>
                </a:solidFill>
                <a:highlight>
                  <a:schemeClr val="lt1"/>
                </a:highlight>
                <a:latin typeface="Roboto"/>
                <a:ea typeface="Roboto"/>
                <a:cs typeface="Roboto"/>
                <a:sym typeface="Roboto"/>
              </a:rPr>
              <a:t>Has the authority to control the entire application.</a:t>
            </a:r>
            <a:r>
              <a:rPr lang="en" sz="1200">
                <a:solidFill>
                  <a:srgbClr val="202124"/>
                </a:solidFill>
                <a:latin typeface="Roboto"/>
                <a:ea typeface="Roboto"/>
                <a:cs typeface="Roboto"/>
                <a:sym typeface="Roboto"/>
              </a:rPr>
              <a:t> </a:t>
            </a:r>
            <a:endParaRPr sz="1200">
              <a:solidFill>
                <a:srgbClr val="202124"/>
              </a:solidFill>
              <a:latin typeface="Roboto"/>
              <a:ea typeface="Roboto"/>
              <a:cs typeface="Roboto"/>
              <a:sym typeface="Roboto"/>
            </a:endParaRPr>
          </a:p>
          <a:p>
            <a:pPr indent="0" lvl="0" marL="241249" rtl="0" algn="ctr">
              <a:spcBef>
                <a:spcPts val="25"/>
              </a:spcBef>
              <a:spcAft>
                <a:spcPts val="0"/>
              </a:spcAft>
              <a:buClr>
                <a:schemeClr val="dk1"/>
              </a:buClr>
              <a:buSzPts val="1100"/>
              <a:buFont typeface="Arial"/>
              <a:buNone/>
            </a:pPr>
            <a:r>
              <a:rPr lang="en" sz="1200">
                <a:solidFill>
                  <a:srgbClr val="202124"/>
                </a:solidFill>
                <a:highlight>
                  <a:schemeClr val="lt1"/>
                </a:highlight>
              </a:rPr>
              <a:t>● </a:t>
            </a:r>
            <a:r>
              <a:rPr lang="en" sz="1200">
                <a:solidFill>
                  <a:srgbClr val="202124"/>
                </a:solidFill>
                <a:highlight>
                  <a:schemeClr val="lt1"/>
                </a:highlight>
                <a:latin typeface="Roboto"/>
                <a:ea typeface="Roboto"/>
                <a:cs typeface="Roboto"/>
                <a:sym typeface="Roboto"/>
              </a:rPr>
              <a:t>Can manage data.</a:t>
            </a:r>
            <a:r>
              <a:rPr lang="en" sz="1200">
                <a:solidFill>
                  <a:srgbClr val="202124"/>
                </a:solidFill>
                <a:latin typeface="Roboto"/>
                <a:ea typeface="Roboto"/>
                <a:cs typeface="Roboto"/>
                <a:sym typeface="Roboto"/>
              </a:rPr>
              <a:t> </a:t>
            </a:r>
            <a:endParaRPr sz="1200">
              <a:solidFill>
                <a:srgbClr val="202124"/>
              </a:solidFill>
              <a:latin typeface="Roboto"/>
              <a:ea typeface="Roboto"/>
              <a:cs typeface="Roboto"/>
              <a:sym typeface="Roboto"/>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242375" y="1385700"/>
            <a:ext cx="6367800" cy="237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900"/>
              <a:t>❖ Operating System: </a:t>
            </a:r>
            <a:r>
              <a:rPr lang="en" sz="1700"/>
              <a:t>Platform Independent </a:t>
            </a:r>
            <a:endParaRPr sz="1700"/>
          </a:p>
          <a:p>
            <a:pPr indent="0" lvl="0" marL="0" rtl="0" algn="l">
              <a:spcBef>
                <a:spcPts val="0"/>
              </a:spcBef>
              <a:spcAft>
                <a:spcPts val="0"/>
              </a:spcAft>
              <a:buClr>
                <a:schemeClr val="dk1"/>
              </a:buClr>
              <a:buSzPts val="1100"/>
              <a:buFont typeface="Arial"/>
              <a:buNone/>
            </a:pPr>
            <a:r>
              <a:rPr lang="en" sz="1700"/>
              <a:t>❖ ​Concept Used: </a:t>
            </a:r>
            <a:endParaRPr sz="1700"/>
          </a:p>
          <a:p>
            <a:pPr indent="0" lvl="0" marL="0" rtl="0" algn="l">
              <a:spcBef>
                <a:spcPts val="0"/>
              </a:spcBef>
              <a:spcAft>
                <a:spcPts val="0"/>
              </a:spcAft>
              <a:buClr>
                <a:schemeClr val="dk1"/>
              </a:buClr>
              <a:buSzPts val="1100"/>
              <a:buFont typeface="Arial"/>
              <a:buNone/>
            </a:pPr>
            <a:r>
              <a:rPr lang="en" sz="1700"/>
              <a:t>★ Java and Swings </a:t>
            </a:r>
            <a:endParaRPr sz="1700"/>
          </a:p>
          <a:p>
            <a:pPr indent="0" lvl="0" marL="0" rtl="0" algn="l">
              <a:spcBef>
                <a:spcPts val="0"/>
              </a:spcBef>
              <a:spcAft>
                <a:spcPts val="0"/>
              </a:spcAft>
              <a:buClr>
                <a:schemeClr val="dk1"/>
              </a:buClr>
              <a:buSzPts val="1100"/>
              <a:buFont typeface="Arial"/>
              <a:buNone/>
            </a:pPr>
            <a:r>
              <a:rPr lang="en" sz="1700"/>
              <a:t>★ MySQL Database </a:t>
            </a:r>
            <a:endParaRPr sz="1700"/>
          </a:p>
          <a:p>
            <a:pPr indent="0" lvl="0" marL="0" rtl="0" algn="l">
              <a:spcBef>
                <a:spcPts val="0"/>
              </a:spcBef>
              <a:spcAft>
                <a:spcPts val="0"/>
              </a:spcAft>
              <a:buClr>
                <a:schemeClr val="dk1"/>
              </a:buClr>
              <a:buSzPts val="1100"/>
              <a:buFont typeface="Arial"/>
              <a:buNone/>
            </a:pPr>
            <a:r>
              <a:rPr lang="en" sz="1700"/>
              <a:t>❖ Development environment/tools: INTELLIJ IDEA and </a:t>
            </a:r>
            <a:r>
              <a:rPr lang="en" sz="1700"/>
              <a:t>WampServer.</a:t>
            </a:r>
            <a:r>
              <a:rPr lang="en" sz="1700"/>
              <a:t>      </a:t>
            </a:r>
            <a:endParaRPr sz="1700"/>
          </a:p>
          <a:p>
            <a:pPr indent="0" lvl="0" marL="0" rtl="0" algn="l">
              <a:spcBef>
                <a:spcPts val="0"/>
              </a:spcBef>
              <a:spcAft>
                <a:spcPts val="0"/>
              </a:spcAft>
              <a:buNone/>
            </a:pPr>
            <a:r>
              <a:t/>
            </a:r>
            <a:endParaRPr/>
          </a:p>
        </p:txBody>
      </p:sp>
      <p:sp>
        <p:nvSpPr>
          <p:cNvPr id="98" name="Google Shape;98;p19"/>
          <p:cNvSpPr txBox="1"/>
          <p:nvPr/>
        </p:nvSpPr>
        <p:spPr>
          <a:xfrm>
            <a:off x="1140250" y="396625"/>
            <a:ext cx="5304600" cy="7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300">
                <a:solidFill>
                  <a:srgbClr val="434343"/>
                </a:solidFill>
              </a:rPr>
              <a:t>System Requirement: </a:t>
            </a:r>
            <a:endParaRPr sz="33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1388100" y="101100"/>
            <a:ext cx="63678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UML Diagrams</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2994660" y="0"/>
            <a:ext cx="315468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152400" y="1837688"/>
            <a:ext cx="8839199" cy="146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