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63" r:id="rId4"/>
    <p:sldId id="260" r:id="rId5"/>
    <p:sldId id="262" r:id="rId6"/>
    <p:sldId id="259" r:id="rId7"/>
    <p:sldId id="261"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829C-0DA3-D9B6-C0A5-C527A7A95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5EBB17-CB49-EC9B-4388-B34DCB8F6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EE52EE-3EE0-0091-5173-58C6D0DC42CA}"/>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5" name="Footer Placeholder 4">
            <a:extLst>
              <a:ext uri="{FF2B5EF4-FFF2-40B4-BE49-F238E27FC236}">
                <a16:creationId xmlns:a16="http://schemas.microsoft.com/office/drawing/2014/main" id="{4980F1DE-7910-ADA6-6D10-06BD2E4B7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0804D-6CEB-4F89-8896-414776DED2F7}"/>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147190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8AE0-3501-2BC5-5F21-7EC6E1BD85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E9186E-F9A3-FA81-AB7A-786E17D3B0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14D4E-6636-8747-BC7C-DA31C09509DA}"/>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5" name="Footer Placeholder 4">
            <a:extLst>
              <a:ext uri="{FF2B5EF4-FFF2-40B4-BE49-F238E27FC236}">
                <a16:creationId xmlns:a16="http://schemas.microsoft.com/office/drawing/2014/main" id="{DB125515-A4E2-DAAE-19B6-65897391F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6A60A-386F-FBDE-C762-476AD79B8CB3}"/>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170807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FDD6F1-6257-C460-1E57-497568E11C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465F5-C95C-B341-CF83-7D9823B09D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2FC48-CA9E-96B3-4598-9523F594A32F}"/>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5" name="Footer Placeholder 4">
            <a:extLst>
              <a:ext uri="{FF2B5EF4-FFF2-40B4-BE49-F238E27FC236}">
                <a16:creationId xmlns:a16="http://schemas.microsoft.com/office/drawing/2014/main" id="{81A331C4-997B-6474-115B-35F8C0574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83A6FE-DAB8-6EC2-2068-7912C88F5D6F}"/>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340419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D0A6-87DA-F869-1B23-E1047A0C86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EF93DB-F772-FB28-BAFE-10E48A59E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E5D87-9153-4EBB-72D8-8BF0013F3112}"/>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5" name="Footer Placeholder 4">
            <a:extLst>
              <a:ext uri="{FF2B5EF4-FFF2-40B4-BE49-F238E27FC236}">
                <a16:creationId xmlns:a16="http://schemas.microsoft.com/office/drawing/2014/main" id="{8A6B264E-7268-7382-7A99-DBF78DE1C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DB196-6C63-1213-51B5-29765FAFAABB}"/>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166591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E61C-CF89-D7C2-9A87-38A7AB2F0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3ABF86-F4C8-6845-DA95-9C7FF287A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1A20D-756D-8DC0-ECE5-DD4387F735B1}"/>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5" name="Footer Placeholder 4">
            <a:extLst>
              <a:ext uri="{FF2B5EF4-FFF2-40B4-BE49-F238E27FC236}">
                <a16:creationId xmlns:a16="http://schemas.microsoft.com/office/drawing/2014/main" id="{4C921053-326A-38F8-5109-3C24AEED6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E5042-109C-5877-B864-BC9FC0AEA10A}"/>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107604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B5C5-7E83-C244-8B7D-5757896B4D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8276B2-2974-94E2-301E-F790DFCFC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04D052-C410-EE62-9030-2037684889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D69D4B-388C-516A-40F5-E2CE7AEC0A5F}"/>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6" name="Footer Placeholder 5">
            <a:extLst>
              <a:ext uri="{FF2B5EF4-FFF2-40B4-BE49-F238E27FC236}">
                <a16:creationId xmlns:a16="http://schemas.microsoft.com/office/drawing/2014/main" id="{FFBC2917-E16A-EFD8-0FCB-124D80566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9A3DC-4DEE-3CE6-C865-005597DC3A8F}"/>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249776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FCC2-5DFF-EF8A-BE74-983DD02EA4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715A72-39C3-D09F-9DCF-61F29C432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B6FE61-4657-5571-30EE-EE6BE869FE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AC6A08-A176-F703-4EA5-ACD7EB029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5E8E3-DA93-D888-3A61-113CA0E25B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4CCD-1C8A-1FC0-B344-C7B755FBF9C7}"/>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8" name="Footer Placeholder 7">
            <a:extLst>
              <a:ext uri="{FF2B5EF4-FFF2-40B4-BE49-F238E27FC236}">
                <a16:creationId xmlns:a16="http://schemas.microsoft.com/office/drawing/2014/main" id="{32B2BB8E-3AD3-00F7-CEC3-1521A8F9A3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41139E-B8C1-E1FB-1A3E-5F823F99FC9C}"/>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577220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5E4A-5B88-3491-856B-2FF82DFD59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C9B0B6-E41F-AB20-CEF3-EF109B2051F3}"/>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4" name="Footer Placeholder 3">
            <a:extLst>
              <a:ext uri="{FF2B5EF4-FFF2-40B4-BE49-F238E27FC236}">
                <a16:creationId xmlns:a16="http://schemas.microsoft.com/office/drawing/2014/main" id="{10BD4C3E-DCB2-0237-BDC0-111421C5B8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118D21-B6BE-310F-7EA6-6B824FAF6101}"/>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324121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4C42CF-8541-8522-E46B-EE028D574CD0}"/>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3" name="Footer Placeholder 2">
            <a:extLst>
              <a:ext uri="{FF2B5EF4-FFF2-40B4-BE49-F238E27FC236}">
                <a16:creationId xmlns:a16="http://schemas.microsoft.com/office/drawing/2014/main" id="{079F6BF2-4E8B-F897-278B-81555C30C8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874B0D-1654-E577-B342-A99AE3DE1946}"/>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118251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D7F1-3B99-C66C-7804-11311BA02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9945C1-BD87-C7D0-F625-96BED9D055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475322-8DF1-5546-5DD7-B587CD1DA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672D6-F1D0-0971-5023-6B82F74E55F1}"/>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6" name="Footer Placeholder 5">
            <a:extLst>
              <a:ext uri="{FF2B5EF4-FFF2-40B4-BE49-F238E27FC236}">
                <a16:creationId xmlns:a16="http://schemas.microsoft.com/office/drawing/2014/main" id="{5DC2A91D-E978-EE3F-7716-E4DDDFBE06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2170FA-8F42-5510-37E2-4B33D8B6BA6B}"/>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41176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E404-32C2-B467-AC4A-D927084B5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A101C4-E7BA-AC45-C474-686C8805F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1714CC-ACD9-7CA6-81A0-BF441216D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AD99F-FC9B-DCA3-B9D2-4CF8AF49D1EE}"/>
              </a:ext>
            </a:extLst>
          </p:cNvPr>
          <p:cNvSpPr>
            <a:spLocks noGrp="1"/>
          </p:cNvSpPr>
          <p:nvPr>
            <p:ph type="dt" sz="half" idx="10"/>
          </p:nvPr>
        </p:nvSpPr>
        <p:spPr/>
        <p:txBody>
          <a:bodyPr/>
          <a:lstStyle/>
          <a:p>
            <a:fld id="{42DEC3F5-9EB0-4937-9F76-E5460B76944B}" type="datetimeFigureOut">
              <a:rPr lang="en-IN" smtClean="0"/>
              <a:t>03-09-2023</a:t>
            </a:fld>
            <a:endParaRPr lang="en-IN"/>
          </a:p>
        </p:txBody>
      </p:sp>
      <p:sp>
        <p:nvSpPr>
          <p:cNvPr id="6" name="Footer Placeholder 5">
            <a:extLst>
              <a:ext uri="{FF2B5EF4-FFF2-40B4-BE49-F238E27FC236}">
                <a16:creationId xmlns:a16="http://schemas.microsoft.com/office/drawing/2014/main" id="{9ACA249E-BDF3-2CD3-8616-83E75DB874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03D66E-C428-968B-C064-0F695F6DF11F}"/>
              </a:ext>
            </a:extLst>
          </p:cNvPr>
          <p:cNvSpPr>
            <a:spLocks noGrp="1"/>
          </p:cNvSpPr>
          <p:nvPr>
            <p:ph type="sldNum" sz="quarter" idx="12"/>
          </p:nvPr>
        </p:nvSpPr>
        <p:spPr/>
        <p:txBody>
          <a:bodyPr/>
          <a:lstStyle/>
          <a:p>
            <a:fld id="{5F5695C0-3F90-4855-9433-89445A4CE110}" type="slidenum">
              <a:rPr lang="en-IN" smtClean="0"/>
              <a:t>‹#›</a:t>
            </a:fld>
            <a:endParaRPr lang="en-IN"/>
          </a:p>
        </p:txBody>
      </p:sp>
    </p:spTree>
    <p:extLst>
      <p:ext uri="{BB962C8B-B14F-4D97-AF65-F5344CB8AC3E}">
        <p14:creationId xmlns:p14="http://schemas.microsoft.com/office/powerpoint/2010/main" val="425895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3A159-7D2E-0E4B-9FF4-A71ACF685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3AA103-9DAD-B471-CD83-40254A7C1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1142AD-D722-0883-FA08-33B54A0F0E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EC3F5-9EB0-4937-9F76-E5460B76944B}" type="datetimeFigureOut">
              <a:rPr lang="en-IN" smtClean="0"/>
              <a:t>03-09-2023</a:t>
            </a:fld>
            <a:endParaRPr lang="en-IN"/>
          </a:p>
        </p:txBody>
      </p:sp>
      <p:sp>
        <p:nvSpPr>
          <p:cNvPr id="5" name="Footer Placeholder 4">
            <a:extLst>
              <a:ext uri="{FF2B5EF4-FFF2-40B4-BE49-F238E27FC236}">
                <a16:creationId xmlns:a16="http://schemas.microsoft.com/office/drawing/2014/main" id="{95F241F0-2893-AC7B-3B83-FA5248FE0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1D2640-8244-C6BE-08BD-AD788EEC0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695C0-3F90-4855-9433-89445A4CE110}" type="slidenum">
              <a:rPr lang="en-IN" smtClean="0"/>
              <a:t>‹#›</a:t>
            </a:fld>
            <a:endParaRPr lang="en-IN"/>
          </a:p>
        </p:txBody>
      </p:sp>
    </p:spTree>
    <p:extLst>
      <p:ext uri="{BB962C8B-B14F-4D97-AF65-F5344CB8AC3E}">
        <p14:creationId xmlns:p14="http://schemas.microsoft.com/office/powerpoint/2010/main" val="63544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8CE9A6-B1BF-61F4-2FC3-C19E30334C2D}"/>
              </a:ext>
            </a:extLst>
          </p:cNvPr>
          <p:cNvSpPr txBox="1"/>
          <p:nvPr/>
        </p:nvSpPr>
        <p:spPr>
          <a:xfrm>
            <a:off x="0" y="1213008"/>
            <a:ext cx="12192000" cy="4431983"/>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Literature Survey on </a:t>
            </a:r>
          </a:p>
          <a:p>
            <a:pPr algn="ctr"/>
            <a:r>
              <a:rPr lang="en-IN" sz="2800" i="1" dirty="0">
                <a:latin typeface="Times New Roman" panose="02020603050405020304" pitchFamily="18" charset="0"/>
                <a:cs typeface="Times New Roman" panose="02020603050405020304" pitchFamily="18" charset="0"/>
              </a:rPr>
              <a:t>“</a:t>
            </a:r>
            <a:r>
              <a:rPr lang="en-IN" sz="28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AdSherlock</a:t>
            </a:r>
            <a:r>
              <a:rPr lang="en-IN" sz="2800" i="1" dirty="0">
                <a:latin typeface="Times New Roman" panose="02020603050405020304" pitchFamily="18" charset="0"/>
                <a:cs typeface="Times New Roman" panose="02020603050405020304" pitchFamily="18" charset="0"/>
              </a:rPr>
              <a:t>: </a:t>
            </a:r>
          </a:p>
          <a:p>
            <a:pPr algn="ctr"/>
            <a:r>
              <a:rPr lang="en-IN" sz="2800" b="1" i="1" dirty="0">
                <a:latin typeface="Times New Roman" panose="02020603050405020304" pitchFamily="18" charset="0"/>
                <a:cs typeface="Times New Roman" panose="02020603050405020304" pitchFamily="18" charset="0"/>
              </a:rPr>
              <a:t>Efficient and Deployable Click Fraud Detection for Mobile Applications</a:t>
            </a:r>
            <a:r>
              <a:rPr lang="en-IN" sz="2800" i="1" dirty="0">
                <a:latin typeface="Times New Roman" panose="02020603050405020304" pitchFamily="18" charset="0"/>
                <a:cs typeface="Times New Roman" panose="02020603050405020304" pitchFamily="18" charset="0"/>
              </a:rPr>
              <a:t>”</a:t>
            </a:r>
          </a:p>
          <a:p>
            <a:endParaRPr lang="en-IN" i="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i="1" u="sng" dirty="0">
                <a:latin typeface="Times New Roman" panose="02020603050405020304" pitchFamily="18" charset="0"/>
                <a:cs typeface="Times New Roman" panose="02020603050405020304" pitchFamily="18" charset="0"/>
              </a:rPr>
              <a:t>Team Members</a:t>
            </a:r>
            <a:r>
              <a:rPr lang="en-IN" dirty="0">
                <a:latin typeface="Times New Roman" panose="02020603050405020304" pitchFamily="18" charset="0"/>
                <a:cs typeface="Times New Roman" panose="02020603050405020304" pitchFamily="18" charset="0"/>
              </a:rPr>
              <a:t>							</a:t>
            </a:r>
            <a:r>
              <a:rPr lang="en-IN" i="1" u="sng" dirty="0">
                <a:latin typeface="Times New Roman" panose="02020603050405020304" pitchFamily="18" charset="0"/>
                <a:cs typeface="Times New Roman" panose="02020603050405020304" pitchFamily="18" charset="0"/>
              </a:rPr>
              <a:t>Under the </a:t>
            </a:r>
            <a:r>
              <a:rPr lang="en-IN" i="1" u="sng" dirty="0" err="1">
                <a:latin typeface="Times New Roman" panose="02020603050405020304" pitchFamily="18" charset="0"/>
                <a:cs typeface="Times New Roman" panose="02020603050405020304" pitchFamily="18" charset="0"/>
              </a:rPr>
              <a:t>Guidence</a:t>
            </a:r>
            <a:r>
              <a:rPr lang="en-IN" i="1" u="sng" dirty="0">
                <a:latin typeface="Times New Roman" panose="02020603050405020304" pitchFamily="18" charset="0"/>
                <a:cs typeface="Times New Roman" panose="02020603050405020304" pitchFamily="18" charset="0"/>
              </a:rPr>
              <a:t> of</a:t>
            </a:r>
          </a:p>
          <a:p>
            <a:r>
              <a:rPr lang="en-IN" dirty="0">
                <a:latin typeface="Times New Roman" panose="02020603050405020304" pitchFamily="18" charset="0"/>
                <a:cs typeface="Times New Roman" panose="02020603050405020304" pitchFamily="18" charset="0"/>
              </a:rPr>
              <a:t>                K.V.N. Aditya						             </a:t>
            </a:r>
            <a:r>
              <a:rPr lang="en-IN" sz="1800" dirty="0">
                <a:latin typeface="Times New Roman" panose="02020603050405020304" pitchFamily="18" charset="0"/>
                <a:cs typeface="Times New Roman" panose="02020603050405020304" pitchFamily="18" charset="0"/>
              </a:rPr>
              <a:t>B. Ramji </a:t>
            </a:r>
            <a:r>
              <a:rPr lang="en-IN" sz="1400" dirty="0">
                <a:latin typeface="Times New Roman" panose="02020603050405020304" pitchFamily="18" charset="0"/>
                <a:cs typeface="Times New Roman" panose="02020603050405020304" pitchFamily="18" charset="0"/>
              </a:rPr>
              <a:t>(Assistant Professor)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 Vaishnavi Sagar							 </a:t>
            </a:r>
          </a:p>
          <a:p>
            <a:r>
              <a:rPr lang="en-IN" dirty="0">
                <a:latin typeface="Times New Roman" panose="02020603050405020304" pitchFamily="18" charset="0"/>
                <a:cs typeface="Times New Roman" panose="02020603050405020304" pitchFamily="18" charset="0"/>
              </a:rPr>
              <a:t>                  K. Karthik</a:t>
            </a:r>
          </a:p>
        </p:txBody>
      </p:sp>
    </p:spTree>
    <p:extLst>
      <p:ext uri="{BB962C8B-B14F-4D97-AF65-F5344CB8AC3E}">
        <p14:creationId xmlns:p14="http://schemas.microsoft.com/office/powerpoint/2010/main" val="213507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C12FD-9180-B273-4613-1AD0B9AF450C}"/>
              </a:ext>
            </a:extLst>
          </p:cNvPr>
          <p:cNvSpPr txBox="1"/>
          <p:nvPr/>
        </p:nvSpPr>
        <p:spPr>
          <a:xfrm>
            <a:off x="1" y="493064"/>
            <a:ext cx="12191999" cy="5324535"/>
          </a:xfrm>
          <a:prstGeom prst="rect">
            <a:avLst/>
          </a:prstGeom>
          <a:noFill/>
        </p:spPr>
        <p:txBody>
          <a:bodyPr wrap="square" rtlCol="0">
            <a:spAutoFit/>
          </a:bodyPr>
          <a:lstStyle/>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AdSherlock</a:t>
            </a:r>
            <a:r>
              <a:rPr lang="en-IN" sz="2000" dirty="0">
                <a:latin typeface="Times New Roman" panose="02020603050405020304" pitchFamily="18" charset="0"/>
                <a:cs typeface="Times New Roman" panose="02020603050405020304" pitchFamily="18" charset="0"/>
              </a:rPr>
              <a:t>: Efficient and Deployable Click Fraud Detection for Mobile Applications</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Authors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Chenhong</a:t>
            </a:r>
            <a:r>
              <a:rPr lang="en-IN" sz="2000" dirty="0">
                <a:latin typeface="Times New Roman" panose="02020603050405020304" pitchFamily="18" charset="0"/>
                <a:cs typeface="Times New Roman" panose="02020603050405020304" pitchFamily="18" charset="0"/>
              </a:rPr>
              <a:t> Cao, Yi Gao, Yang Luo, </a:t>
            </a:r>
            <a:r>
              <a:rPr lang="en-IN" sz="2000" dirty="0" err="1">
                <a:latin typeface="Times New Roman" panose="02020603050405020304" pitchFamily="18" charset="0"/>
                <a:cs typeface="Times New Roman" panose="02020603050405020304" pitchFamily="18" charset="0"/>
              </a:rPr>
              <a:t>Mingyuan</a:t>
            </a:r>
            <a:r>
              <a:rPr lang="en-IN" sz="2000" dirty="0">
                <a:latin typeface="Times New Roman" panose="02020603050405020304" pitchFamily="18" charset="0"/>
                <a:cs typeface="Times New Roman" panose="02020603050405020304" pitchFamily="18" charset="0"/>
              </a:rPr>
              <a:t> Xia, Wei Dong, Chun Chen, Xue Liu</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Publications Journals </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IEEE</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 of Publication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2021</a:t>
            </a:r>
          </a:p>
          <a:p>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(Observations, Summary, Conclusions)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paper presents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AdSherlock</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client-side extortion recognition technique for versatile applications.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AdSherlock</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partitions the examination interaction into a disconnected cycle for design age and an internet based process for extortion location. The framework accomplishes high recognition exactness with insignificant runtime above and memory/stockpiling prerequisites. The review shows that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AdSherlock</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beats existing techniques in recognizing click extortion. Future work incorporates further developing precision through static examination and managing conceivable snooping assaults. Generally speaking,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AdSherlock</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 viable and effective answer for click misrepresentation recognition in portable promotions.</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927A1A-1EB6-2A0C-08DD-C2D81591C47E}"/>
              </a:ext>
            </a:extLst>
          </p:cNvPr>
          <p:cNvSpPr txBox="1"/>
          <p:nvPr/>
        </p:nvSpPr>
        <p:spPr>
          <a:xfrm>
            <a:off x="0" y="0"/>
            <a:ext cx="12192000" cy="461665"/>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 Paper - I</a:t>
            </a:r>
          </a:p>
        </p:txBody>
      </p:sp>
    </p:spTree>
    <p:extLst>
      <p:ext uri="{BB962C8B-B14F-4D97-AF65-F5344CB8AC3E}">
        <p14:creationId xmlns:p14="http://schemas.microsoft.com/office/powerpoint/2010/main" val="415329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C12FD-9180-B273-4613-1AD0B9AF450C}"/>
              </a:ext>
            </a:extLst>
          </p:cNvPr>
          <p:cNvSpPr txBox="1"/>
          <p:nvPr/>
        </p:nvSpPr>
        <p:spPr>
          <a:xfrm>
            <a:off x="1" y="493064"/>
            <a:ext cx="12191999" cy="4708981"/>
          </a:xfrm>
          <a:prstGeom prst="rect">
            <a:avLst/>
          </a:prstGeom>
          <a:noFill/>
        </p:spPr>
        <p:txBody>
          <a:bodyPr wrap="square" rtlCol="0">
            <a:spAutoFit/>
          </a:bodyPr>
          <a:lstStyle/>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Extensive Study on Online and Mobile Ad Fraud </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Authors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Hala </a:t>
            </a:r>
            <a:r>
              <a:rPr lang="en-IN" sz="2000" dirty="0" err="1">
                <a:latin typeface="Times New Roman" panose="02020603050405020304" pitchFamily="18" charset="0"/>
                <a:cs typeface="Times New Roman" panose="02020603050405020304" pitchFamily="18" charset="0"/>
              </a:rPr>
              <a:t>Shaari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Nuredin</a:t>
            </a:r>
            <a:r>
              <a:rPr lang="en-IN" sz="2000" dirty="0">
                <a:latin typeface="Times New Roman" panose="02020603050405020304" pitchFamily="18" charset="0"/>
                <a:cs typeface="Times New Roman" panose="02020603050405020304" pitchFamily="18" charset="0"/>
              </a:rPr>
              <a:t> Ahmed</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Publications Journals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International Conference for Engineering Sciences and Technology (CEST-2020), ResearchGate</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 of Publication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2020</a:t>
            </a:r>
          </a:p>
          <a:p>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(Observations, Summary, Conclusions)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paper covers shortcomings in publicizing frameworks, kinds of extortion, identification and counteraction techniques, income models, gives an extensive examination of on the web and portable promoting misrepresentation Gives experiences an it is significant considering the present status of promotion extortion and features the requirement for additional exploration in tending to all types of tricky movement It is an important asset to comprehend and gives valuable data to scientists and representatives in the business.</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927A1A-1EB6-2A0C-08DD-C2D81591C47E}"/>
              </a:ext>
            </a:extLst>
          </p:cNvPr>
          <p:cNvSpPr txBox="1"/>
          <p:nvPr/>
        </p:nvSpPr>
        <p:spPr>
          <a:xfrm>
            <a:off x="0" y="0"/>
            <a:ext cx="12192000" cy="461665"/>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 Paper - II</a:t>
            </a:r>
          </a:p>
        </p:txBody>
      </p:sp>
    </p:spTree>
    <p:extLst>
      <p:ext uri="{BB962C8B-B14F-4D97-AF65-F5344CB8AC3E}">
        <p14:creationId xmlns:p14="http://schemas.microsoft.com/office/powerpoint/2010/main" val="376799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C12FD-9180-B273-4613-1AD0B9AF450C}"/>
              </a:ext>
            </a:extLst>
          </p:cNvPr>
          <p:cNvSpPr txBox="1"/>
          <p:nvPr/>
        </p:nvSpPr>
        <p:spPr>
          <a:xfrm>
            <a:off x="1" y="493064"/>
            <a:ext cx="12191999" cy="5324535"/>
          </a:xfrm>
          <a:prstGeom prst="rect">
            <a:avLst/>
          </a:prstGeom>
          <a:noFill/>
        </p:spPr>
        <p:txBody>
          <a:bodyPr wrap="square" rtlCol="0">
            <a:spAutoFit/>
          </a:bodyPr>
          <a:lstStyle/>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Click Fraud Detection Approaches to analyze the Ad Clicks Performed by Malicious Code</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Authors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Mahesh </a:t>
            </a:r>
            <a:r>
              <a:rPr lang="en-IN" sz="2000" dirty="0" err="1">
                <a:latin typeface="Times New Roman" panose="02020603050405020304" pitchFamily="18" charset="0"/>
                <a:cs typeface="Times New Roman" panose="02020603050405020304" pitchFamily="18" charset="0"/>
              </a:rPr>
              <a:t>Bathula</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Publications Journals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Journal of Physics: Conference Series</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 of Publication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2021</a:t>
            </a:r>
          </a:p>
          <a:p>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(Observations, Summary, Conclusions)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paper presents RTMAI, a constant portable snap extortion recognition framework, which utilizes a Secret Markov Scoring Model (HMSM) with a standard motor The creators tackle the class irregularity issue in misrepresentation location informational indexes by resampling procedure and presentation of smoothing strategy . The trial results show the adequacy of the strategy in distinguishing misleading capabilities with high exactness, accuracy, review, and F-score. The paper likewise talks about other important exploration on click misrepresentation location in versatile promoting. Generally, the paper gives a significant and powerful answer for battle click misrepresentation continuously.</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927A1A-1EB6-2A0C-08DD-C2D81591C47E}"/>
              </a:ext>
            </a:extLst>
          </p:cNvPr>
          <p:cNvSpPr txBox="1"/>
          <p:nvPr/>
        </p:nvSpPr>
        <p:spPr>
          <a:xfrm>
            <a:off x="0" y="0"/>
            <a:ext cx="12192000" cy="461665"/>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 Paper - III</a:t>
            </a:r>
          </a:p>
        </p:txBody>
      </p:sp>
    </p:spTree>
    <p:extLst>
      <p:ext uri="{BB962C8B-B14F-4D97-AF65-F5344CB8AC3E}">
        <p14:creationId xmlns:p14="http://schemas.microsoft.com/office/powerpoint/2010/main" val="301133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C12FD-9180-B273-4613-1AD0B9AF450C}"/>
              </a:ext>
            </a:extLst>
          </p:cNvPr>
          <p:cNvSpPr txBox="1"/>
          <p:nvPr/>
        </p:nvSpPr>
        <p:spPr>
          <a:xfrm>
            <a:off x="1" y="493064"/>
            <a:ext cx="12191999" cy="5016758"/>
          </a:xfrm>
          <a:prstGeom prst="rect">
            <a:avLst/>
          </a:prstGeom>
          <a:noFill/>
        </p:spPr>
        <p:txBody>
          <a:bodyPr wrap="square" rtlCol="0">
            <a:spAutoFit/>
          </a:bodyPr>
          <a:lstStyle/>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Real Time Mobile Ad Investigator: An Effective And Novel Approach For Mobile Click Fraud Detection</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Authors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Iroshan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Aberathne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Chamila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Walgampaya</a:t>
            </a:r>
            <a:r>
              <a:rPr lang="en-IN" sz="2000" dirty="0">
                <a:latin typeface="Times New Roman" panose="02020603050405020304" pitchFamily="18" charset="0"/>
                <a:cs typeface="Times New Roman" panose="02020603050405020304" pitchFamily="18" charset="0"/>
              </a:rPr>
              <a:t> </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Publications Journals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Computing and Informatics, Vol. 40, 2021, 606–627</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 of Publication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2021</a:t>
            </a:r>
          </a:p>
          <a:p>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(Observations, Summary, Conclusions)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paper proposes a real-time mobile click fraud detection system called RTMAI, which utilizes a Hidden Markov Scoring Model (HMSM) along with a rule engine. The authors address the class imbalance problem in fraud detection datasets by introducing a resampling technique and a smoothing technique. Experimental results demonstrate the effectiveness of the approach in detecting fraudulent activities with high accuracy, precision, recall, and F-score. The paper also discusses other related studies in the field of click fraud detection in mobile advertising. Overall, the paper presents a valuable and effective solution for combating click fraud in real-time.</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927A1A-1EB6-2A0C-08DD-C2D81591C47E}"/>
              </a:ext>
            </a:extLst>
          </p:cNvPr>
          <p:cNvSpPr txBox="1"/>
          <p:nvPr/>
        </p:nvSpPr>
        <p:spPr>
          <a:xfrm>
            <a:off x="0" y="0"/>
            <a:ext cx="12192000" cy="461665"/>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 Paper - IV</a:t>
            </a:r>
          </a:p>
        </p:txBody>
      </p:sp>
    </p:spTree>
    <p:extLst>
      <p:ext uri="{BB962C8B-B14F-4D97-AF65-F5344CB8AC3E}">
        <p14:creationId xmlns:p14="http://schemas.microsoft.com/office/powerpoint/2010/main" val="40147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C12FD-9180-B273-4613-1AD0B9AF450C}"/>
              </a:ext>
            </a:extLst>
          </p:cNvPr>
          <p:cNvSpPr txBox="1"/>
          <p:nvPr/>
        </p:nvSpPr>
        <p:spPr>
          <a:xfrm>
            <a:off x="1" y="493064"/>
            <a:ext cx="12191999" cy="6247864"/>
          </a:xfrm>
          <a:prstGeom prst="rect">
            <a:avLst/>
          </a:prstGeom>
          <a:noFill/>
        </p:spPr>
        <p:txBody>
          <a:bodyPr wrap="square" rtlCol="0">
            <a:spAutoFit/>
          </a:bodyPr>
          <a:lstStyle/>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Ensemble Architecture Based on Deep Learning Model for Click Fraud Detection in Pay-Per-Click Advertisement Campaign</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Authors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Amreen Batool, Yung-Cheol Byun </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Publications Journals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IEEE Access</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 of Publication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2022</a:t>
            </a:r>
          </a:p>
          <a:p>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(Observations, Summary, Conclusions)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paper proposes a group design for click misrepresentation recognition in web based promoting efforts. The classifier consolidates Convolutional Brain Organization (CNN) and Bidirectional Long Transient Memory organization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BiLSTM</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include extraction, and Arbitrary Woods (RF) for characterization The proposed classifier accomplishes high exactness, accuracy, awareness and particularity on tricky snap recognition. The paper likewise incorporates a preprocessing module for managing clear cut properties and unequal information. The proposed highlights outflank other existing models and can be utilized as a safeguard against click extortion in any paid publicizing effort. The outcomes show that the proposed model is compelling in recognizing click extortion and can be utilized to safeguard sponsors against deceitful snaps. Generally, the paper gives a complete survey of existing examination on click misrepresentation location and presents a better than ever approach.</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927A1A-1EB6-2A0C-08DD-C2D81591C47E}"/>
              </a:ext>
            </a:extLst>
          </p:cNvPr>
          <p:cNvSpPr txBox="1"/>
          <p:nvPr/>
        </p:nvSpPr>
        <p:spPr>
          <a:xfrm>
            <a:off x="0" y="0"/>
            <a:ext cx="12192000" cy="461665"/>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 Paper - V</a:t>
            </a:r>
          </a:p>
        </p:txBody>
      </p:sp>
    </p:spTree>
    <p:extLst>
      <p:ext uri="{BB962C8B-B14F-4D97-AF65-F5344CB8AC3E}">
        <p14:creationId xmlns:p14="http://schemas.microsoft.com/office/powerpoint/2010/main" val="398131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C12FD-9180-B273-4613-1AD0B9AF450C}"/>
              </a:ext>
            </a:extLst>
          </p:cNvPr>
          <p:cNvSpPr txBox="1"/>
          <p:nvPr/>
        </p:nvSpPr>
        <p:spPr>
          <a:xfrm>
            <a:off x="1" y="493064"/>
            <a:ext cx="12191999" cy="5940088"/>
          </a:xfrm>
          <a:prstGeom prst="rect">
            <a:avLst/>
          </a:prstGeom>
          <a:noFill/>
        </p:spPr>
        <p:txBody>
          <a:bodyPr wrap="square" rtlCol="0">
            <a:spAutoFit/>
          </a:bodyPr>
          <a:lstStyle/>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Deep Learning-based Model to Fight Against Ad Click Fraud</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Authors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 S. </a:t>
            </a:r>
            <a:r>
              <a:rPr lang="en-IN" sz="2000" dirty="0" err="1">
                <a:latin typeface="Times New Roman" panose="02020603050405020304" pitchFamily="18" charset="0"/>
                <a:cs typeface="Times New Roman" panose="02020603050405020304" pitchFamily="18" charset="0"/>
              </a:rPr>
              <a:t>Thejas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Kianoosh</a:t>
            </a:r>
            <a:r>
              <a:rPr lang="en-IN" sz="2000" dirty="0">
                <a:latin typeface="Times New Roman" panose="02020603050405020304" pitchFamily="18" charset="0"/>
                <a:cs typeface="Times New Roman" panose="02020603050405020304" pitchFamily="18" charset="0"/>
              </a:rPr>
              <a:t> G. </a:t>
            </a:r>
            <a:r>
              <a:rPr lang="en-IN" sz="2000" dirty="0" err="1">
                <a:latin typeface="Times New Roman" panose="02020603050405020304" pitchFamily="18" charset="0"/>
                <a:cs typeface="Times New Roman" panose="02020603050405020304" pitchFamily="18" charset="0"/>
              </a:rPr>
              <a:t>Boroojeni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Kshitij</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Chandna</a:t>
            </a:r>
            <a:r>
              <a:rPr lang="en-IN" sz="2000" dirty="0">
                <a:latin typeface="Times New Roman" panose="02020603050405020304" pitchFamily="18" charset="0"/>
                <a:cs typeface="Times New Roman" panose="02020603050405020304" pitchFamily="18" charset="0"/>
              </a:rPr>
              <a:t>, Isha Bhatia, S. S. Iyengar, N.R. Sunitha</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Publications Journals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ACM Southeast Conference</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 of Publication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2019</a:t>
            </a:r>
          </a:p>
          <a:p>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(Observations, Summary, Conclusions)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paper presents a profound learning-based model that coordinates counterfeit brain organizations, auto-encoders, and semi-directed generative enemy organizations to identify and forestall click extortion in portable promotions The creators examined utilizing constant informational collections and phony high exactness so click discovery They got it. They likewise examine the difficulties of imbalanced datasets and give an itemized survey of dataset qualities. The paper features the utilization of a multi-facet brain network with a semi-directed GAN with a joined auto-encoder to work on the precision of misleading snap discovery The outcomes show that the exactness of the GAN is 89.7% and information a performed superior the precision of the brain organization and was 0.6-1%. The paper likewise examines the model's capacity to anticipate botnet dispersion later on. By and large, this paper presents a promising way to deal with address click extortion in portable publicizing utilizing profound learning methods.</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927A1A-1EB6-2A0C-08DD-C2D81591C47E}"/>
              </a:ext>
            </a:extLst>
          </p:cNvPr>
          <p:cNvSpPr txBox="1"/>
          <p:nvPr/>
        </p:nvSpPr>
        <p:spPr>
          <a:xfrm>
            <a:off x="0" y="0"/>
            <a:ext cx="12192000" cy="461665"/>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 Paper - VI</a:t>
            </a:r>
          </a:p>
        </p:txBody>
      </p:sp>
    </p:spTree>
    <p:extLst>
      <p:ext uri="{BB962C8B-B14F-4D97-AF65-F5344CB8AC3E}">
        <p14:creationId xmlns:p14="http://schemas.microsoft.com/office/powerpoint/2010/main" val="26064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C12FD-9180-B273-4613-1AD0B9AF450C}"/>
              </a:ext>
            </a:extLst>
          </p:cNvPr>
          <p:cNvSpPr txBox="1"/>
          <p:nvPr/>
        </p:nvSpPr>
        <p:spPr>
          <a:xfrm>
            <a:off x="1" y="493064"/>
            <a:ext cx="12191999" cy="5324535"/>
          </a:xfrm>
          <a:prstGeom prst="rect">
            <a:avLst/>
          </a:prstGeom>
          <a:noFill/>
        </p:spPr>
        <p:txBody>
          <a:bodyPr wrap="square" rtlCol="0">
            <a:spAutoFit/>
          </a:bodyPr>
          <a:lstStyle/>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AI-Based Techniques for Ad Click Fraud Detection and Prevention: Review and Research Directions</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Authors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Reem A. </a:t>
            </a:r>
            <a:r>
              <a:rPr lang="en-IN" sz="2000" dirty="0" err="1">
                <a:latin typeface="Times New Roman" panose="02020603050405020304" pitchFamily="18" charset="0"/>
                <a:cs typeface="Times New Roman" panose="02020603050405020304" pitchFamily="18" charset="0"/>
              </a:rPr>
              <a:t>Alzahrani</a:t>
            </a:r>
            <a:r>
              <a:rPr lang="en-IN" sz="2000" dirty="0">
                <a:latin typeface="Times New Roman" panose="02020603050405020304" pitchFamily="18" charset="0"/>
                <a:cs typeface="Times New Roman" panose="02020603050405020304" pitchFamily="18" charset="0"/>
              </a:rPr>
              <a:t>, Malak </a:t>
            </a:r>
            <a:r>
              <a:rPr lang="en-IN" sz="2000" dirty="0" err="1">
                <a:latin typeface="Times New Roman" panose="02020603050405020304" pitchFamily="18" charset="0"/>
                <a:cs typeface="Times New Roman" panose="02020603050405020304" pitchFamily="18" charset="0"/>
              </a:rPr>
              <a:t>Aljabri</a:t>
            </a:r>
            <a:r>
              <a:rPr lang="en-IN" sz="2000" dirty="0">
                <a:latin typeface="Times New Roman" panose="02020603050405020304" pitchFamily="18" charset="0"/>
                <a:cs typeface="Times New Roman" panose="02020603050405020304" pitchFamily="18" charset="0"/>
              </a:rPr>
              <a:t> </a:t>
            </a: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Publications Journals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Journal of </a:t>
            </a:r>
            <a:r>
              <a:rPr lang="en-IN" sz="2000" dirty="0" err="1">
                <a:latin typeface="Times New Roman" panose="02020603050405020304" pitchFamily="18" charset="0"/>
                <a:cs typeface="Times New Roman" panose="02020603050405020304" pitchFamily="18" charset="0"/>
              </a:rPr>
              <a:t>Sensar</a:t>
            </a:r>
            <a:r>
              <a:rPr lang="en-IN" sz="2000" dirty="0">
                <a:latin typeface="Times New Roman" panose="02020603050405020304" pitchFamily="18" charset="0"/>
                <a:cs typeface="Times New Roman" panose="02020603050405020304" pitchFamily="18" charset="0"/>
              </a:rPr>
              <a:t> and Actuator Networks</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 of Publication :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2023</a:t>
            </a:r>
          </a:p>
          <a:p>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(Observations, Summary, Conclusions) :</a:t>
            </a:r>
          </a:p>
          <a:p>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article gives subtleties on click misrepresentation recognized in web-based promotions and utilizations man-made brainpower methods, for example, AI and profound figuring out how to resolve this issue It included different calculations datasets and highlights for utilization job in click extortion recognition research is talked about , featuring their adequacy in accomplishing high precision rates The article likewise features the difficulties of imbalanced datasets and makes suggestions for future examination, including the requirement for new and various datasets, the joining of additional elements, and the utilization of profound learning models Understanding artificial intelligence and its activities is priceless.</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927A1A-1EB6-2A0C-08DD-C2D81591C47E}"/>
              </a:ext>
            </a:extLst>
          </p:cNvPr>
          <p:cNvSpPr txBox="1"/>
          <p:nvPr/>
        </p:nvSpPr>
        <p:spPr>
          <a:xfrm>
            <a:off x="0" y="0"/>
            <a:ext cx="12192000" cy="461665"/>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 Paper - VII</a:t>
            </a:r>
          </a:p>
        </p:txBody>
      </p:sp>
    </p:spTree>
    <p:extLst>
      <p:ext uri="{BB962C8B-B14F-4D97-AF65-F5344CB8AC3E}">
        <p14:creationId xmlns:p14="http://schemas.microsoft.com/office/powerpoint/2010/main" val="2941524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1291</Words>
  <Application>Microsoft Office PowerPoint</Application>
  <PresentationFormat>Widescreen</PresentationFormat>
  <Paragraphs>98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N Aditya Kothapalli</dc:creator>
  <cp:lastModifiedBy>V N Aditya Kothapalli</cp:lastModifiedBy>
  <cp:revision>2</cp:revision>
  <dcterms:created xsi:type="dcterms:W3CDTF">2023-09-02T14:48:24Z</dcterms:created>
  <dcterms:modified xsi:type="dcterms:W3CDTF">2023-09-03T05:27:38Z</dcterms:modified>
</cp:coreProperties>
</file>