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>
      <p:cViewPr>
        <p:scale>
          <a:sx n="113" d="100"/>
          <a:sy n="113" d="100"/>
        </p:scale>
        <p:origin x="52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6E12D-C12F-8E56-5537-4511E70B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C34930-2314-7229-94C1-4A5C649D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15962-B341-B7CF-E442-2082789B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AADEF3-FF42-8503-4DF5-9FB4E63E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0B325D-AFC9-C523-FA24-E1C5837B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8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F5858-4797-8444-2DC4-50B41948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369F4E-F046-8C82-7D61-96D621A3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AFB8FC-3D7E-A7AD-E943-825699A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9B7B97-40AF-03A7-5897-4D48FF4C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D78A12-3E67-850A-6DE3-813A9161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6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D0F328-9AFE-3BF1-79FD-1BAF87322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A49EED-C665-1541-57E2-6037E870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B05C12-047D-66F0-716B-92E65787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477F3-A676-894E-3600-DCA9C59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CDB60-A931-59B2-0D98-BFD78D1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B14C1-8832-BFDC-867E-B9BC0740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03865-D4B5-68BF-1846-9D844DAC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2406A0-9552-3AF7-1BDA-2215A727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4C730-76E8-099E-FE20-414BD602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49257-7849-8641-6AD3-A77C5A7D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84052-0360-1DC8-728D-859FC207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E909A8-5089-B195-59EE-41FB4D4A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84505-5338-13B4-B645-6EC15B27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3EA0D-02E2-8893-D1F5-B0B3037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44B85-8B16-E217-C9E9-1EA208CB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8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03076-E328-4BF4-3BE0-A9343FE8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5D606-BA1D-D5C6-D3FD-19CF11BD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AF7858-4A8E-416A-5AF3-13B2B7253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3970C7-3125-8445-C710-4243FBB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EA693C-F308-3150-622B-24ABD762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937302-9794-A1FB-2FFB-28CFD2F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30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85140D-E506-13BE-A208-0CD9DB48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B42EFC-D684-2573-CCFD-03C42552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14BA1B-6EC9-8CEA-8B61-C7D112986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A10B50-C46B-633D-B171-2ADCC0F38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7F79C8-3380-01C6-8821-0AD933D2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83A099-D89E-A65A-27FA-74156A00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F652A2-7F25-83B0-8257-FCC169DE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1C5144-9484-7776-7B85-44EC20A9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8D5B-91DA-66E7-51DE-878CD676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C77275-4894-40BC-5232-8353645B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F78505-8EE1-63AD-229A-BDB0538C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DDF1A7-41FC-03D5-C75D-A731F7CE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0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68A150-2BB5-1A7F-089C-70D548FA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2E53EE-9189-C925-FDF4-ECD12AF3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6C9ED1-AB7B-31C0-5AEF-3D363823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2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8BF35-48E7-8336-C706-334DBEF8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B9FBA-A87C-0F0D-8BBC-290AF0343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D0F02-A611-C921-C8D1-587E98D4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64D1C4-5355-51A4-4E7F-AE589A3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0DE4CF-2BBD-3B0F-007A-6C617BA8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013F3-B5C4-3A01-E7FA-CBDF9636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3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3388C-4F34-B97B-B89E-4CE8123A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26EB31-3AB7-E8E5-7D7E-E08339D49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86E2E8-8B47-4AD4-4D84-A06B439BF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AF1B4A-5680-6671-1278-6531C801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9BB088-CBE4-C6C8-20A8-03467DF3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95CB61-BFFB-AADA-F528-502ED77E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72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F68313-DE50-E315-CB93-1719AF7A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C6F91-0098-7F41-3EAA-472FB669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AB3BAC-BF0F-0920-B6FA-50153FA46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B6166-D1B3-7346-8DF1-CED35C39372C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9D74A-17E0-BF19-AB6C-2C3A436FA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5753E8-4CFD-1CA6-8CC3-D5E5E4D51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48590-C439-AC42-BD53-B7D73D7731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A0D6BB-292E-116C-A18A-22F48C8E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7200"/>
              <a:t>TD3 - User Stories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A7D666-2DC1-6526-BC64-65536AC74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2800"/>
              <a:t>Kevin SOARES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6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AB60E2-7A26-EE33-A80B-A70D6242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>
                <a:solidFill>
                  <a:srgbClr val="FFFFFF"/>
                </a:solidFill>
              </a:rPr>
              <a:t>User Story 1 – Gestion des missions de pollonisation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49A75-2179-2CEA-F2DB-FACB4F560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5257800" cy="425658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1500" b="1" u="sng" dirty="0"/>
              <a:t>Description de la story</a:t>
            </a:r>
          </a:p>
          <a:p>
            <a:r>
              <a:rPr lang="fr-FR" sz="1600" dirty="0"/>
              <a:t>En tant qu’arboriculteur :</a:t>
            </a:r>
          </a:p>
          <a:p>
            <a:r>
              <a:rPr lang="fr-FR" sz="1600" dirty="0"/>
              <a:t>Je veux déclarer une mission de pollinisation pour un verger</a:t>
            </a:r>
          </a:p>
          <a:p>
            <a:r>
              <a:rPr lang="fr-FR" sz="1600" dirty="0"/>
              <a:t>Afin d'assurer une pollinisation efficace en respectant les contraintes météorologiques et les caractéristiques de mes parcelles</a:t>
            </a:r>
          </a:p>
          <a:p>
            <a:r>
              <a:rPr lang="fr-FR" sz="1600" dirty="0"/>
              <a:t>Règles de gestion :</a:t>
            </a:r>
          </a:p>
          <a:p>
            <a:pPr lvl="1"/>
            <a:r>
              <a:rPr lang="fr-FR" sz="1400" dirty="0"/>
              <a:t>Chaque mission doit être liée à une parcelle préalablement configurée avec ses coordonnées GPS.</a:t>
            </a:r>
          </a:p>
          <a:p>
            <a:pPr lvl="1"/>
            <a:r>
              <a:rPr lang="fr-FR" sz="1400" dirty="0"/>
              <a:t>La durée maximale d’une mission est de 8 heures.</a:t>
            </a:r>
          </a:p>
          <a:p>
            <a:pPr lvl="1"/>
            <a:r>
              <a:rPr lang="fr-FR" sz="1400" dirty="0"/>
              <a:t>Une mission ne peut être programmée que si les prévisions météorologiques répondent aux critères suivants :</a:t>
            </a:r>
          </a:p>
          <a:p>
            <a:pPr lvl="2"/>
            <a:r>
              <a:rPr lang="fr-FR" sz="900" dirty="0"/>
              <a:t>Vitesse maximale du vent &lt; 10 km/h.</a:t>
            </a:r>
          </a:p>
          <a:p>
            <a:pPr lvl="2"/>
            <a:r>
              <a:rPr lang="fr-FR" sz="900" dirty="0"/>
              <a:t>Absence de précipitations prévues pendant la durée de la mission.</a:t>
            </a:r>
          </a:p>
          <a:p>
            <a:pPr lvl="1"/>
            <a:r>
              <a:rPr lang="fr-FR" sz="1400" dirty="0"/>
              <a:t>Chaque parcelle ne peut accueillir qu’une seule mission par jour.</a:t>
            </a:r>
          </a:p>
          <a:p>
            <a:pPr lvl="1"/>
            <a:r>
              <a:rPr lang="fr-FR" sz="1400" dirty="0"/>
              <a:t>La date de début de la mission doit être au moins 24 heures après la création et au plus 7 jours dans le futur.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27D6300-B4F0-DBC0-C29A-83DB17160369}"/>
              </a:ext>
            </a:extLst>
          </p:cNvPr>
          <p:cNvSpPr txBox="1">
            <a:spLocks/>
          </p:cNvSpPr>
          <p:nvPr/>
        </p:nvSpPr>
        <p:spPr>
          <a:xfrm>
            <a:off x="6096000" y="2347414"/>
            <a:ext cx="5257800" cy="4256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b="1" u="sng" dirty="0"/>
              <a:t>Critères du drone</a:t>
            </a:r>
          </a:p>
          <a:p>
            <a:pPr marL="0" indent="0">
              <a:buNone/>
            </a:pPr>
            <a:r>
              <a:rPr lang="fr-FR" sz="1600" b="1" dirty="0"/>
              <a:t>Test #01 : Créer une mission de pollinisation</a:t>
            </a:r>
          </a:p>
          <a:p>
            <a:r>
              <a:rPr lang="fr-FR" sz="1600" dirty="0"/>
              <a:t>Je suis arboriculteur, connecté à </a:t>
            </a:r>
            <a:r>
              <a:rPr lang="fr-FR" sz="1600" b="1" dirty="0"/>
              <a:t>mon espace</a:t>
            </a:r>
            <a:r>
              <a:rPr lang="fr-FR" sz="1600" dirty="0"/>
              <a:t>, et suis dans "</a:t>
            </a:r>
            <a:r>
              <a:rPr lang="fr-FR" sz="1600" b="1" dirty="0"/>
              <a:t>Gestion des missions</a:t>
            </a:r>
            <a:r>
              <a:rPr lang="fr-FR" sz="1600" dirty="0"/>
              <a:t>".</a:t>
            </a:r>
          </a:p>
          <a:p>
            <a:r>
              <a:rPr lang="fr-FR" sz="1600" dirty="0"/>
              <a:t>Je clique sur "Créer une mission", ce qui ouvre le formulaire de création.</a:t>
            </a:r>
          </a:p>
          <a:p>
            <a:r>
              <a:rPr lang="fr-FR" sz="1600" dirty="0"/>
              <a:t>Je sélectionne une parcelle dans la liste déroulante. Si aucune parcelle n’est configurée, un message d’erreur s’affiche : "Veuillez configurer une parcelle avant de créer une mission".</a:t>
            </a:r>
          </a:p>
          <a:p>
            <a:r>
              <a:rPr lang="fr-FR" sz="1600" dirty="0"/>
              <a:t>Je choisis une date dans le calendrier interactif. Les dates avec des conditions météo invalides ou une mission existante sont grisées.</a:t>
            </a:r>
          </a:p>
          <a:p>
            <a:r>
              <a:rPr lang="fr-FR" sz="1600" dirty="0"/>
              <a:t>Je renseigne la durée de la mission (entre 1 et 8 heures). Une durée non conforme déclenche un message d’erreur : "Durée non valide. Veuillez choisir entre 1 et 8 heures".</a:t>
            </a:r>
          </a:p>
          <a:p>
            <a:r>
              <a:rPr lang="fr-FR" sz="1600" dirty="0"/>
              <a:t>Je valide la mission en cliquant sur "Confirmer".</a:t>
            </a:r>
          </a:p>
          <a:p>
            <a:r>
              <a:rPr lang="fr-FR" sz="1600" dirty="0"/>
              <a:t>Une notification confirme la création : "Mission créée avec succès" et la mission apparaît dans l’historique avec le statut "Planifiée".</a:t>
            </a:r>
          </a:p>
        </p:txBody>
      </p:sp>
    </p:spTree>
    <p:extLst>
      <p:ext uri="{BB962C8B-B14F-4D97-AF65-F5344CB8AC3E}">
        <p14:creationId xmlns:p14="http://schemas.microsoft.com/office/powerpoint/2010/main" val="318636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6D9DA-DA8E-1DD4-7FA4-D17701CD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39E4A-D2AA-299E-F8E4-202103C97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9D3DAF0-B4BC-7ED3-DA21-8C36F4A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308F5E-FB6A-CA1E-F10F-5C7D7B29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>
                <a:solidFill>
                  <a:srgbClr val="FFFFFF"/>
                </a:solidFill>
              </a:rPr>
              <a:t>User Story 1 – Gestion des missions de pollonisation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E6096D-C088-4205-3002-F89254838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3600" b="1" u="sng" dirty="0"/>
              <a:t>IHM de la 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Écran principal :</a:t>
            </a:r>
            <a:r>
              <a:rPr lang="fr-FR" sz="2400" dirty="0"/>
              <a:t> Liste des missions déjà planifiées, bouton "Créer une mission".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Formulaire :</a:t>
            </a:r>
          </a:p>
          <a:p>
            <a:pPr lvl="1"/>
            <a:r>
              <a:rPr lang="fr-FR" sz="2000" dirty="0"/>
              <a:t>Champ déroulant pour la parcelle.</a:t>
            </a:r>
          </a:p>
          <a:p>
            <a:pPr lvl="1"/>
            <a:r>
              <a:rPr lang="fr-FR" sz="2000" dirty="0"/>
              <a:t>Calendrier interactif pour choisir la date.</a:t>
            </a:r>
          </a:p>
          <a:p>
            <a:pPr lvl="1"/>
            <a:r>
              <a:rPr lang="fr-FR" sz="2000" dirty="0"/>
              <a:t>Champ numérique pour la durée.</a:t>
            </a:r>
          </a:p>
          <a:p>
            <a:pPr lvl="1"/>
            <a:r>
              <a:rPr lang="fr-FR" sz="2000" dirty="0"/>
              <a:t>Bouton "Confirmer".</a:t>
            </a:r>
          </a:p>
          <a:p>
            <a:r>
              <a:rPr lang="fr-FR" sz="2400" b="1" dirty="0"/>
              <a:t>Message de confirmation</a:t>
            </a:r>
            <a:r>
              <a:rPr lang="fr-FR" sz="2400" dirty="0"/>
              <a:t> affiché après la création réussie.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328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F8D21-06BA-1B9C-4831-ACE2F6EE3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64C34C-4DF1-7D25-6501-0D13B3BDE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88F4AD-8A40-27A9-5434-80FD26B8C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A63DD1-B1E8-B9F5-2E27-6C780BC6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 dirty="0">
                <a:solidFill>
                  <a:srgbClr val="FFFFFF"/>
                </a:solidFill>
              </a:rPr>
              <a:t>User Story 2 – Suivi des incidents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A6C64-5C2B-33B2-AA58-5B3029FE5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5257800" cy="42565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u="sng" dirty="0"/>
              <a:t>Description de la story</a:t>
            </a:r>
          </a:p>
          <a:p>
            <a:r>
              <a:rPr lang="fr-FR" sz="1600" dirty="0"/>
              <a:t>En tant qu’opérateur :</a:t>
            </a:r>
          </a:p>
          <a:p>
            <a:r>
              <a:rPr lang="fr-FR" sz="1600" dirty="0"/>
              <a:t>Je veux consulter l’historique des incidents liés aux drones.</a:t>
            </a:r>
          </a:p>
          <a:p>
            <a:r>
              <a:rPr lang="fr-FR" sz="1600" dirty="0"/>
              <a:t>Afin que je puisse identifier les problèmes récurrents et améliorer les performances des missions.</a:t>
            </a:r>
          </a:p>
          <a:p>
            <a:r>
              <a:rPr lang="fr-FR" sz="1600" dirty="0"/>
              <a:t>Règles de gestion :</a:t>
            </a:r>
          </a:p>
          <a:p>
            <a:pPr lvl="1"/>
            <a:r>
              <a:rPr lang="fr-FR" sz="1200" dirty="0"/>
              <a:t>Chaque incident est enregistré avec les informations suivantes :</a:t>
            </a:r>
          </a:p>
          <a:p>
            <a:pPr lvl="2"/>
            <a:r>
              <a:rPr lang="fr-FR" sz="800" dirty="0"/>
              <a:t>Catégorie (technique/météo)</a:t>
            </a:r>
          </a:p>
          <a:p>
            <a:pPr lvl="2"/>
            <a:r>
              <a:rPr lang="fr-FR" sz="800" dirty="0"/>
              <a:t>Gravité (mineure/critique)</a:t>
            </a:r>
          </a:p>
          <a:p>
            <a:pPr lvl="2"/>
            <a:r>
              <a:rPr lang="fr-FR" sz="800" dirty="0"/>
              <a:t>Statut (résolu/en cours)</a:t>
            </a:r>
          </a:p>
          <a:p>
            <a:pPr lvl="1"/>
            <a:r>
              <a:rPr lang="fr-FR" sz="1200" dirty="0"/>
              <a:t>Les incidents peuvent être triés par catégorie, gravité, ou date.</a:t>
            </a:r>
          </a:p>
          <a:p>
            <a:pPr lvl="1"/>
            <a:r>
              <a:rPr lang="fr-FR" sz="1200" dirty="0"/>
              <a:t>Un commentaire peut être ajouté à un incident, mais les données d’origine restent inchangées.</a:t>
            </a:r>
          </a:p>
          <a:p>
            <a:pPr lvl="1"/>
            <a:r>
              <a:rPr lang="fr-FR" sz="1200" dirty="0"/>
              <a:t>Les détails d’un incident incluent la mission associée et les actions correctives entreprises.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3304644-2E97-3070-4A60-B3A86CCB1040}"/>
              </a:ext>
            </a:extLst>
          </p:cNvPr>
          <p:cNvSpPr txBox="1">
            <a:spLocks/>
          </p:cNvSpPr>
          <p:nvPr/>
        </p:nvSpPr>
        <p:spPr>
          <a:xfrm>
            <a:off x="6096000" y="2347414"/>
            <a:ext cx="5257800" cy="425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u="sng" dirty="0"/>
              <a:t>Critères du drone</a:t>
            </a:r>
          </a:p>
          <a:p>
            <a:pPr marL="0" indent="0">
              <a:buNone/>
            </a:pPr>
            <a:r>
              <a:rPr lang="fr-FR" sz="1600" b="1" dirty="0"/>
              <a:t>Test #01 : Consulter l’historique des incidents</a:t>
            </a:r>
          </a:p>
          <a:p>
            <a:r>
              <a:rPr lang="fr-FR" sz="1600" dirty="0"/>
              <a:t>Je suis opérateur, connecté à </a:t>
            </a:r>
            <a:r>
              <a:rPr lang="fr-FR" sz="1600" b="1" dirty="0"/>
              <a:t>mon espace</a:t>
            </a:r>
            <a:r>
              <a:rPr lang="fr-FR" sz="1600" dirty="0"/>
              <a:t>, et suis dans la section "</a:t>
            </a:r>
            <a:r>
              <a:rPr lang="fr-FR" sz="1600" b="1" dirty="0"/>
              <a:t>Gestion des incidents</a:t>
            </a:r>
            <a:r>
              <a:rPr lang="fr-FR" sz="1600" dirty="0"/>
              <a:t>".</a:t>
            </a:r>
          </a:p>
          <a:p>
            <a:r>
              <a:rPr lang="fr-FR" sz="1600" dirty="0"/>
              <a:t>Je visualise un tableau listant les incidents enregistrés.</a:t>
            </a:r>
          </a:p>
          <a:p>
            <a:r>
              <a:rPr lang="fr-FR" sz="1600" dirty="0"/>
              <a:t>Je trie les incidents par catégorie ou gravité en cliquant sur les en-têtes de colonnes.</a:t>
            </a:r>
          </a:p>
          <a:p>
            <a:r>
              <a:rPr lang="fr-FR" sz="1600" dirty="0"/>
              <a:t>Je sélectionne un incident pour afficher ses détails dans un panneau latéral.</a:t>
            </a:r>
          </a:p>
          <a:p>
            <a:r>
              <a:rPr lang="fr-FR" sz="1600" dirty="0"/>
              <a:t>Je saisis un commentaire dans le champ prévu à cet effet et je clique sur "Enregistrer".</a:t>
            </a:r>
          </a:p>
          <a:p>
            <a:r>
              <a:rPr lang="fr-FR" sz="1600" dirty="0"/>
              <a:t>Le commentaire est sauvegardé et visible dans l’historique de l’incident.</a:t>
            </a:r>
          </a:p>
        </p:txBody>
      </p:sp>
    </p:spTree>
    <p:extLst>
      <p:ext uri="{BB962C8B-B14F-4D97-AF65-F5344CB8AC3E}">
        <p14:creationId xmlns:p14="http://schemas.microsoft.com/office/powerpoint/2010/main" val="162258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B2ADD-E76D-9141-0F5F-CC5DD7EE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8A0786-74DD-A57D-9351-A0C2F9B0D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DF7805-7BD6-E20F-BC43-A892986E6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0110A-77CF-6F46-110D-5144AACC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 dirty="0">
                <a:solidFill>
                  <a:srgbClr val="FFFFFF"/>
                </a:solidFill>
              </a:rPr>
              <a:t>User Story 2 – Suivi des incidents techniques</a:t>
            </a: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655487FF-4D5D-4575-5D42-831528530779}"/>
              </a:ext>
            </a:extLst>
          </p:cNvPr>
          <p:cNvSpPr txBox="1">
            <a:spLocks/>
          </p:cNvSpPr>
          <p:nvPr/>
        </p:nvSpPr>
        <p:spPr>
          <a:xfrm>
            <a:off x="838200" y="2612571"/>
            <a:ext cx="10515600" cy="3564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3600" b="1" u="sng" dirty="0"/>
              <a:t>IHM de la story</a:t>
            </a:r>
          </a:p>
          <a:p>
            <a:r>
              <a:rPr lang="fr-FR" sz="2400" b="1" dirty="0"/>
              <a:t>Écran principal :</a:t>
            </a:r>
            <a:r>
              <a:rPr lang="fr-FR" sz="2400" dirty="0"/>
              <a:t> Tableau avec colonnes : Date, Catégorie, Gravité, Statut.</a:t>
            </a:r>
          </a:p>
          <a:p>
            <a:r>
              <a:rPr lang="fr-FR" sz="2400" b="1" dirty="0"/>
              <a:t>Panneau latéral :</a:t>
            </a:r>
            <a:r>
              <a:rPr lang="fr-FR" sz="2400" dirty="0"/>
              <a:t> Détails de l’incident et champ de saisie pour les commentaires.</a:t>
            </a:r>
          </a:p>
          <a:p>
            <a:r>
              <a:rPr lang="fr-FR" sz="2400" b="1" dirty="0"/>
              <a:t>Filtres en haut :</a:t>
            </a:r>
            <a:r>
              <a:rPr lang="fr-FR" sz="2400" dirty="0"/>
              <a:t> Catégorie, gravité, date.</a:t>
            </a:r>
          </a:p>
          <a:p>
            <a:r>
              <a:rPr lang="fr-FR" sz="2400" b="1" dirty="0"/>
              <a:t>Bouton d’action :</a:t>
            </a:r>
            <a:r>
              <a:rPr lang="fr-FR" sz="2400" dirty="0"/>
              <a:t> Ajouter un commentaire.</a:t>
            </a:r>
          </a:p>
        </p:txBody>
      </p:sp>
    </p:spTree>
    <p:extLst>
      <p:ext uri="{BB962C8B-B14F-4D97-AF65-F5344CB8AC3E}">
        <p14:creationId xmlns:p14="http://schemas.microsoft.com/office/powerpoint/2010/main" val="331596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49F3B1-8483-4BB0-2F53-E54D31986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9C53C2-3538-6942-B0A5-A25BF239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C086A8-D6CC-4137-01E8-BC3085EA7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642722-DA94-2DEB-4693-9E8345C94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 dirty="0">
                <a:solidFill>
                  <a:srgbClr val="FFFFFF"/>
                </a:solidFill>
              </a:rPr>
              <a:t>User Story 3 – Tableau de bord des campagnes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DEAB-F6F7-D1F7-2628-A5A1B610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414"/>
            <a:ext cx="5257800" cy="425658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sz="1600" b="1" u="sng" dirty="0"/>
              <a:t>Description de la story</a:t>
            </a:r>
          </a:p>
          <a:p>
            <a:r>
              <a:rPr lang="fr-FR" sz="1600" dirty="0"/>
              <a:t>En tant que correspondant régional de la chambre des métiers :</a:t>
            </a:r>
          </a:p>
          <a:p>
            <a:r>
              <a:rPr lang="fr-FR" sz="1600" dirty="0"/>
              <a:t>Je veux consulter un tableau de bord consolidé des campagnes de pollinisation.</a:t>
            </a:r>
          </a:p>
          <a:p>
            <a:r>
              <a:rPr lang="fr-FR" sz="1600" dirty="0"/>
              <a:t>Afin que je puisse suivre l’impact de la solution sur les vergers de ma région.</a:t>
            </a:r>
          </a:p>
          <a:p>
            <a:r>
              <a:rPr lang="fr-FR" sz="1600" dirty="0"/>
              <a:t>Règles de gestion :</a:t>
            </a:r>
          </a:p>
          <a:p>
            <a:pPr lvl="1"/>
            <a:r>
              <a:rPr lang="fr-FR" sz="1200" dirty="0"/>
              <a:t>Le tableau de bord affiche les données suivantes :</a:t>
            </a:r>
          </a:p>
          <a:p>
            <a:pPr lvl="2"/>
            <a:r>
              <a:rPr lang="fr-FR" sz="800" dirty="0"/>
              <a:t>Commune.</a:t>
            </a:r>
          </a:p>
          <a:p>
            <a:pPr lvl="2"/>
            <a:r>
              <a:rPr lang="fr-FR" sz="800" dirty="0"/>
              <a:t>Nombre de vergers.</a:t>
            </a:r>
          </a:p>
          <a:p>
            <a:pPr lvl="2"/>
            <a:r>
              <a:rPr lang="fr-FR" sz="800" dirty="0"/>
              <a:t>Surface totale pollinisée.</a:t>
            </a:r>
          </a:p>
          <a:p>
            <a:pPr lvl="2"/>
            <a:r>
              <a:rPr lang="fr-FR" sz="800" dirty="0"/>
              <a:t>Types de fruits pollinisés.</a:t>
            </a:r>
          </a:p>
          <a:p>
            <a:pPr lvl="1"/>
            <a:r>
              <a:rPr lang="fr-FR" sz="1200" dirty="0"/>
              <a:t>Les données sont mises à jour quotidiennement à 6h.</a:t>
            </a:r>
          </a:p>
          <a:p>
            <a:pPr lvl="1"/>
            <a:r>
              <a:rPr lang="fr-FR" sz="1200" dirty="0"/>
              <a:t>Les utilisateurs peuvent filtrer les données par commune ou type de fruit.</a:t>
            </a:r>
          </a:p>
          <a:p>
            <a:pPr lvl="1"/>
            <a:r>
              <a:rPr lang="fr-FR" sz="1200" dirty="0"/>
              <a:t>Le tableau peut être exporté en format CSV.</a:t>
            </a:r>
          </a:p>
          <a:p>
            <a:pPr lvl="1"/>
            <a:r>
              <a:rPr lang="fr-FR" sz="1200" dirty="0"/>
              <a:t>L’accès est limité aux utilisateurs autorisés, identifiés via un compte.</a:t>
            </a:r>
          </a:p>
          <a:p>
            <a:pPr lvl="1"/>
            <a:endParaRPr lang="fr-FR" sz="120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D415164C-E8E8-B90A-F068-237FA0C278F5}"/>
              </a:ext>
            </a:extLst>
          </p:cNvPr>
          <p:cNvSpPr txBox="1">
            <a:spLocks/>
          </p:cNvSpPr>
          <p:nvPr/>
        </p:nvSpPr>
        <p:spPr>
          <a:xfrm>
            <a:off x="6096000" y="2347414"/>
            <a:ext cx="5257800" cy="425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b="1" u="sng" dirty="0"/>
              <a:t>Critères du drone</a:t>
            </a:r>
          </a:p>
          <a:p>
            <a:pPr marL="0" indent="0">
              <a:buNone/>
            </a:pPr>
            <a:r>
              <a:rPr lang="fr-FR" sz="1600" b="1" dirty="0"/>
              <a:t>Test #01 : Consulter le </a:t>
            </a:r>
            <a:r>
              <a:rPr lang="fr-FR" sz="1600" b="1" dirty="0" err="1"/>
              <a:t>tdb</a:t>
            </a:r>
            <a:r>
              <a:rPr lang="fr-FR" sz="1600" b="1" dirty="0"/>
              <a:t> et exporter les données</a:t>
            </a:r>
          </a:p>
          <a:p>
            <a:r>
              <a:rPr lang="fr-FR" sz="1600" dirty="0"/>
              <a:t>Je suis correspondant régional, connecté à </a:t>
            </a:r>
            <a:r>
              <a:rPr lang="fr-FR" sz="1600" b="1" dirty="0"/>
              <a:t>mon espace</a:t>
            </a:r>
            <a:r>
              <a:rPr lang="fr-FR" sz="1600" dirty="0"/>
              <a:t>, et suis dans la section "</a:t>
            </a:r>
            <a:r>
              <a:rPr lang="fr-FR" sz="1600" b="1" dirty="0"/>
              <a:t>Tableau de bord</a:t>
            </a:r>
            <a:r>
              <a:rPr lang="fr-FR" sz="1600" dirty="0"/>
              <a:t>".</a:t>
            </a:r>
          </a:p>
          <a:p>
            <a:r>
              <a:rPr lang="fr-FR" sz="1600" dirty="0"/>
              <a:t>Je visualise les campagnes de pollinisation sous forme de tableau.</a:t>
            </a:r>
          </a:p>
          <a:p>
            <a:r>
              <a:rPr lang="fr-FR" sz="1600" dirty="0"/>
              <a:t>Je saisis une commune dans la barre de recherche et les résultats sont filtrés.</a:t>
            </a:r>
          </a:p>
          <a:p>
            <a:r>
              <a:rPr lang="fr-FR" sz="1600" dirty="0"/>
              <a:t>Je clique sur "Exporter" pour télécharger un fichier CSV.</a:t>
            </a:r>
          </a:p>
          <a:p>
            <a:r>
              <a:rPr lang="fr-FR" sz="1600" dirty="0"/>
              <a:t>Le fichier est directement téléchargé au format CSV.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00556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A626A-8D34-DF9E-54A1-0055AC65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C1548D-E4CD-B5C3-D46D-80EB115C1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2AE2DC-9577-8B2F-516B-C617DC873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2507FD-2CF8-5843-2506-CEAB0EAD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4200" dirty="0">
                <a:solidFill>
                  <a:srgbClr val="FFFFFF"/>
                </a:solidFill>
              </a:rPr>
              <a:t>User Story 3 - Tableau de bord des campagnes</a:t>
            </a:r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0450FF27-A319-CCE4-278E-9B638479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10515600" cy="3564392"/>
          </a:xfrm>
        </p:spPr>
        <p:txBody>
          <a:bodyPr/>
          <a:lstStyle/>
          <a:p>
            <a:pPr marL="0" indent="0" algn="ctr">
              <a:buNone/>
            </a:pPr>
            <a:r>
              <a:rPr lang="fr-FR" sz="3600" b="1" u="sng" dirty="0"/>
              <a:t>IHM de la 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dirty="0"/>
              <a:t>Écran principal :</a:t>
            </a:r>
            <a:r>
              <a:rPr lang="fr-FR" sz="3600" dirty="0"/>
              <a:t> Tableau dynamique avec colonnes pour les données mentionnées.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dirty="0"/>
              <a:t>Barre de recherche :</a:t>
            </a:r>
            <a:r>
              <a:rPr lang="fr-FR" sz="3600" dirty="0"/>
              <a:t> Champs pour filtrer par commune et type de fruit.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3600" b="1" dirty="0"/>
              <a:t>Bouton d’action :</a:t>
            </a:r>
            <a:r>
              <a:rPr lang="fr-FR" sz="3600" dirty="0"/>
              <a:t> "Exporter en CSV"</a:t>
            </a:r>
          </a:p>
        </p:txBody>
      </p:sp>
    </p:spTree>
    <p:extLst>
      <p:ext uri="{BB962C8B-B14F-4D97-AF65-F5344CB8AC3E}">
        <p14:creationId xmlns:p14="http://schemas.microsoft.com/office/powerpoint/2010/main" val="38636825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906</Words>
  <Application>Microsoft Macintosh PowerPoint</Application>
  <PresentationFormat>Grand écran</PresentationFormat>
  <Paragraphs>87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Thème Office</vt:lpstr>
      <vt:lpstr>TD3 - User Stories</vt:lpstr>
      <vt:lpstr>User Story 1 – Gestion des missions de pollonisation</vt:lpstr>
      <vt:lpstr>User Story 1 – Gestion des missions de pollonisation</vt:lpstr>
      <vt:lpstr>User Story 2 – Suivi des incidents techniques</vt:lpstr>
      <vt:lpstr>User Story 2 – Suivi des incidents techniques</vt:lpstr>
      <vt:lpstr>User Story 3 – Tableau de bord des campagnes</vt:lpstr>
      <vt:lpstr>User Story 3 - Tableau de bord des campagnes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SOARES</dc:creator>
  <cp:lastModifiedBy>KEVIN SOARES</cp:lastModifiedBy>
  <cp:revision>4</cp:revision>
  <dcterms:created xsi:type="dcterms:W3CDTF">2024-12-20T15:41:31Z</dcterms:created>
  <dcterms:modified xsi:type="dcterms:W3CDTF">2024-12-22T17:27:03Z</dcterms:modified>
</cp:coreProperties>
</file>