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2"/>
  </p:notesMasterIdLst>
  <p:sldIdLst>
    <p:sldId id="256" r:id="rId2"/>
    <p:sldId id="257" r:id="rId3"/>
    <p:sldId id="260" r:id="rId4"/>
    <p:sldId id="262" r:id="rId5"/>
    <p:sldId id="263" r:id="rId6"/>
    <p:sldId id="264" r:id="rId7"/>
    <p:sldId id="258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1"/>
    <p:restoredTop sz="94820"/>
  </p:normalViewPr>
  <p:slideViewPr>
    <p:cSldViewPr snapToGrid="0">
      <p:cViewPr varScale="1">
        <p:scale>
          <a:sx n="109" d="100"/>
          <a:sy n="10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05E1B-1DEB-A742-90B7-C8897ED9EA39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C048F-9445-FB4C-BDB5-D400A3802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878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L’objectif est d’évaluer la </a:t>
            </a:r>
            <a:r>
              <a:rPr lang="fr-FR" b="1" dirty="0"/>
              <a:t>faisabilité technique</a:t>
            </a:r>
            <a:r>
              <a:rPr lang="fr-FR" dirty="0"/>
              <a:t> d’une telle substitution à l’aide d’un état de l’art basé sur des articles scientifiques récents.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C048F-9445-FB4C-BDB5-D400A380216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57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40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5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2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3/28/25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3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77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7F4DD2-EACB-ADE7-9F64-44062289E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3400" dirty="0"/>
              <a:t>Les agents IA dans la réalisation de projet de développement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489345-AA1D-E5CD-2A33-AD8E0A147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07" y="5281812"/>
            <a:ext cx="5363116" cy="1576188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fr-FR" sz="1500" dirty="0"/>
              <a:t>Kevin SOARES</a:t>
            </a:r>
          </a:p>
          <a:p>
            <a:pPr>
              <a:lnSpc>
                <a:spcPct val="120000"/>
              </a:lnSpc>
            </a:pPr>
            <a:r>
              <a:rPr lang="fr-FR" sz="1500" dirty="0"/>
              <a:t>Tuteur | François DELBOT</a:t>
            </a:r>
          </a:p>
          <a:p>
            <a:pPr>
              <a:lnSpc>
                <a:spcPct val="120000"/>
              </a:lnSpc>
            </a:pPr>
            <a:r>
              <a:rPr lang="fr-FR" sz="1500" dirty="0"/>
              <a:t>Entreprise | École Normale Supérieure (ENS)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838F4-4470-993B-9D29-E8BA3B48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08" r="27733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89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0341466-7E14-35A1-BB43-D0F91049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41196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06279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03CCA-F0A8-91BF-09F1-5442FB3E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5ED2BC-5FC2-0548-A470-728299BC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30" y="3470031"/>
            <a:ext cx="11241740" cy="204395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Peut-on remplacer une équipe de développement par des agents IA dans le cadre de projets simples ?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5208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562D8-B856-4654-F878-75BDE92F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PICO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BEF9F86-E357-CD13-5AEE-C63C659A4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169201"/>
              </p:ext>
            </p:extLst>
          </p:nvPr>
        </p:nvGraphicFramePr>
        <p:xfrm>
          <a:off x="1349703" y="2947072"/>
          <a:ext cx="9911644" cy="25082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55822">
                  <a:extLst>
                    <a:ext uri="{9D8B030D-6E8A-4147-A177-3AD203B41FA5}">
                      <a16:colId xmlns:a16="http://schemas.microsoft.com/office/drawing/2014/main" val="2858924561"/>
                    </a:ext>
                  </a:extLst>
                </a:gridCol>
                <a:gridCol w="4955822">
                  <a:extLst>
                    <a:ext uri="{9D8B030D-6E8A-4147-A177-3AD203B41FA5}">
                      <a16:colId xmlns:a16="http://schemas.microsoft.com/office/drawing/2014/main" val="3098221619"/>
                    </a:ext>
                  </a:extLst>
                </a:gridCol>
              </a:tblGrid>
              <a:tr h="755684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Elément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Application au mémoire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00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b="1" dirty="0"/>
                        <a:t>P</a:t>
                      </a:r>
                      <a:r>
                        <a:rPr lang="fr-FR" b="0" dirty="0"/>
                        <a:t>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Equipe de développement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271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b="1" dirty="0"/>
                        <a:t>I</a:t>
                      </a:r>
                      <a:r>
                        <a:rPr lang="fr-FR" b="0" dirty="0"/>
                        <a:t>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Remplacement par des Agents 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87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b="1" dirty="0"/>
                        <a:t>C</a:t>
                      </a:r>
                      <a:r>
                        <a:rPr lang="fr-FR" b="0" dirty="0"/>
                        <a:t>omparaison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Equipe humaine traditionnelle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67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fr-FR" b="1" dirty="0"/>
                        <a:t>O</a:t>
                      </a:r>
                      <a:r>
                        <a:rPr lang="fr-FR" b="0" dirty="0"/>
                        <a:t>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/>
                        <a:t>Faisabilité technique d’un remplacement 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69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11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91A78-2C90-E09E-0FE3-3178A946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63BA-4A54-B82A-D17D-6813D326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6" y="442220"/>
            <a:ext cx="9352344" cy="1345269"/>
          </a:xfrm>
        </p:spPr>
        <p:txBody>
          <a:bodyPr>
            <a:normAutofit fontScale="90000"/>
          </a:bodyPr>
          <a:lstStyle/>
          <a:p>
            <a:r>
              <a:rPr lang="fr-FR" dirty="0"/>
              <a:t>Recherche 1 : Taille et composition d’une équipe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225A1-744C-C5C2-4951-4E58D716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52" y="2303362"/>
            <a:ext cx="9502815" cy="4375230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fr-FR" b="1" u="sng" dirty="0"/>
              <a:t>QR :</a:t>
            </a:r>
            <a:r>
              <a:rPr lang="fr-FR" b="1" dirty="0"/>
              <a:t> Quelle taille optimale ? Quels rôles ? Influence sur la performance ?</a:t>
            </a:r>
          </a:p>
          <a:p>
            <a:pPr>
              <a:lnSpc>
                <a:spcPct val="220000"/>
              </a:lnSpc>
            </a:pPr>
            <a:r>
              <a:rPr lang="fr-FR" sz="1600" b="1" dirty="0">
                <a:effectLst/>
                <a:latin typeface="Helvetica Neue" panose="02000503000000020004" pitchFamily="2" charset="0"/>
              </a:rPr>
              <a:t>Ex : 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intitle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:("team size" OR "optimal team size") AND (« software 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development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" OR "software 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projects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") AND "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productivity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"</a:t>
            </a:r>
          </a:p>
          <a:p>
            <a:pPr>
              <a:lnSpc>
                <a:spcPct val="220000"/>
              </a:lnSpc>
            </a:pPr>
            <a:endParaRPr lang="fr-FR" sz="16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E7DDE7-582A-AE9C-C153-9D949B27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35840"/>
              </p:ext>
            </p:extLst>
          </p:nvPr>
        </p:nvGraphicFramePr>
        <p:xfrm>
          <a:off x="1911953" y="4835116"/>
          <a:ext cx="8769350" cy="1737360"/>
        </p:xfrm>
        <a:graphic>
          <a:graphicData uri="http://schemas.openxmlformats.org/drawingml/2006/table">
            <a:tbl>
              <a:tblPr firstRow="1" lastRow="1">
                <a:tableStyleId>{284E427A-3D55-4303-BF80-6455036E1DE7}</a:tableStyleId>
              </a:tblPr>
              <a:tblGrid>
                <a:gridCol w="4384675">
                  <a:extLst>
                    <a:ext uri="{9D8B030D-6E8A-4147-A177-3AD203B41FA5}">
                      <a16:colId xmlns:a16="http://schemas.microsoft.com/office/drawing/2014/main" val="983398653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1159096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Requête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Articles de revue restants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74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Taille équipe + productivité/performance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87 -&gt;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99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Composition + rôles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360 -&gt; 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962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 dirty="0"/>
                        <a:t>Total estimé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~48 articles</a:t>
                      </a:r>
                      <a:r>
                        <a:rPr lang="fr-FR" dirty="0"/>
                        <a:t> (à trier)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95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DFF7-4D13-821F-A9C4-96C13645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A71B9-BA0A-18A1-F1C1-8F6DA0E6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6" y="442220"/>
            <a:ext cx="9352344" cy="1345269"/>
          </a:xfrm>
        </p:spPr>
        <p:txBody>
          <a:bodyPr>
            <a:normAutofit fontScale="90000"/>
          </a:bodyPr>
          <a:lstStyle/>
          <a:p>
            <a:r>
              <a:rPr lang="fr-FR" dirty="0"/>
              <a:t>Recherche 2 : Définitions LLM &amp; Agents IA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356B593-6DBF-20FF-04BF-F73E1B0D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52" y="2303362"/>
            <a:ext cx="9502815" cy="4375230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fr-FR" b="1" u="sng" dirty="0"/>
              <a:t>QR :</a:t>
            </a:r>
            <a:r>
              <a:rPr lang="fr-FR" b="1" dirty="0"/>
              <a:t> Qu’est ce qu’un LLM ? Un agent IA ? Différence(s) ? Rôles ?</a:t>
            </a:r>
          </a:p>
          <a:p>
            <a:pPr>
              <a:lnSpc>
                <a:spcPct val="300000"/>
              </a:lnSpc>
            </a:pPr>
            <a:r>
              <a:rPr lang="fr-FR" sz="1600" b="1" dirty="0"/>
              <a:t>Ex :</a:t>
            </a:r>
            <a:r>
              <a:rPr lang="fr-FR" sz="1600" dirty="0"/>
              <a:t> 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intitle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:("LLM" OR "AI agents") AND "software 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development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"</a:t>
            </a:r>
          </a:p>
          <a:p>
            <a:pPr>
              <a:lnSpc>
                <a:spcPct val="220000"/>
              </a:lnSpc>
            </a:pPr>
            <a:endParaRPr lang="fr-FR" sz="1600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09C4A41-0A89-43B8-DF41-D96E4B62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3153"/>
              </p:ext>
            </p:extLst>
          </p:nvPr>
        </p:nvGraphicFramePr>
        <p:xfrm>
          <a:off x="1759352" y="4255321"/>
          <a:ext cx="8769350" cy="1828800"/>
        </p:xfrm>
        <a:graphic>
          <a:graphicData uri="http://schemas.openxmlformats.org/drawingml/2006/table">
            <a:tbl>
              <a:tblPr firstRow="1" lastRow="1">
                <a:tableStyleId>{284E427A-3D55-4303-BF80-6455036E1DE7}</a:tableStyleId>
              </a:tblPr>
              <a:tblGrid>
                <a:gridCol w="4384675">
                  <a:extLst>
                    <a:ext uri="{9D8B030D-6E8A-4147-A177-3AD203B41FA5}">
                      <a16:colId xmlns:a16="http://schemas.microsoft.com/office/drawing/2014/main" val="3217099130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509396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Requête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Articles de revue restants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126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Définition de LLM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862 -&gt;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12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Définition d’Agents-IA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85 -&gt;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Autres (multi-agent, comparaison…)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~540 -&gt; ~10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899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Total estimé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~30 articles</a:t>
                      </a:r>
                      <a:r>
                        <a:rPr lang="fr-FR" dirty="0"/>
                        <a:t> (à trier)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46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A9E8-3B73-4A03-D6F8-80E24039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F28E0-0C50-873C-6B6B-32B3AA57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6" y="442220"/>
            <a:ext cx="9352344" cy="1345269"/>
          </a:xfrm>
        </p:spPr>
        <p:txBody>
          <a:bodyPr>
            <a:normAutofit fontScale="90000"/>
          </a:bodyPr>
          <a:lstStyle/>
          <a:p>
            <a:r>
              <a:rPr lang="fr-FR" dirty="0"/>
              <a:t>Recherche 3 : Remplacement d’une équipe par agents IA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F589A8F-F7A1-0B52-5954-EC6B5210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52" y="1946031"/>
            <a:ext cx="9502815" cy="4732561"/>
          </a:xfrm>
        </p:spPr>
        <p:txBody>
          <a:bodyPr>
            <a:normAutofit/>
          </a:bodyPr>
          <a:lstStyle/>
          <a:p>
            <a:pPr>
              <a:lnSpc>
                <a:spcPct val="220000"/>
              </a:lnSpc>
            </a:pPr>
            <a:r>
              <a:rPr lang="fr-FR" b="1" u="sng" dirty="0"/>
              <a:t>QR :</a:t>
            </a:r>
            <a:r>
              <a:rPr lang="fr-FR" b="1" dirty="0"/>
              <a:t> Les agents IA peuvent-ils assurer ces rôles ? Système multi-agents existants coordonnant ces tâches ? Déjà tenté ?</a:t>
            </a:r>
          </a:p>
          <a:p>
            <a:pPr>
              <a:lnSpc>
                <a:spcPct val="200000"/>
              </a:lnSpc>
            </a:pPr>
            <a:r>
              <a:rPr lang="fr-FR" sz="1600" b="1" dirty="0"/>
              <a:t>Ex : 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intitle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:("AI agents") AND ("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coding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" OR "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testing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" OR "</a:t>
            </a:r>
            <a:r>
              <a:rPr lang="fr-FR" sz="1600" dirty="0" err="1">
                <a:effectLst/>
                <a:latin typeface="Helvetica Neue" panose="02000503000000020004" pitchFamily="2" charset="0"/>
              </a:rPr>
              <a:t>project</a:t>
            </a:r>
            <a:r>
              <a:rPr lang="fr-FR" sz="1600" dirty="0">
                <a:effectLst/>
                <a:latin typeface="Helvetica Neue" panose="02000503000000020004" pitchFamily="2" charset="0"/>
              </a:rPr>
              <a:t> management")</a:t>
            </a:r>
          </a:p>
          <a:p>
            <a:pPr>
              <a:lnSpc>
                <a:spcPct val="220000"/>
              </a:lnSpc>
            </a:pPr>
            <a:endParaRPr lang="fr-FR" sz="1600" b="1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55C8DD8-B2D7-4A12-3271-A4841795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00637"/>
              </p:ext>
            </p:extLst>
          </p:nvPr>
        </p:nvGraphicFramePr>
        <p:xfrm>
          <a:off x="1911953" y="4104205"/>
          <a:ext cx="8769350" cy="2468880"/>
        </p:xfrm>
        <a:graphic>
          <a:graphicData uri="http://schemas.openxmlformats.org/drawingml/2006/table">
            <a:tbl>
              <a:tblPr firstRow="1" lastRow="1">
                <a:tableStyleId>{284E427A-3D55-4303-BF80-6455036E1DE7}</a:tableStyleId>
              </a:tblPr>
              <a:tblGrid>
                <a:gridCol w="4384675">
                  <a:extLst>
                    <a:ext uri="{9D8B030D-6E8A-4147-A177-3AD203B41FA5}">
                      <a16:colId xmlns:a16="http://schemas.microsoft.com/office/drawing/2014/main" val="3354459165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25065988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Requête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Articles de revue restants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393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Automatisation avec agents 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61 -&gt;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57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Agents IA (coding, testing, PM)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386 -&gt;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23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Multi-agent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2 120 -&gt; 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092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Comparaison avec développeurs humains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06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Total estimé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~30 articles</a:t>
                      </a:r>
                      <a:r>
                        <a:rPr lang="fr-FR" dirty="0"/>
                        <a:t> (à trier)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481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8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C3A48-CC1D-E39F-687E-761BE151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prévisionnel du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8D6D8B-9DB4-6168-F835-59EEA7EE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52" y="2303362"/>
            <a:ext cx="9502815" cy="4375230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fr-FR" sz="2400" dirty="0"/>
              <a:t>Introduction </a:t>
            </a:r>
            <a:r>
              <a:rPr lang="fr-FR" sz="2000" dirty="0"/>
              <a:t>➜</a:t>
            </a:r>
            <a:r>
              <a:rPr lang="fr-FR" sz="1900" dirty="0"/>
              <a:t> </a:t>
            </a:r>
            <a:r>
              <a:rPr lang="fr-FR" sz="1900" i="1" dirty="0"/>
              <a:t>Contexte, problématique, objectifs</a:t>
            </a:r>
          </a:p>
          <a:p>
            <a:pPr marL="285750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fr-FR" sz="2400" dirty="0"/>
              <a:t>Equipe de développement </a:t>
            </a:r>
            <a:r>
              <a:rPr lang="fr-FR" sz="1800" dirty="0"/>
              <a:t>➜</a:t>
            </a:r>
            <a:r>
              <a:rPr lang="fr-FR" sz="1900" dirty="0"/>
              <a:t> </a:t>
            </a:r>
            <a:r>
              <a:rPr lang="fr-FR" sz="1900" i="1" dirty="0"/>
              <a:t>Rôles, taille, fonctionnement</a:t>
            </a:r>
          </a:p>
          <a:p>
            <a:pPr marL="285750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fr-FR" sz="2400" dirty="0"/>
              <a:t>LLM et Agents IA </a:t>
            </a:r>
            <a:r>
              <a:rPr lang="fr-FR" sz="1800" dirty="0"/>
              <a:t>➜</a:t>
            </a:r>
            <a:r>
              <a:rPr lang="fr-FR" sz="1900" dirty="0"/>
              <a:t> </a:t>
            </a:r>
            <a:r>
              <a:rPr lang="fr-FR" sz="1900" i="1" dirty="0"/>
              <a:t>Définitions, capacités</a:t>
            </a:r>
          </a:p>
          <a:p>
            <a:pPr marL="285750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fr-FR" sz="2400" dirty="0"/>
              <a:t>Vers une équipe d’Agents IA </a:t>
            </a:r>
            <a:r>
              <a:rPr lang="fr-FR" sz="1800" dirty="0"/>
              <a:t>➜</a:t>
            </a:r>
            <a:r>
              <a:rPr lang="fr-FR" sz="1900" dirty="0"/>
              <a:t> Cas d’</a:t>
            </a:r>
            <a:r>
              <a:rPr lang="fr-FR" sz="1900" i="1" dirty="0"/>
              <a:t>usage, faisabilité technique, limites</a:t>
            </a:r>
          </a:p>
          <a:p>
            <a:pPr marL="285750" indent="-285750">
              <a:lnSpc>
                <a:spcPct val="220000"/>
              </a:lnSpc>
              <a:buFont typeface="Wingdings" pitchFamily="2" charset="2"/>
              <a:buChar char="Ø"/>
            </a:pPr>
            <a:r>
              <a:rPr lang="fr-FR" sz="2400" dirty="0"/>
              <a:t>Conclusion	</a:t>
            </a:r>
          </a:p>
        </p:txBody>
      </p:sp>
    </p:spTree>
    <p:extLst>
      <p:ext uri="{BB962C8B-B14F-4D97-AF65-F5344CB8AC3E}">
        <p14:creationId xmlns:p14="http://schemas.microsoft.com/office/powerpoint/2010/main" val="74529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6AA42-0E6F-CA39-94CB-0FFD6E80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21971-BA7F-7733-81E0-2ED8E7B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Étapes restantes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53936-3FFB-58E6-223C-C741D47EB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Tri final des articles </a:t>
            </a:r>
            <a:r>
              <a:rPr lang="fr-FR" sz="1600" i="1" dirty="0"/>
              <a:t>(début avril)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Rédaction de l’introduction et de l’état de l’art </a:t>
            </a:r>
            <a:r>
              <a:rPr lang="fr-FR" sz="1600" i="1" dirty="0"/>
              <a:t>(mi avril)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Élaboration du Proof of Concept </a:t>
            </a:r>
            <a:r>
              <a:rPr lang="fr-FR" sz="1600" i="1" dirty="0"/>
              <a:t>(fin avril – début mai)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fr-FR" sz="2000" dirty="0"/>
              <a:t>Rédaction finale du mémoire </a:t>
            </a:r>
            <a:r>
              <a:rPr lang="fr-FR" sz="1600" i="1" dirty="0"/>
              <a:t>(mi mai)</a:t>
            </a:r>
          </a:p>
        </p:txBody>
      </p:sp>
    </p:spTree>
    <p:extLst>
      <p:ext uri="{BB962C8B-B14F-4D97-AF65-F5344CB8AC3E}">
        <p14:creationId xmlns:p14="http://schemas.microsoft.com/office/powerpoint/2010/main" val="15025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0741-BFB0-8B47-F866-B2CEF050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Rendez-vous tuteur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F6FA8-B259-260D-B6C5-D10C39A8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3429000"/>
            <a:ext cx="8770571" cy="2534780"/>
          </a:xfrm>
        </p:spPr>
        <p:txBody>
          <a:bodyPr numCol="1"/>
          <a:lstStyle/>
          <a:p>
            <a:pPr marL="285750" indent="-285750">
              <a:buFontTx/>
              <a:buChar char="-"/>
            </a:pPr>
            <a:r>
              <a:rPr lang="fr-FR" b="1" dirty="0"/>
              <a:t>5 mars : organisation des idées, établissement de la problématique et du fil d’idées</a:t>
            </a:r>
          </a:p>
        </p:txBody>
      </p:sp>
    </p:spTree>
    <p:extLst>
      <p:ext uri="{BB962C8B-B14F-4D97-AF65-F5344CB8AC3E}">
        <p14:creationId xmlns:p14="http://schemas.microsoft.com/office/powerpoint/2010/main" val="23821052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445</Words>
  <Application>Microsoft Macintosh PowerPoint</Application>
  <PresentationFormat>Grand écran</PresentationFormat>
  <Paragraphs>72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Meiryo</vt:lpstr>
      <vt:lpstr>Aptos</vt:lpstr>
      <vt:lpstr>Arial</vt:lpstr>
      <vt:lpstr>Corbel</vt:lpstr>
      <vt:lpstr>Courier New</vt:lpstr>
      <vt:lpstr>Helvetica Neue</vt:lpstr>
      <vt:lpstr>Wingdings</vt:lpstr>
      <vt:lpstr>SketchLinesVTI</vt:lpstr>
      <vt:lpstr>Les agents IA dans la réalisation de projet de développement</vt:lpstr>
      <vt:lpstr>Problématique</vt:lpstr>
      <vt:lpstr>Méthode PICO</vt:lpstr>
      <vt:lpstr>Recherche 1 : Taille et composition d’une équipe de développement</vt:lpstr>
      <vt:lpstr>Recherche 2 : Définitions LLM &amp; Agents IA</vt:lpstr>
      <vt:lpstr>Recherche 3 : Remplacement d’une équipe par agents IA</vt:lpstr>
      <vt:lpstr>Plan prévisionnel du mémoire</vt:lpstr>
      <vt:lpstr>Étapes restantes</vt:lpstr>
      <vt:lpstr>Rendez-vous tuteur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SOARES</dc:creator>
  <cp:lastModifiedBy>KEVIN SOARES</cp:lastModifiedBy>
  <cp:revision>11</cp:revision>
  <dcterms:created xsi:type="dcterms:W3CDTF">2025-03-24T09:13:03Z</dcterms:created>
  <dcterms:modified xsi:type="dcterms:W3CDTF">2025-03-30T15:59:07Z</dcterms:modified>
</cp:coreProperties>
</file>