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751"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1" r:id="rId14"/>
    <p:sldId id="270" r:id="rId15"/>
    <p:sldId id="268" r:id="rId16"/>
    <p:sldId id="272"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yle à thème 1 - Accentuation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Style à thème 2 - Accentuation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6"/>
    <p:restoredTop sz="74960"/>
  </p:normalViewPr>
  <p:slideViewPr>
    <p:cSldViewPr snapToGrid="0">
      <p:cViewPr varScale="1">
        <p:scale>
          <a:sx n="78" d="100"/>
          <a:sy n="78" d="100"/>
        </p:scale>
        <p:origin x="1752" y="176"/>
      </p:cViewPr>
      <p:guideLst/>
    </p:cSldViewPr>
  </p:slideViewPr>
  <p:outlineViewPr>
    <p:cViewPr>
      <p:scale>
        <a:sx n="33" d="100"/>
        <a:sy n="33" d="100"/>
      </p:scale>
      <p:origin x="0" y="-2856"/>
    </p:cViewPr>
  </p:outlineViewPr>
  <p:notesTextViewPr>
    <p:cViewPr>
      <p:scale>
        <a:sx n="114" d="100"/>
        <a:sy n="114"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6835D4-1892-9D46-BFD6-FCD2B6756FDD}" type="datetimeFigureOut">
              <a:rPr lang="fr-FR" smtClean="0"/>
              <a:t>09/06/2025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61305-581C-FE4A-B093-21BB9A16081E}" type="slidenum">
              <a:rPr lang="fr-FR" smtClean="0"/>
              <a:t>‹N°›</a:t>
            </a:fld>
            <a:endParaRPr lang="fr-FR"/>
          </a:p>
        </p:txBody>
      </p:sp>
    </p:spTree>
    <p:extLst>
      <p:ext uri="{BB962C8B-B14F-4D97-AF65-F5344CB8AC3E}">
        <p14:creationId xmlns:p14="http://schemas.microsoft.com/office/powerpoint/2010/main" val="502681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E861305-581C-FE4A-B093-21BB9A16081E}" type="slidenum">
              <a:rPr lang="fr-FR" smtClean="0"/>
              <a:t>0</a:t>
            </a:fld>
            <a:endParaRPr lang="fr-FR"/>
          </a:p>
        </p:txBody>
      </p:sp>
    </p:spTree>
    <p:extLst>
      <p:ext uri="{BB962C8B-B14F-4D97-AF65-F5344CB8AC3E}">
        <p14:creationId xmlns:p14="http://schemas.microsoft.com/office/powerpoint/2010/main" val="31209379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174C3-DC2B-A23B-DB05-A7A152538B1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041BF57-EA35-BC7E-293F-5509EA69952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B74627F-8910-A4CF-B6E7-CDAC7E1EBDD8}"/>
              </a:ext>
            </a:extLst>
          </p:cNvPr>
          <p:cNvSpPr>
            <a:spLocks noGrp="1"/>
          </p:cNvSpPr>
          <p:nvPr>
            <p:ph type="body" idx="1"/>
          </p:nvPr>
        </p:nvSpPr>
        <p:spPr/>
        <p:txBody>
          <a:bodyPr/>
          <a:lstStyle/>
          <a:p>
            <a:pPr marL="171450" lvl="0" indent="-171450">
              <a:buFontTx/>
              <a:buChar char="-"/>
            </a:pPr>
            <a:r>
              <a:rPr lang="fr-FR" dirty="0"/>
              <a:t>Aujourd’hui les </a:t>
            </a:r>
            <a:r>
              <a:rPr lang="fr-FR" dirty="0" err="1"/>
              <a:t>LLMs</a:t>
            </a:r>
            <a:r>
              <a:rPr lang="fr-FR" dirty="0"/>
              <a:t> spécialisés dans le code atteignent déjà une précision proche de celle de l’humain. Au-delà de la simple complétion, ils savent </a:t>
            </a:r>
            <a:r>
              <a:rPr lang="fr-FR" b="1" dirty="0"/>
              <a:t>corriger, refactoriser et même expliquer</a:t>
            </a:r>
            <a:r>
              <a:rPr lang="fr-FR" dirty="0"/>
              <a:t> du code existant.</a:t>
            </a:r>
          </a:p>
          <a:p>
            <a:pPr marL="171450" lvl="0" indent="-171450">
              <a:buFontTx/>
              <a:buChar char="-"/>
            </a:pPr>
            <a:r>
              <a:rPr lang="fr-FR" dirty="0"/>
              <a:t>Architectures multi agents : tirent parti de plusieurs </a:t>
            </a:r>
            <a:r>
              <a:rPr lang="fr-FR" dirty="0" err="1"/>
              <a:t>LLMs</a:t>
            </a:r>
            <a:r>
              <a:rPr lang="fr-FR" dirty="0"/>
              <a:t> spécialisés collaborant pour accomplir des tâches complexes. Ils ont chacun un rôle défini (analyse du cahier des charges, développement, tests, …) et possèdent chacun leur propre mémoire. Aussi chacun peut opérer de manière plus ou moins autonome selon les limites définies</a:t>
            </a:r>
          </a:p>
          <a:p>
            <a:pPr marL="171450" lvl="0" indent="-171450">
              <a:buFontTx/>
              <a:buChar char="-"/>
            </a:pPr>
            <a:endParaRPr lang="fr-FR" dirty="0"/>
          </a:p>
          <a:p>
            <a:pPr marL="171450" lvl="0" indent="-171450">
              <a:buFontTx/>
              <a:buChar char="-"/>
            </a:pPr>
            <a:r>
              <a:rPr lang="fr-FR" dirty="0"/>
              <a:t>Leur utilisation soulève néanmoins plusieurs enjeux critiques et comporte des limites techniques et risques non négligeables</a:t>
            </a:r>
          </a:p>
          <a:p>
            <a:pPr marL="628650" lvl="1" indent="-171450">
              <a:buFontTx/>
              <a:buChar char="-"/>
            </a:pPr>
            <a:r>
              <a:rPr lang="fr-FR" dirty="0"/>
              <a:t>Sur des sources de données massives, les LLM peuvent s’imprégner de certains biais socio-culturels ce qui peut conduire a des généralisations inappropriées voire discriminatoires dans leurs résultats. Les LLM peuvent également « halluciner », c’est-à-dire générer un contenu inventé ou inexact ce qui dans notre cas peut aller du simple code incorrect qui ne compile pas au code dangereux avec des failles de sécurités, ces failles ouvrant la porte à d’éventuelles attaques</a:t>
            </a:r>
          </a:p>
        </p:txBody>
      </p:sp>
      <p:sp>
        <p:nvSpPr>
          <p:cNvPr id="4" name="Espace réservé du numéro de diapositive 3">
            <a:extLst>
              <a:ext uri="{FF2B5EF4-FFF2-40B4-BE49-F238E27FC236}">
                <a16:creationId xmlns:a16="http://schemas.microsoft.com/office/drawing/2014/main" id="{54E60C3A-971E-3D14-F7F0-4151CEE8EE58}"/>
              </a:ext>
            </a:extLst>
          </p:cNvPr>
          <p:cNvSpPr>
            <a:spLocks noGrp="1"/>
          </p:cNvSpPr>
          <p:nvPr>
            <p:ph type="sldNum" sz="quarter" idx="5"/>
          </p:nvPr>
        </p:nvSpPr>
        <p:spPr/>
        <p:txBody>
          <a:bodyPr/>
          <a:lstStyle/>
          <a:p>
            <a:fld id="{CE861305-581C-FE4A-B093-21BB9A16081E}" type="slidenum">
              <a:rPr lang="fr-FR" smtClean="0"/>
              <a:t>9</a:t>
            </a:fld>
            <a:endParaRPr lang="fr-FR"/>
          </a:p>
        </p:txBody>
      </p:sp>
    </p:spTree>
    <p:extLst>
      <p:ext uri="{BB962C8B-B14F-4D97-AF65-F5344CB8AC3E}">
        <p14:creationId xmlns:p14="http://schemas.microsoft.com/office/powerpoint/2010/main" val="1021865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Concernant la structure d’équipe, on dispose de plusieurs métriques :</a:t>
            </a:r>
          </a:p>
          <a:p>
            <a:pPr marL="171450" indent="-171450">
              <a:buFontTx/>
              <a:buChar char="-"/>
            </a:pPr>
            <a:r>
              <a:rPr lang="fr-FR" dirty="0"/>
              <a:t>Pour mesurer la </a:t>
            </a:r>
            <a:r>
              <a:rPr lang="fr-FR" b="1" dirty="0"/>
              <a:t>productivité</a:t>
            </a:r>
            <a:r>
              <a:rPr lang="fr-FR" dirty="0"/>
              <a:t>, on compte les </a:t>
            </a:r>
            <a:r>
              <a:rPr lang="fr-FR" i="1" dirty="0"/>
              <a:t>Sources Lines of Code,</a:t>
            </a:r>
            <a:r>
              <a:rPr lang="fr-FR" dirty="0"/>
              <a:t> c’est une mesure simple, mais qui isolée pousse au code verbeux. On l’équilibre donc avec la </a:t>
            </a:r>
            <a:r>
              <a:rPr lang="fr-FR" b="1" dirty="0" err="1"/>
              <a:t>defect-density</a:t>
            </a:r>
            <a:r>
              <a:rPr lang="fr-FR" dirty="0"/>
              <a:t> qui correspond au nombre de défauts par mille lignes. Ensemble, ces deux outils donnent un couple </a:t>
            </a:r>
            <a:r>
              <a:rPr lang="fr-FR" i="1" dirty="0"/>
              <a:t>volume + qualité</a:t>
            </a:r>
            <a:r>
              <a:rPr lang="fr-FR" dirty="0"/>
              <a:t> qui permet de comparer objectivement des équipes.</a:t>
            </a:r>
          </a:p>
          <a:p>
            <a:pPr marL="171450" indent="-171450">
              <a:buFontTx/>
              <a:buChar char="-"/>
            </a:pPr>
            <a:r>
              <a:rPr lang="fr-FR" dirty="0"/>
              <a:t>Pour mesurer la vulnérabilité organisationnelle on utilise le Bus Factor. Celui-ci est une mesure du risque dû à l’absence de partage d’informations et de compétences au sein de l’équipe</a:t>
            </a:r>
          </a:p>
          <a:p>
            <a:pPr marL="171450" indent="-171450">
              <a:buFontTx/>
              <a:buChar char="-"/>
            </a:pPr>
            <a:r>
              <a:rPr lang="fr-FR" dirty="0"/>
              <a:t>Plusieurs études montrent un pic de productivité entre </a:t>
            </a:r>
            <a:r>
              <a:rPr lang="fr-FR" b="1" dirty="0"/>
              <a:t>5 et 9 membres</a:t>
            </a:r>
            <a:r>
              <a:rPr lang="fr-FR" dirty="0"/>
              <a:t> : en-dessous : surcharge, ce qui conduit a du retard ou encore des burnouts; au-dessus : augmentation des coûts de coordination et manque de communication</a:t>
            </a:r>
          </a:p>
          <a:p>
            <a:pPr marL="171450" indent="-171450">
              <a:buFontTx/>
              <a:buChar char="-"/>
            </a:pPr>
            <a:r>
              <a:rPr lang="fr-FR" dirty="0"/>
              <a:t>Une autre étude souligne que malgré certains chiffres, il n’existe pas de loi universelle. La structure idéale dépend de plusieurs facteurs tels que la complexité du projet, de l’expérience des membres d’équipe ou encore de la qualité de leurs communications.</a:t>
            </a:r>
          </a:p>
          <a:p>
            <a:pPr marL="171450" indent="-171450">
              <a:buFontTx/>
              <a:buChar char="-"/>
            </a:pPr>
            <a:r>
              <a:rPr lang="fr-FR" dirty="0"/>
              <a:t>On préfèrera donc une équipe plutôt restreinte permettant de fluidifier la communication et obtenir des résultats plus maintenables car un code moins complexe</a:t>
            </a:r>
          </a:p>
          <a:p>
            <a:pPr marL="171450" indent="-171450">
              <a:buFontTx/>
              <a:buChar char="-"/>
            </a:pPr>
            <a:endParaRPr lang="fr-FR" dirty="0"/>
          </a:p>
        </p:txBody>
      </p:sp>
      <p:sp>
        <p:nvSpPr>
          <p:cNvPr id="4" name="Espace réservé du numéro de diapositive 3"/>
          <p:cNvSpPr>
            <a:spLocks noGrp="1"/>
          </p:cNvSpPr>
          <p:nvPr>
            <p:ph type="sldNum" sz="quarter" idx="5"/>
          </p:nvPr>
        </p:nvSpPr>
        <p:spPr/>
        <p:txBody>
          <a:bodyPr/>
          <a:lstStyle/>
          <a:p>
            <a:fld id="{CE861305-581C-FE4A-B093-21BB9A16081E}" type="slidenum">
              <a:rPr lang="fr-FR" smtClean="0"/>
              <a:t>10</a:t>
            </a:fld>
            <a:endParaRPr lang="fr-FR"/>
          </a:p>
        </p:txBody>
      </p:sp>
    </p:spTree>
    <p:extLst>
      <p:ext uri="{BB962C8B-B14F-4D97-AF65-F5344CB8AC3E}">
        <p14:creationId xmlns:p14="http://schemas.microsoft.com/office/powerpoint/2010/main" val="1525110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52653-C28A-9E07-FA91-0FE071C4E0A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D80C6AC-AB44-9B4E-0907-67418958539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E3C2F45-8ACE-1502-9322-468992FC8541}"/>
              </a:ext>
            </a:extLst>
          </p:cNvPr>
          <p:cNvSpPr>
            <a:spLocks noGrp="1"/>
          </p:cNvSpPr>
          <p:nvPr>
            <p:ph type="body" idx="1"/>
          </p:nvPr>
        </p:nvSpPr>
        <p:spPr/>
        <p:txBody>
          <a:bodyPr/>
          <a:lstStyle/>
          <a:p>
            <a:pPr marL="171450" indent="-171450">
              <a:buFontTx/>
              <a:buChar char="-"/>
            </a:pPr>
            <a:r>
              <a:rPr lang="fr-FR" dirty="0"/>
              <a:t>Plusieurs études récentes ont recréé de vrais workflows avec des cycles de développement de projets réels. Chaque étape étant confiée à un agent LLM spécialisé qui coopère avec les autres</a:t>
            </a:r>
          </a:p>
          <a:p>
            <a:pPr marL="171450" indent="-171450">
              <a:buFontTx/>
              <a:buChar char="-"/>
            </a:pPr>
            <a:r>
              <a:rPr lang="fr-FR" dirty="0"/>
              <a:t>Les chercheurs mesurent surtout la </a:t>
            </a:r>
            <a:r>
              <a:rPr lang="fr-FR" b="1" dirty="0"/>
              <a:t>vitesse de livraison</a:t>
            </a:r>
            <a:r>
              <a:rPr lang="fr-FR" dirty="0"/>
              <a:t> et la </a:t>
            </a:r>
            <a:r>
              <a:rPr lang="fr-FR" b="1" dirty="0"/>
              <a:t>réduction des erreurs humaines</a:t>
            </a:r>
            <a:r>
              <a:rPr lang="fr-FR" dirty="0"/>
              <a:t>, ainsi que le </a:t>
            </a:r>
            <a:r>
              <a:rPr lang="fr-FR" b="1" dirty="0"/>
              <a:t>débit global de code</a:t>
            </a:r>
            <a:r>
              <a:rPr lang="fr-FR" dirty="0"/>
              <a:t> et la capacité à </a:t>
            </a:r>
            <a:r>
              <a:rPr lang="fr-FR" b="1" dirty="0"/>
              <a:t>détecter des bugs</a:t>
            </a:r>
            <a:r>
              <a:rPr lang="fr-FR" dirty="0"/>
              <a:t>.</a:t>
            </a:r>
          </a:p>
          <a:p>
            <a:pPr marL="171450" indent="-171450">
              <a:buFontTx/>
              <a:buChar char="-"/>
            </a:pPr>
            <a:r>
              <a:rPr lang="fr-FR" dirty="0"/>
              <a:t> Résultat : ces agents spécialisés accélèrent nettement les livraisons et détectent davantage d’erreurs que des développeurs seuls, notamment sur les tâches répétitives tels que la documentation ou les tests.</a:t>
            </a:r>
          </a:p>
          <a:p>
            <a:pPr marL="171450" indent="-171450">
              <a:buFontTx/>
              <a:buChar char="-"/>
            </a:pPr>
            <a:r>
              <a:rPr lang="fr-FR" sz="1200" kern="1200" dirty="0">
                <a:solidFill>
                  <a:schemeClr val="tx1"/>
                </a:solidFill>
                <a:effectLst/>
                <a:latin typeface="+mn-lt"/>
                <a:ea typeface="+mn-ea"/>
                <a:cs typeface="+mn-cs"/>
              </a:rPr>
              <a:t>Cependant </a:t>
            </a:r>
            <a:r>
              <a:rPr lang="fr-FR" dirty="0"/>
              <a:t>des tests d’intégration rigoureux et validation humaine restent nécessaires ce qui engage à trouver le bon équilibre entre </a:t>
            </a:r>
            <a:r>
              <a:rPr lang="fr-FR" b="1" dirty="0"/>
              <a:t>autonomie des agents</a:t>
            </a:r>
            <a:r>
              <a:rPr lang="fr-FR" dirty="0"/>
              <a:t> et </a:t>
            </a:r>
            <a:r>
              <a:rPr lang="fr-FR" b="1" dirty="0"/>
              <a:t>contrôles de fiabilité</a:t>
            </a:r>
            <a:r>
              <a:rPr lang="fr-FR" dirty="0"/>
              <a:t>.</a:t>
            </a:r>
            <a:endParaRPr lang="fr-FR" sz="1200" kern="1200" dirty="0">
              <a:solidFill>
                <a:schemeClr val="tx1"/>
              </a:solidFill>
              <a:effectLst/>
              <a:latin typeface="+mn-lt"/>
              <a:ea typeface="+mn-ea"/>
              <a:cs typeface="+mn-cs"/>
            </a:endParaRPr>
          </a:p>
          <a:p>
            <a:pPr marL="171450" indent="-171450">
              <a:buFontTx/>
              <a:buChar char="-"/>
            </a:pPr>
            <a:endParaRPr lang="fr-FR" sz="1200" kern="1200" dirty="0">
              <a:solidFill>
                <a:schemeClr val="tx1"/>
              </a:solidFill>
              <a:effectLst/>
              <a:latin typeface="+mn-lt"/>
              <a:ea typeface="+mn-ea"/>
              <a:cs typeface="+mn-cs"/>
            </a:endParaRPr>
          </a:p>
          <a:p>
            <a:pPr marL="171450" indent="-171450">
              <a:buFontTx/>
              <a:buChar char="-"/>
            </a:pPr>
            <a:r>
              <a:rPr lang="fr-FR" dirty="0"/>
              <a:t>Ces résultats posent le décor : les agents multi-LLM peuvent vraiment accélérer un projet, mais à certaines conditions. Passons maintenant à un cas concret qui illustre ces principes : </a:t>
            </a:r>
            <a:r>
              <a:rPr lang="fr-FR" b="1" dirty="0" err="1"/>
              <a:t>CodePori</a:t>
            </a:r>
            <a:endParaRPr lang="fr-FR" sz="1200" kern="120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E8B3306D-1E9F-9201-E7FD-9AE4732489D5}"/>
              </a:ext>
            </a:extLst>
          </p:cNvPr>
          <p:cNvSpPr>
            <a:spLocks noGrp="1"/>
          </p:cNvSpPr>
          <p:nvPr>
            <p:ph type="sldNum" sz="quarter" idx="5"/>
          </p:nvPr>
        </p:nvSpPr>
        <p:spPr/>
        <p:txBody>
          <a:bodyPr/>
          <a:lstStyle/>
          <a:p>
            <a:fld id="{CE861305-581C-FE4A-B093-21BB9A16081E}" type="slidenum">
              <a:rPr lang="fr-FR" smtClean="0"/>
              <a:t>11</a:t>
            </a:fld>
            <a:endParaRPr lang="fr-FR"/>
          </a:p>
        </p:txBody>
      </p:sp>
    </p:spTree>
    <p:extLst>
      <p:ext uri="{BB962C8B-B14F-4D97-AF65-F5344CB8AC3E}">
        <p14:creationId xmlns:p14="http://schemas.microsoft.com/office/powerpoint/2010/main" val="4116751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6B51F-BAD0-4EA2-F7D7-985080CF54E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BF250FE-732C-1A11-9BA5-F3021BA1027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DB3EFCA-894F-23B9-37B8-44C2471AA6DE}"/>
              </a:ext>
            </a:extLst>
          </p:cNvPr>
          <p:cNvSpPr>
            <a:spLocks noGrp="1"/>
          </p:cNvSpPr>
          <p:nvPr>
            <p:ph type="body" idx="1"/>
          </p:nvPr>
        </p:nvSpPr>
        <p:spPr/>
        <p:txBody>
          <a:bodyPr/>
          <a:lstStyle/>
          <a:p>
            <a:pPr marL="171450" indent="-171450">
              <a:buFontTx/>
              <a:buChar char="-"/>
            </a:pPr>
            <a:r>
              <a:rPr lang="fr-FR" dirty="0"/>
              <a:t>Celui-ci vise à automatiser la génération de code pour des projets complexes, à partir d’une simple description fonctionnelle en langage naturel. J’ai choisi cet exemple car très proche d’un cas réel où un client formule une demande. </a:t>
            </a:r>
          </a:p>
          <a:p>
            <a:pPr marL="171450" indent="-171450">
              <a:buFontTx/>
              <a:buChar char="-"/>
            </a:pPr>
            <a:r>
              <a:rPr lang="fr-FR" dirty="0"/>
              <a:t>Le système est composé 6 agents possédant chacun un rôle attitré prédéfini (décrire fonctions)</a:t>
            </a:r>
          </a:p>
          <a:p>
            <a:r>
              <a:rPr lang="fr-FR" dirty="0"/>
              <a:t>Décrire pipeline : Manager décompose le projet en modules plus petits, Dev1 produit le code initial, Dev2 affine et optimise, Finalized1 joue un rôle d’assurance qualité et affine le code pour l’utilisation finale, Finalized2 suggère un processus de révision et d’amélioration du code (ces deux agents itèrent entre eux en se passant le code modifié et des suggestions jusqu’à trouver un code viable). Pour finir l’agent de vérification </a:t>
            </a:r>
            <a:r>
              <a:rPr lang="fr-FR" sz="1200" kern="1200" dirty="0">
                <a:solidFill>
                  <a:schemeClr val="tx1"/>
                </a:solidFill>
                <a:effectLst/>
                <a:latin typeface="+mn-lt"/>
                <a:ea typeface="+mn-ea"/>
                <a:cs typeface="+mn-cs"/>
              </a:rPr>
              <a:t>se concentre sur l’identification et la rectification des défauts de code que les agents précédents auraient pu manquer</a:t>
            </a:r>
            <a:r>
              <a:rPr lang="fr-FR" dirty="0"/>
              <a:t>. </a:t>
            </a:r>
          </a:p>
        </p:txBody>
      </p:sp>
      <p:sp>
        <p:nvSpPr>
          <p:cNvPr id="4" name="Espace réservé du numéro de diapositive 3">
            <a:extLst>
              <a:ext uri="{FF2B5EF4-FFF2-40B4-BE49-F238E27FC236}">
                <a16:creationId xmlns:a16="http://schemas.microsoft.com/office/drawing/2014/main" id="{9C431969-C6F2-BCB6-2EAE-1EB307DE5CB0}"/>
              </a:ext>
            </a:extLst>
          </p:cNvPr>
          <p:cNvSpPr>
            <a:spLocks noGrp="1"/>
          </p:cNvSpPr>
          <p:nvPr>
            <p:ph type="sldNum" sz="quarter" idx="5"/>
          </p:nvPr>
        </p:nvSpPr>
        <p:spPr/>
        <p:txBody>
          <a:bodyPr/>
          <a:lstStyle/>
          <a:p>
            <a:fld id="{CE861305-581C-FE4A-B093-21BB9A16081E}" type="slidenum">
              <a:rPr lang="fr-FR" smtClean="0"/>
              <a:t>12</a:t>
            </a:fld>
            <a:endParaRPr lang="fr-FR"/>
          </a:p>
        </p:txBody>
      </p:sp>
    </p:spTree>
    <p:extLst>
      <p:ext uri="{BB962C8B-B14F-4D97-AF65-F5344CB8AC3E}">
        <p14:creationId xmlns:p14="http://schemas.microsoft.com/office/powerpoint/2010/main" val="878269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054FB-B86F-97F5-072D-1C280CEE42C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D5E71D3-781F-FF70-9822-30DC6A0FDE3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F943D93-66E8-EAB6-1B63-045455CDAB44}"/>
              </a:ext>
            </a:extLst>
          </p:cNvPr>
          <p:cNvSpPr>
            <a:spLocks noGrp="1"/>
          </p:cNvSpPr>
          <p:nvPr>
            <p:ph type="body" idx="1"/>
          </p:nvPr>
        </p:nvSpPr>
        <p:spPr/>
        <p:txBody>
          <a:bodyPr/>
          <a:lstStyle/>
          <a:p>
            <a:pPr marL="171450" indent="-171450">
              <a:buFontTx/>
              <a:buChar char="-"/>
            </a:pPr>
            <a:r>
              <a:rPr lang="fr-FR" sz="1200" kern="1200" dirty="0">
                <a:solidFill>
                  <a:schemeClr val="tx1"/>
                </a:solidFill>
                <a:effectLst/>
                <a:latin typeface="+mn-lt"/>
                <a:ea typeface="+mn-ea"/>
                <a:cs typeface="+mn-cs"/>
              </a:rPr>
              <a:t>Maintenant que nous avons poser les bases du projet expérimental, en voici les résultats</a:t>
            </a:r>
          </a:p>
          <a:p>
            <a:pPr marL="171450" indent="-171450">
              <a:buFontTx/>
              <a:buChar char="-"/>
            </a:pPr>
            <a:r>
              <a:rPr lang="fr-FR" sz="1200" kern="1200" dirty="0">
                <a:solidFill>
                  <a:schemeClr val="tx1"/>
                </a:solidFill>
                <a:effectLst/>
                <a:latin typeface="+mn-lt"/>
                <a:ea typeface="+mn-ea"/>
                <a:cs typeface="+mn-cs"/>
              </a:rPr>
              <a:t>Nous avons une précision de 89% au test Pass@1 du benchmark </a:t>
            </a:r>
            <a:r>
              <a:rPr lang="fr-FR" sz="1200" kern="1200" dirty="0" err="1">
                <a:solidFill>
                  <a:schemeClr val="tx1"/>
                </a:solidFill>
                <a:effectLst/>
                <a:latin typeface="+mn-lt"/>
                <a:ea typeface="+mn-ea"/>
                <a:cs typeface="+mn-cs"/>
              </a:rPr>
              <a:t>HumanEval</a:t>
            </a:r>
            <a:r>
              <a:rPr lang="fr-FR" sz="1200" kern="1200" dirty="0">
                <a:solidFill>
                  <a:schemeClr val="tx1"/>
                </a:solidFill>
                <a:effectLst/>
                <a:latin typeface="+mn-lt"/>
                <a:ea typeface="+mn-ea"/>
                <a:cs typeface="+mn-cs"/>
              </a:rPr>
              <a:t> d’</a:t>
            </a:r>
            <a:r>
              <a:rPr lang="fr-FR" sz="1200" kern="1200" dirty="0" err="1">
                <a:solidFill>
                  <a:schemeClr val="tx1"/>
                </a:solidFill>
                <a:effectLst/>
                <a:latin typeface="+mn-lt"/>
                <a:ea typeface="+mn-ea"/>
                <a:cs typeface="+mn-cs"/>
              </a:rPr>
              <a:t>OpenAI</a:t>
            </a:r>
            <a:r>
              <a:rPr lang="fr-FR" sz="1200" kern="1200" dirty="0">
                <a:solidFill>
                  <a:schemeClr val="tx1"/>
                </a:solidFill>
                <a:effectLst/>
                <a:latin typeface="+mn-lt"/>
                <a:ea typeface="+mn-ea"/>
                <a:cs typeface="+mn-cs"/>
              </a:rPr>
              <a:t> qui évalue le taux de réussite du premier coup à la génération de code fonctionnel</a:t>
            </a:r>
          </a:p>
          <a:p>
            <a:pPr marL="171450" indent="-171450">
              <a:buFontTx/>
              <a:buChar char="-"/>
            </a:pPr>
            <a:r>
              <a:rPr lang="fr-FR" sz="1200" kern="1200" dirty="0">
                <a:solidFill>
                  <a:schemeClr val="tx1"/>
                </a:solidFill>
                <a:effectLst/>
                <a:latin typeface="+mn-lt"/>
                <a:ea typeface="+mn-ea"/>
                <a:cs typeface="+mn-cs"/>
              </a:rPr>
              <a:t>Nous avons également une précision de 85% de réussite a des tests manuels sur 20 projets</a:t>
            </a:r>
          </a:p>
          <a:p>
            <a:pPr marL="171450" indent="-171450">
              <a:buFontTx/>
              <a:buChar char="-"/>
            </a:pPr>
            <a:r>
              <a:rPr lang="fr-FR" sz="1200" kern="1200" dirty="0">
                <a:solidFill>
                  <a:schemeClr val="tx1"/>
                </a:solidFill>
                <a:effectLst/>
                <a:latin typeface="+mn-lt"/>
                <a:ea typeface="+mn-ea"/>
                <a:cs typeface="+mn-cs"/>
              </a:rPr>
              <a:t>Vous pouvez voir en arrière-plan différents projet réalisés entièrement par </a:t>
            </a:r>
            <a:r>
              <a:rPr lang="fr-FR" sz="1200" kern="1200" dirty="0" err="1">
                <a:solidFill>
                  <a:schemeClr val="tx1"/>
                </a:solidFill>
                <a:effectLst/>
                <a:latin typeface="+mn-lt"/>
                <a:ea typeface="+mn-ea"/>
                <a:cs typeface="+mn-cs"/>
              </a:rPr>
              <a:t>CodePori</a:t>
            </a:r>
            <a:r>
              <a:rPr lang="fr-FR" sz="1200" kern="1200" dirty="0">
                <a:solidFill>
                  <a:schemeClr val="tx1"/>
                </a:solidFill>
                <a:effectLst/>
                <a:latin typeface="+mn-lt"/>
                <a:ea typeface="+mn-ea"/>
                <a:cs typeface="+mn-cs"/>
              </a:rPr>
              <a:t> dont ce projet de détection de masque qui à été produit en 18 minutes pour un total de 399 lignes de codes et un coût de revient de 1.02$ ce qui est vraiment minime comparé au coût d’une équipe de développeur et au temps que cela prendrait.</a:t>
            </a:r>
          </a:p>
          <a:p>
            <a:pPr marL="171450" indent="-171450">
              <a:buFontTx/>
              <a:buChar char="-"/>
            </a:pPr>
            <a:r>
              <a:rPr lang="fr-FR" sz="1200" kern="1200" dirty="0">
                <a:solidFill>
                  <a:schemeClr val="tx1"/>
                </a:solidFill>
                <a:effectLst/>
                <a:latin typeface="+mn-lt"/>
                <a:ea typeface="+mn-ea"/>
                <a:cs typeface="+mn-cs"/>
              </a:rPr>
              <a:t>Ces chiffres démontrent la faisabilité éventuelle couvrant tout le cycle de développement cependant l’étude souligne la dépendance de l’orchestration centrale ainsi que la nécessité d’itération multiples pour parvenir à un code pleinement fonctionnel.</a:t>
            </a:r>
          </a:p>
          <a:p>
            <a:pPr marL="171450" indent="-171450">
              <a:buFontTx/>
              <a:buChar char="-"/>
            </a:pPr>
            <a:endParaRPr lang="fr-FR" sz="1200" kern="120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FB580F58-CF09-82A2-43D0-C94B3362871B}"/>
              </a:ext>
            </a:extLst>
          </p:cNvPr>
          <p:cNvSpPr>
            <a:spLocks noGrp="1"/>
          </p:cNvSpPr>
          <p:nvPr>
            <p:ph type="sldNum" sz="quarter" idx="5"/>
          </p:nvPr>
        </p:nvSpPr>
        <p:spPr/>
        <p:txBody>
          <a:bodyPr/>
          <a:lstStyle/>
          <a:p>
            <a:fld id="{CE861305-581C-FE4A-B093-21BB9A16081E}" type="slidenum">
              <a:rPr lang="fr-FR" smtClean="0"/>
              <a:t>13</a:t>
            </a:fld>
            <a:endParaRPr lang="fr-FR"/>
          </a:p>
        </p:txBody>
      </p:sp>
    </p:spTree>
    <p:extLst>
      <p:ext uri="{BB962C8B-B14F-4D97-AF65-F5344CB8AC3E}">
        <p14:creationId xmlns:p14="http://schemas.microsoft.com/office/powerpoint/2010/main" val="3437287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977F3-FC99-A2E8-2988-4B5DB2F1955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FA4F0B0-0959-0AAC-9B04-00970F3946B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0EB1E81-5C49-65AC-150F-BF0E0D13E05D}"/>
              </a:ext>
            </a:extLst>
          </p:cNvPr>
          <p:cNvSpPr>
            <a:spLocks noGrp="1"/>
          </p:cNvSpPr>
          <p:nvPr>
            <p:ph type="body" idx="1"/>
          </p:nvPr>
        </p:nvSpPr>
        <p:spPr/>
        <p:txBody>
          <a:bodyPr/>
          <a:lstStyle/>
          <a:p>
            <a:pPr marL="171450" indent="-171450">
              <a:buFontTx/>
              <a:buChar char="-"/>
            </a:pPr>
            <a:r>
              <a:rPr lang="fr-FR" dirty="0"/>
              <a:t>Pour conclure :</a:t>
            </a:r>
            <a:br>
              <a:rPr lang="fr-FR" dirty="0"/>
            </a:br>
            <a:r>
              <a:rPr lang="fr-FR" dirty="0"/>
              <a:t>Nous avons vu premièrement que Agents IA </a:t>
            </a:r>
            <a:r>
              <a:rPr lang="fr-FR" b="1" dirty="0"/>
              <a:t>accélèrent nettement</a:t>
            </a:r>
            <a:r>
              <a:rPr lang="fr-FR" dirty="0"/>
              <a:t> la livraison de code et font chuter les coûts – l’exemple </a:t>
            </a:r>
            <a:r>
              <a:rPr lang="fr-FR" dirty="0" err="1"/>
              <a:t>CodePori</a:t>
            </a:r>
            <a:r>
              <a:rPr lang="fr-FR" dirty="0"/>
              <a:t> le prouve avec 18 minutes et 90 centimes.</a:t>
            </a:r>
            <a:br>
              <a:rPr lang="fr-FR" dirty="0"/>
            </a:br>
            <a:r>
              <a:rPr lang="fr-FR" b="1" dirty="0"/>
              <a:t>Deuxièmement</a:t>
            </a:r>
            <a:r>
              <a:rPr lang="fr-FR" dirty="0"/>
              <a:t>, la </a:t>
            </a:r>
            <a:r>
              <a:rPr lang="fr-FR" b="1" dirty="0"/>
              <a:t>qualité est “acceptable”</a:t>
            </a:r>
            <a:r>
              <a:rPr lang="fr-FR" dirty="0"/>
              <a:t> à condition de garder un </a:t>
            </a:r>
            <a:r>
              <a:rPr lang="fr-FR" b="1" dirty="0"/>
              <a:t>filet de sûreté humain</a:t>
            </a:r>
            <a:r>
              <a:rPr lang="fr-FR" dirty="0"/>
              <a:t> : revues, tests d’intégration, audits de sécurité.</a:t>
            </a:r>
            <a:br>
              <a:rPr lang="fr-FR" dirty="0"/>
            </a:br>
            <a:r>
              <a:rPr lang="fr-FR" b="1" dirty="0"/>
              <a:t>Troisièmement</a:t>
            </a:r>
            <a:r>
              <a:rPr lang="fr-FR" dirty="0"/>
              <a:t>, les </a:t>
            </a:r>
            <a:r>
              <a:rPr lang="fr-FR" b="1" dirty="0"/>
              <a:t>risques</a:t>
            </a:r>
            <a:r>
              <a:rPr lang="fr-FR" dirty="0"/>
              <a:t> – tel que les biais, fuites de données et failles de sécurité – ne disparaissent pas ; ils demandent des garde-fous techniques, juridiques et éthiques.</a:t>
            </a:r>
            <a:br>
              <a:rPr lang="fr-FR" dirty="0"/>
            </a:br>
            <a:endParaRPr lang="fr-FR" dirty="0"/>
          </a:p>
          <a:p>
            <a:pPr marL="171450" indent="-171450">
              <a:buFontTx/>
              <a:buChar char="-"/>
            </a:pPr>
            <a:r>
              <a:rPr lang="fr-FR" b="1" dirty="0"/>
              <a:t>Enfin</a:t>
            </a:r>
            <a:r>
              <a:rPr lang="fr-FR" dirty="0"/>
              <a:t>, l’analyse montre qu’une </a:t>
            </a:r>
            <a:r>
              <a:rPr lang="fr-FR" b="1" dirty="0"/>
              <a:t>substitution totale</a:t>
            </a:r>
            <a:r>
              <a:rPr lang="fr-FR" dirty="0"/>
              <a:t> d’une équipe de développement n’est réaliste </a:t>
            </a:r>
            <a:r>
              <a:rPr lang="fr-FR" b="1" dirty="0"/>
              <a:t>que sur des tâches répétitives bien bornées</a:t>
            </a:r>
            <a:r>
              <a:rPr lang="fr-FR" dirty="0"/>
              <a:t>. </a:t>
            </a:r>
          </a:p>
          <a:p>
            <a:pPr marL="171450" indent="-171450">
              <a:buFontTx/>
              <a:buChar char="-"/>
            </a:pPr>
            <a:endParaRPr lang="fr-FR" dirty="0"/>
          </a:p>
          <a:p>
            <a:pPr marL="171450" indent="-171450">
              <a:buFontTx/>
              <a:buChar char="-"/>
            </a:pPr>
            <a:r>
              <a:rPr lang="fr-FR" dirty="0"/>
              <a:t>Le scénario le plus crédible à ce jour serait donc </a:t>
            </a:r>
            <a:r>
              <a:rPr lang="fr-FR" b="1" dirty="0"/>
              <a:t>une équipe hybride</a:t>
            </a:r>
            <a:r>
              <a:rPr lang="fr-FR" dirty="0"/>
              <a:t> où quelques développeurs humains pilotent et valident un ensemble d’agents IA.</a:t>
            </a:r>
          </a:p>
        </p:txBody>
      </p:sp>
      <p:sp>
        <p:nvSpPr>
          <p:cNvPr id="4" name="Espace réservé du numéro de diapositive 3">
            <a:extLst>
              <a:ext uri="{FF2B5EF4-FFF2-40B4-BE49-F238E27FC236}">
                <a16:creationId xmlns:a16="http://schemas.microsoft.com/office/drawing/2014/main" id="{39616B23-CA21-729C-E3A7-7C2E2A48C27C}"/>
              </a:ext>
            </a:extLst>
          </p:cNvPr>
          <p:cNvSpPr>
            <a:spLocks noGrp="1"/>
          </p:cNvSpPr>
          <p:nvPr>
            <p:ph type="sldNum" sz="quarter" idx="5"/>
          </p:nvPr>
        </p:nvSpPr>
        <p:spPr/>
        <p:txBody>
          <a:bodyPr/>
          <a:lstStyle/>
          <a:p>
            <a:fld id="{CE861305-581C-FE4A-B093-21BB9A16081E}" type="slidenum">
              <a:rPr lang="fr-FR" smtClean="0"/>
              <a:t>14</a:t>
            </a:fld>
            <a:endParaRPr lang="fr-FR"/>
          </a:p>
        </p:txBody>
      </p:sp>
    </p:spTree>
    <p:extLst>
      <p:ext uri="{BB962C8B-B14F-4D97-AF65-F5344CB8AC3E}">
        <p14:creationId xmlns:p14="http://schemas.microsoft.com/office/powerpoint/2010/main" val="2452292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Fondée en 1794, une des quatre écoles normales supérieures de France aves Saclay, Lyon et Rennes.</a:t>
            </a:r>
          </a:p>
          <a:p>
            <a:pPr marL="171450" indent="-171450">
              <a:buFontTx/>
              <a:buChar char="-"/>
            </a:pPr>
            <a:r>
              <a:rPr lang="fr-FR" dirty="0"/>
              <a:t>À la fois grande école et centre de recherche de haut niveau.</a:t>
            </a:r>
          </a:p>
          <a:p>
            <a:pPr marL="171450" indent="-171450">
              <a:buFontTx/>
              <a:buChar char="-"/>
            </a:pPr>
            <a:r>
              <a:rPr lang="fr-FR" dirty="0"/>
              <a:t>Composante de l’université PSL (Paris Sciences et Lettres)</a:t>
            </a:r>
          </a:p>
          <a:p>
            <a:pPr marL="171450" indent="-171450">
              <a:buFontTx/>
              <a:buChar char="-"/>
            </a:pPr>
            <a:r>
              <a:rPr lang="fr-FR" dirty="0"/>
              <a:t>Elle accueille environ 2 400 étudiants, 1 380 chercheurs et 800 enseignants-chercheurs</a:t>
            </a:r>
          </a:p>
          <a:p>
            <a:pPr marL="171450" indent="-171450">
              <a:buFontTx/>
              <a:buChar char="-"/>
            </a:pPr>
            <a:r>
              <a:rPr lang="fr-FR" dirty="0"/>
              <a:t>Un des établissements Européens les plus prestigieux et a pour l’objectif est de « former par la recherche » : on compte par exemple 14 prix Nobel parmi ses anciens élèves</a:t>
            </a:r>
          </a:p>
          <a:p>
            <a:endParaRPr lang="fr-FR" dirty="0"/>
          </a:p>
        </p:txBody>
      </p:sp>
      <p:sp>
        <p:nvSpPr>
          <p:cNvPr id="4" name="Espace réservé du numéro de diapositive 3"/>
          <p:cNvSpPr>
            <a:spLocks noGrp="1"/>
          </p:cNvSpPr>
          <p:nvPr>
            <p:ph type="sldNum" sz="quarter" idx="5"/>
          </p:nvPr>
        </p:nvSpPr>
        <p:spPr/>
        <p:txBody>
          <a:bodyPr/>
          <a:lstStyle/>
          <a:p>
            <a:fld id="{CE861305-581C-FE4A-B093-21BB9A16081E}" type="slidenum">
              <a:rPr lang="fr-FR" smtClean="0"/>
              <a:t>1</a:t>
            </a:fld>
            <a:endParaRPr lang="fr-FR"/>
          </a:p>
        </p:txBody>
      </p:sp>
    </p:spTree>
    <p:extLst>
      <p:ext uri="{BB962C8B-B14F-4D97-AF65-F5344CB8AC3E}">
        <p14:creationId xmlns:p14="http://schemas.microsoft.com/office/powerpoint/2010/main" val="1120683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dirty="0"/>
              <a:t>Mes missions au sein de l’ENS ont commencé par la prise en main de SIFAC : apprentissage différentes transactions et procédures</a:t>
            </a:r>
          </a:p>
          <a:p>
            <a:pPr marL="171450" indent="-171450">
              <a:buFontTx/>
              <a:buChar char="-"/>
            </a:pPr>
            <a:r>
              <a:rPr lang="fr-FR" dirty="0"/>
              <a:t>Support utilisateur quotidien sur le logiciel</a:t>
            </a:r>
          </a:p>
          <a:p>
            <a:pPr marL="171450" indent="-171450">
              <a:buFontTx/>
              <a:buChar char="-"/>
            </a:pPr>
            <a:r>
              <a:rPr lang="fr-FR" dirty="0"/>
              <a:t>Rédaction du cahier des charges pour la création d’un outil web en liaison avec SIFAC (formulaire de création de Tiers)</a:t>
            </a:r>
          </a:p>
          <a:p>
            <a:pPr marL="171450" indent="-171450">
              <a:buFontTx/>
              <a:buChar char="-"/>
            </a:pPr>
            <a:r>
              <a:rPr lang="fr-FR" dirty="0"/>
              <a:t>Étude des solutions possibles pour répondre a ce besoin, des tests de la solution trouvée et du développement</a:t>
            </a:r>
          </a:p>
        </p:txBody>
      </p:sp>
      <p:sp>
        <p:nvSpPr>
          <p:cNvPr id="4" name="Espace réservé du numéro de diapositive 3"/>
          <p:cNvSpPr>
            <a:spLocks noGrp="1"/>
          </p:cNvSpPr>
          <p:nvPr>
            <p:ph type="sldNum" sz="quarter" idx="5"/>
          </p:nvPr>
        </p:nvSpPr>
        <p:spPr/>
        <p:txBody>
          <a:bodyPr/>
          <a:lstStyle/>
          <a:p>
            <a:fld id="{CE861305-581C-FE4A-B093-21BB9A16081E}" type="slidenum">
              <a:rPr lang="fr-FR" smtClean="0"/>
              <a:t>2</a:t>
            </a:fld>
            <a:endParaRPr lang="fr-FR"/>
          </a:p>
        </p:txBody>
      </p:sp>
    </p:spTree>
    <p:extLst>
      <p:ext uri="{BB962C8B-B14F-4D97-AF65-F5344CB8AC3E}">
        <p14:creationId xmlns:p14="http://schemas.microsoft.com/office/powerpoint/2010/main" val="2159113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E861305-581C-FE4A-B093-21BB9A16081E}" type="slidenum">
              <a:rPr lang="fr-FR" smtClean="0"/>
              <a:t>3</a:t>
            </a:fld>
            <a:endParaRPr lang="fr-FR"/>
          </a:p>
        </p:txBody>
      </p:sp>
    </p:spTree>
    <p:extLst>
      <p:ext uri="{BB962C8B-B14F-4D97-AF65-F5344CB8AC3E}">
        <p14:creationId xmlns:p14="http://schemas.microsoft.com/office/powerpoint/2010/main" val="9413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006CA-F558-81D0-8437-4AC0D092B87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D1BB5E9-EDA3-9120-C04C-E877AA86D50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FD949EC-7590-95E3-A79D-B56A905716C1}"/>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6E31C48-B3D2-1F1C-865C-6D722EAE6E1B}"/>
              </a:ext>
            </a:extLst>
          </p:cNvPr>
          <p:cNvSpPr>
            <a:spLocks noGrp="1"/>
          </p:cNvSpPr>
          <p:nvPr>
            <p:ph type="sldNum" sz="quarter" idx="5"/>
          </p:nvPr>
        </p:nvSpPr>
        <p:spPr/>
        <p:txBody>
          <a:bodyPr/>
          <a:lstStyle/>
          <a:p>
            <a:fld id="{CE861305-581C-FE4A-B093-21BB9A16081E}" type="slidenum">
              <a:rPr lang="fr-FR" smtClean="0"/>
              <a:t>4</a:t>
            </a:fld>
            <a:endParaRPr lang="fr-FR"/>
          </a:p>
        </p:txBody>
      </p:sp>
    </p:spTree>
    <p:extLst>
      <p:ext uri="{BB962C8B-B14F-4D97-AF65-F5344CB8AC3E}">
        <p14:creationId xmlns:p14="http://schemas.microsoft.com/office/powerpoint/2010/main" val="4025336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r>
              <a:rPr lang="fr-FR" dirty="0"/>
              <a:t>Pour structurer la question de recherche : méthode PICO</a:t>
            </a:r>
          </a:p>
          <a:p>
            <a:pPr marL="171450" indent="-171450">
              <a:buFontTx/>
              <a:buChar char="-"/>
            </a:pPr>
            <a:r>
              <a:rPr lang="fr-FR" dirty="0"/>
              <a:t>Ce qui revient à se demander : </a:t>
            </a:r>
            <a:r>
              <a:rPr lang="fr-FR" b="1" dirty="0"/>
              <a:t>problématique</a:t>
            </a:r>
          </a:p>
        </p:txBody>
      </p:sp>
      <p:sp>
        <p:nvSpPr>
          <p:cNvPr id="4" name="Espace réservé du numéro de diapositive 3"/>
          <p:cNvSpPr>
            <a:spLocks noGrp="1"/>
          </p:cNvSpPr>
          <p:nvPr>
            <p:ph type="sldNum" sz="quarter" idx="5"/>
          </p:nvPr>
        </p:nvSpPr>
        <p:spPr/>
        <p:txBody>
          <a:bodyPr/>
          <a:lstStyle/>
          <a:p>
            <a:fld id="{CE861305-581C-FE4A-B093-21BB9A16081E}" type="slidenum">
              <a:rPr lang="fr-FR" smtClean="0"/>
              <a:t>5</a:t>
            </a:fld>
            <a:endParaRPr lang="fr-FR"/>
          </a:p>
        </p:txBody>
      </p:sp>
    </p:spTree>
    <p:extLst>
      <p:ext uri="{BB962C8B-B14F-4D97-AF65-F5344CB8AC3E}">
        <p14:creationId xmlns:p14="http://schemas.microsoft.com/office/powerpoint/2010/main" val="2048822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Division en 4 requêtes pour trouver des articles</a:t>
            </a:r>
          </a:p>
        </p:txBody>
      </p:sp>
      <p:sp>
        <p:nvSpPr>
          <p:cNvPr id="4" name="Espace réservé du numéro de diapositive 3"/>
          <p:cNvSpPr>
            <a:spLocks noGrp="1"/>
          </p:cNvSpPr>
          <p:nvPr>
            <p:ph type="sldNum" sz="quarter" idx="5"/>
          </p:nvPr>
        </p:nvSpPr>
        <p:spPr/>
        <p:txBody>
          <a:bodyPr/>
          <a:lstStyle/>
          <a:p>
            <a:fld id="{CE861305-581C-FE4A-B093-21BB9A16081E}" type="slidenum">
              <a:rPr lang="fr-FR" smtClean="0"/>
              <a:t>6</a:t>
            </a:fld>
            <a:endParaRPr lang="fr-FR"/>
          </a:p>
        </p:txBody>
      </p:sp>
    </p:spTree>
    <p:extLst>
      <p:ext uri="{BB962C8B-B14F-4D97-AF65-F5344CB8AC3E}">
        <p14:creationId xmlns:p14="http://schemas.microsoft.com/office/powerpoint/2010/main" val="3173411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Filtrages « automatiques » sur l’année, le type de document, le titre, l’abstract</a:t>
            </a:r>
          </a:p>
          <a:p>
            <a:r>
              <a:rPr lang="fr-FR" dirty="0"/>
              <a:t>Puis filtrage manuel en 2 parties : d’abord en lisant l’abstract, puis une seconde étape en lisant l’introduction, les grands titres et la conclusion</a:t>
            </a:r>
          </a:p>
        </p:txBody>
      </p:sp>
      <p:sp>
        <p:nvSpPr>
          <p:cNvPr id="4" name="Espace réservé du numéro de diapositive 3"/>
          <p:cNvSpPr>
            <a:spLocks noGrp="1"/>
          </p:cNvSpPr>
          <p:nvPr>
            <p:ph type="sldNum" sz="quarter" idx="5"/>
          </p:nvPr>
        </p:nvSpPr>
        <p:spPr/>
        <p:txBody>
          <a:bodyPr/>
          <a:lstStyle/>
          <a:p>
            <a:fld id="{CE861305-581C-FE4A-B093-21BB9A16081E}" type="slidenum">
              <a:rPr lang="fr-FR" smtClean="0"/>
              <a:t>7</a:t>
            </a:fld>
            <a:endParaRPr lang="fr-FR"/>
          </a:p>
        </p:txBody>
      </p:sp>
    </p:spTree>
    <p:extLst>
      <p:ext uri="{BB962C8B-B14F-4D97-AF65-F5344CB8AC3E}">
        <p14:creationId xmlns:p14="http://schemas.microsoft.com/office/powerpoint/2010/main" val="4184659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92C8E-7EB9-FA4F-0C8E-74A1978D82D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D1E5313-F3DF-791F-2C0C-1301F002C7F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E8793CF-75C9-7C98-A1BD-A9283711D997}"/>
              </a:ext>
            </a:extLst>
          </p:cNvPr>
          <p:cNvSpPr>
            <a:spLocks noGrp="1"/>
          </p:cNvSpPr>
          <p:nvPr>
            <p:ph type="body" idx="1"/>
          </p:nvPr>
        </p:nvSpPr>
        <p:spPr/>
        <p:txBody>
          <a:bodyPr/>
          <a:lstStyle/>
          <a:p>
            <a:pPr marL="171450" indent="-171450">
              <a:buFontTx/>
              <a:buChar char="-"/>
            </a:pPr>
            <a:r>
              <a:rPr lang="fr-FR" b="1" dirty="0"/>
              <a:t>IA =</a:t>
            </a:r>
            <a:r>
              <a:rPr lang="fr-FR" dirty="0"/>
              <a:t> le domaine de l’informatique qui crée des programmes capables </a:t>
            </a:r>
            <a:r>
              <a:rPr lang="fr-FR" b="1" dirty="0"/>
              <a:t>de percevoir leur environnement, de raisonner et d’agir</a:t>
            </a:r>
            <a:r>
              <a:rPr lang="fr-FR" dirty="0"/>
              <a:t> pour atteindre un but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fr-FR" b="1" dirty="0"/>
              <a:t>LLM = </a:t>
            </a:r>
            <a:r>
              <a:rPr lang="fr-FR" dirty="0"/>
              <a:t>modèle de neurones entraîné sur de grandes quantités de données. Il ne comprend pas réellement ce qu’on lui dit,</a:t>
            </a:r>
            <a:r>
              <a:rPr lang="fr-FR" sz="1200" kern="1200" dirty="0">
                <a:solidFill>
                  <a:schemeClr val="tx1"/>
                </a:solidFill>
                <a:effectLst/>
                <a:latin typeface="+mn-lt"/>
                <a:ea typeface="+mn-ea"/>
                <a:cs typeface="+mn-cs"/>
              </a:rPr>
              <a:t> son objectif est d’estimer la probabilité du prochain mot afin de générer un texte cohérent.</a:t>
            </a:r>
            <a:r>
              <a:rPr lang="fr-FR" dirty="0"/>
              <a:t> La finesse de ses réponses dépendra de la quantité de données à laquelle il a accès et à la qualité de celles-ci</a:t>
            </a:r>
          </a:p>
          <a:p>
            <a:pPr marL="171450" indent="-171450">
              <a:buFontTx/>
              <a:buChar char="-"/>
            </a:pPr>
            <a:r>
              <a:rPr lang="fr-FR" b="1" dirty="0"/>
              <a:t>Agent IA =</a:t>
            </a:r>
            <a:r>
              <a:rPr lang="fr-FR" dirty="0"/>
              <a:t> acteur autonome qui englobe un ou plusieurs LLM. Contrairement au LLM il observe un état, planifie des actions puis les exécute et les vérifie. Il utilise donc la puissance du (ou des) </a:t>
            </a:r>
            <a:r>
              <a:rPr lang="fr-FR" dirty="0" err="1"/>
              <a:t>LLMs</a:t>
            </a:r>
            <a:r>
              <a:rPr lang="fr-FR" dirty="0"/>
              <a:t> avec un certain degré d’autonomie supplémentaire</a:t>
            </a:r>
          </a:p>
        </p:txBody>
      </p:sp>
      <p:sp>
        <p:nvSpPr>
          <p:cNvPr id="4" name="Espace réservé du numéro de diapositive 3">
            <a:extLst>
              <a:ext uri="{FF2B5EF4-FFF2-40B4-BE49-F238E27FC236}">
                <a16:creationId xmlns:a16="http://schemas.microsoft.com/office/drawing/2014/main" id="{5D0CBE47-5946-961F-4FDD-A21ED7EB8A2E}"/>
              </a:ext>
            </a:extLst>
          </p:cNvPr>
          <p:cNvSpPr>
            <a:spLocks noGrp="1"/>
          </p:cNvSpPr>
          <p:nvPr>
            <p:ph type="sldNum" sz="quarter" idx="5"/>
          </p:nvPr>
        </p:nvSpPr>
        <p:spPr/>
        <p:txBody>
          <a:bodyPr/>
          <a:lstStyle/>
          <a:p>
            <a:fld id="{CE861305-581C-FE4A-B093-21BB9A16081E}" type="slidenum">
              <a:rPr lang="fr-FR" smtClean="0"/>
              <a:t>8</a:t>
            </a:fld>
            <a:endParaRPr lang="fr-FR"/>
          </a:p>
        </p:txBody>
      </p:sp>
    </p:spTree>
    <p:extLst>
      <p:ext uri="{BB962C8B-B14F-4D97-AF65-F5344CB8AC3E}">
        <p14:creationId xmlns:p14="http://schemas.microsoft.com/office/powerpoint/2010/main" val="1287447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9931B3CC-FD1D-BE40-83DB-80D46B377FC8}" type="datetime1">
              <a:rPr lang="fr-FR" smtClean="0"/>
              <a:t>09/06/2025</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‹N°›</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881977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DD70EBD4-FDBC-6346-A6F7-42BC00A118A8}" type="datetime1">
              <a:rPr lang="fr-FR" smtClean="0"/>
              <a:t>09/06/2025</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180675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5073AB44-BEA9-8145-B6F9-663C73DD9097}" type="datetime1">
              <a:rPr lang="fr-FR" smtClean="0"/>
              <a:t>09/06/2025</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‹N°›</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30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944157DD-B01D-DA49-9589-5D98077D44C3}" type="datetime1">
              <a:rPr lang="fr-FR" smtClean="0"/>
              <a:t>09/06/2025</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1869266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4EEC7D1C-C86A-6A4C-8EA0-818B8A9A1386}" type="datetime1">
              <a:rPr lang="fr-FR" smtClean="0"/>
              <a:t>09/06/2025</a:t>
            </a:fld>
            <a:endParaRPr lang="en-US" dirty="0"/>
          </a:p>
        </p:txBody>
      </p:sp>
    </p:spTree>
    <p:extLst>
      <p:ext uri="{BB962C8B-B14F-4D97-AF65-F5344CB8AC3E}">
        <p14:creationId xmlns:p14="http://schemas.microsoft.com/office/powerpoint/2010/main" val="2085563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CD102DF9-94D1-464C-9BB0-CE29BE6574EA}" type="datetime1">
              <a:rPr lang="fr-FR" smtClean="0"/>
              <a:t>09/06/2025</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3985618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C928A5C4-3BCE-AA48-A5AE-64412FD960B7}" type="datetime1">
              <a:rPr lang="fr-FR" smtClean="0"/>
              <a:t>09/06/2025</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9299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50A033D2-5074-D945-8205-318BF8682E09}" type="datetime1">
              <a:rPr lang="fr-FR" smtClean="0"/>
              <a:t>09/06/2025</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560730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720E46E9-39AA-5F41-8A4F-D7CBDBF6E916}" type="datetime1">
              <a:rPr lang="fr-FR" smtClean="0"/>
              <a:t>09/06/2025</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191217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F13326E3-E60F-CC4D-AF84-7F193F3440EB}" type="datetime1">
              <a:rPr lang="fr-FR" smtClean="0"/>
              <a:t>09/06/2025</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3473301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BEFFC747-05F9-6043-88CA-8983FF361DAA}" type="datetime1">
              <a:rPr lang="fr-FR" smtClean="0"/>
              <a:t>09/06/2025</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317360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537798CD-333C-8C40-A454-970E75EB1A7D}" type="datetime1">
              <a:rPr lang="fr-FR" smtClean="0"/>
              <a:t>09/06/2025</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‹N°›</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5114928"/>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re 1">
            <a:extLst>
              <a:ext uri="{FF2B5EF4-FFF2-40B4-BE49-F238E27FC236}">
                <a16:creationId xmlns:a16="http://schemas.microsoft.com/office/drawing/2014/main" id="{C5C24E90-050A-0C98-CEF8-64372261AF9B}"/>
              </a:ext>
            </a:extLst>
          </p:cNvPr>
          <p:cNvSpPr>
            <a:spLocks noGrp="1"/>
          </p:cNvSpPr>
          <p:nvPr>
            <p:ph type="ctrTitle"/>
          </p:nvPr>
        </p:nvSpPr>
        <p:spPr>
          <a:xfrm>
            <a:off x="196185" y="2384250"/>
            <a:ext cx="6080637" cy="2089499"/>
          </a:xfrm>
        </p:spPr>
        <p:txBody>
          <a:bodyPr anchor="b">
            <a:normAutofit/>
          </a:bodyPr>
          <a:lstStyle/>
          <a:p>
            <a:pPr>
              <a:lnSpc>
                <a:spcPct val="110000"/>
              </a:lnSpc>
            </a:pPr>
            <a:r>
              <a:rPr lang="fr-FR" dirty="0"/>
              <a:t>Soutenance de Mémoire M1</a:t>
            </a:r>
          </a:p>
        </p:txBody>
      </p:sp>
      <p:sp>
        <p:nvSpPr>
          <p:cNvPr id="3" name="Sous-titre 2">
            <a:extLst>
              <a:ext uri="{FF2B5EF4-FFF2-40B4-BE49-F238E27FC236}">
                <a16:creationId xmlns:a16="http://schemas.microsoft.com/office/drawing/2014/main" id="{54C6E624-04FC-A7CB-ACDB-623B89A072DF}"/>
              </a:ext>
            </a:extLst>
          </p:cNvPr>
          <p:cNvSpPr>
            <a:spLocks noGrp="1"/>
          </p:cNvSpPr>
          <p:nvPr>
            <p:ph type="subTitle" idx="1"/>
          </p:nvPr>
        </p:nvSpPr>
        <p:spPr>
          <a:xfrm>
            <a:off x="145772" y="5909492"/>
            <a:ext cx="8177829" cy="868986"/>
          </a:xfrm>
        </p:spPr>
        <p:txBody>
          <a:bodyPr anchor="t">
            <a:normAutofit fontScale="92500" lnSpcReduction="10000"/>
          </a:bodyPr>
          <a:lstStyle/>
          <a:p>
            <a:pPr>
              <a:lnSpc>
                <a:spcPct val="120000"/>
              </a:lnSpc>
            </a:pPr>
            <a:r>
              <a:rPr lang="fr-FR" sz="1700" b="1" dirty="0"/>
              <a:t>François DELBOT</a:t>
            </a:r>
            <a:r>
              <a:rPr lang="fr-FR" sz="1700" dirty="0"/>
              <a:t> – Responsable du master / Tuteur Enseignant</a:t>
            </a:r>
          </a:p>
          <a:p>
            <a:pPr>
              <a:lnSpc>
                <a:spcPct val="120000"/>
              </a:lnSpc>
            </a:pPr>
            <a:r>
              <a:rPr lang="fr-FR" sz="1700" b="1" dirty="0"/>
              <a:t>Stéphane POULAIN</a:t>
            </a:r>
            <a:r>
              <a:rPr lang="fr-FR" sz="1700" dirty="0"/>
              <a:t> – Maître d’apprentissage</a:t>
            </a:r>
          </a:p>
        </p:txBody>
      </p:sp>
      <p:sp>
        <p:nvSpPr>
          <p:cNvPr id="12" name="Freeform: Shape 11">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a:extLst>
              <a:ext uri="{FF2B5EF4-FFF2-40B4-BE49-F238E27FC236}">
                <a16:creationId xmlns:a16="http://schemas.microsoft.com/office/drawing/2014/main" id="{ED4B9AEF-CB7C-9538-6328-A32508590620}"/>
              </a:ext>
            </a:extLst>
          </p:cNvPr>
          <p:cNvPicPr>
            <a:picLocks noChangeAspect="1"/>
          </p:cNvPicPr>
          <p:nvPr/>
        </p:nvPicPr>
        <p:blipFill>
          <a:blip r:embed="rId3"/>
          <a:srcRect l="20478" r="28081"/>
          <a:stretch>
            <a:fillRect/>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
        <p:nvSpPr>
          <p:cNvPr id="4" name="ZoneTexte 3">
            <a:extLst>
              <a:ext uri="{FF2B5EF4-FFF2-40B4-BE49-F238E27FC236}">
                <a16:creationId xmlns:a16="http://schemas.microsoft.com/office/drawing/2014/main" id="{B07F2805-7473-45FB-6F17-9E15D40755B0}"/>
              </a:ext>
            </a:extLst>
          </p:cNvPr>
          <p:cNvSpPr txBox="1"/>
          <p:nvPr/>
        </p:nvSpPr>
        <p:spPr>
          <a:xfrm>
            <a:off x="10239795" y="6488668"/>
            <a:ext cx="1810439" cy="369332"/>
          </a:xfrm>
          <a:prstGeom prst="rect">
            <a:avLst/>
          </a:prstGeom>
          <a:noFill/>
        </p:spPr>
        <p:txBody>
          <a:bodyPr wrap="square" rtlCol="0">
            <a:spAutoFit/>
          </a:bodyPr>
          <a:lstStyle/>
          <a:p>
            <a:pPr>
              <a:spcAft>
                <a:spcPts val="600"/>
              </a:spcAft>
            </a:pPr>
            <a:r>
              <a:rPr lang="fr-FR" dirty="0">
                <a:solidFill>
                  <a:schemeClr val="bg1"/>
                </a:solidFill>
              </a:rPr>
              <a:t>Kevin SOARES</a:t>
            </a:r>
          </a:p>
        </p:txBody>
      </p:sp>
      <p:pic>
        <p:nvPicPr>
          <p:cNvPr id="8" name="Image 7" descr="Une image contenant Police, Graphique, texte, capture d’écran&#10;&#10;Le contenu généré par l’IA peut être incorrect.">
            <a:extLst>
              <a:ext uri="{FF2B5EF4-FFF2-40B4-BE49-F238E27FC236}">
                <a16:creationId xmlns:a16="http://schemas.microsoft.com/office/drawing/2014/main" id="{7E0DA3DE-3776-7F31-3700-5D9D66991CBF}"/>
              </a:ext>
            </a:extLst>
          </p:cNvPr>
          <p:cNvPicPr>
            <a:picLocks noChangeAspect="1"/>
          </p:cNvPicPr>
          <p:nvPr/>
        </p:nvPicPr>
        <p:blipFill>
          <a:blip r:embed="rId4"/>
          <a:stretch>
            <a:fillRect/>
          </a:stretch>
        </p:blipFill>
        <p:spPr>
          <a:xfrm>
            <a:off x="2642795" y="385001"/>
            <a:ext cx="3316306" cy="840131"/>
          </a:xfrm>
          <a:prstGeom prst="rect">
            <a:avLst/>
          </a:prstGeom>
        </p:spPr>
      </p:pic>
      <p:pic>
        <p:nvPicPr>
          <p:cNvPr id="13" name="Image 12" descr="Une image contenant texte, Graphique, conception, illustration&#10;&#10;Le contenu généré par l’IA peut être incorrect.">
            <a:extLst>
              <a:ext uri="{FF2B5EF4-FFF2-40B4-BE49-F238E27FC236}">
                <a16:creationId xmlns:a16="http://schemas.microsoft.com/office/drawing/2014/main" id="{45D46E5E-CC64-0ED8-D0CC-DAFFC733017A}"/>
              </a:ext>
            </a:extLst>
          </p:cNvPr>
          <p:cNvPicPr>
            <a:picLocks noChangeAspect="1"/>
          </p:cNvPicPr>
          <p:nvPr/>
        </p:nvPicPr>
        <p:blipFill>
          <a:blip r:embed="rId5"/>
          <a:stretch>
            <a:fillRect/>
          </a:stretch>
        </p:blipFill>
        <p:spPr>
          <a:xfrm>
            <a:off x="359613" y="144113"/>
            <a:ext cx="1172661" cy="1321909"/>
          </a:xfrm>
          <a:prstGeom prst="rect">
            <a:avLst/>
          </a:prstGeom>
        </p:spPr>
      </p:pic>
    </p:spTree>
    <p:extLst>
      <p:ext uri="{BB962C8B-B14F-4D97-AF65-F5344CB8AC3E}">
        <p14:creationId xmlns:p14="http://schemas.microsoft.com/office/powerpoint/2010/main" val="1225031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4A84C-0180-495F-64A3-79DEC3CC03F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3AF1F48-4E7F-BBF6-58DD-D704223C5615}"/>
              </a:ext>
            </a:extLst>
          </p:cNvPr>
          <p:cNvSpPr>
            <a:spLocks noGrp="1"/>
          </p:cNvSpPr>
          <p:nvPr>
            <p:ph type="title"/>
          </p:nvPr>
        </p:nvSpPr>
        <p:spPr/>
        <p:txBody>
          <a:bodyPr>
            <a:normAutofit/>
          </a:bodyPr>
          <a:lstStyle/>
          <a:p>
            <a:r>
              <a:rPr lang="fr-FR" dirty="0"/>
              <a:t>État de l’art</a:t>
            </a:r>
          </a:p>
        </p:txBody>
      </p:sp>
      <p:sp>
        <p:nvSpPr>
          <p:cNvPr id="3" name="Espace réservé du contenu 2">
            <a:extLst>
              <a:ext uri="{FF2B5EF4-FFF2-40B4-BE49-F238E27FC236}">
                <a16:creationId xmlns:a16="http://schemas.microsoft.com/office/drawing/2014/main" id="{CE84855C-4DF2-4502-EC95-17C90F75CCD4}"/>
              </a:ext>
            </a:extLst>
          </p:cNvPr>
          <p:cNvSpPr>
            <a:spLocks noGrp="1"/>
          </p:cNvSpPr>
          <p:nvPr>
            <p:ph idx="1"/>
          </p:nvPr>
        </p:nvSpPr>
        <p:spPr>
          <a:xfrm>
            <a:off x="1920240" y="2391788"/>
            <a:ext cx="8770571" cy="3651504"/>
          </a:xfrm>
        </p:spPr>
        <p:txBody>
          <a:bodyPr>
            <a:normAutofit/>
          </a:bodyPr>
          <a:lstStyle/>
          <a:p>
            <a:pPr marL="285750" indent="-285750">
              <a:buFont typeface="Arial" panose="020B0604020202020204" pitchFamily="34" charset="0"/>
              <a:buChar char="•"/>
            </a:pPr>
            <a:r>
              <a:rPr lang="fr-FR" sz="2400" dirty="0"/>
              <a:t>Précision des </a:t>
            </a:r>
            <a:r>
              <a:rPr lang="fr-FR" sz="2400" dirty="0" err="1"/>
              <a:t>LLMs</a:t>
            </a:r>
            <a:r>
              <a:rPr lang="fr-FR" sz="2400" dirty="0"/>
              <a:t> proches de celle des humains</a:t>
            </a:r>
          </a:p>
          <a:p>
            <a:pPr marL="285750" indent="-285750">
              <a:buFont typeface="Arial" panose="020B0604020202020204" pitchFamily="34" charset="0"/>
              <a:buChar char="•"/>
            </a:pPr>
            <a:r>
              <a:rPr lang="fr-FR" sz="2400" dirty="0"/>
              <a:t>Architectures multi-agents : collaboration de </a:t>
            </a:r>
            <a:r>
              <a:rPr lang="fr-FR" sz="2400" dirty="0" err="1"/>
              <a:t>LLMs</a:t>
            </a:r>
            <a:endParaRPr lang="fr-FR" sz="2400" dirty="0"/>
          </a:p>
          <a:p>
            <a:pPr marL="285750" indent="-285750">
              <a:buFont typeface="Arial" panose="020B0604020202020204" pitchFamily="34" charset="0"/>
              <a:buChar char="•"/>
            </a:pPr>
            <a:r>
              <a:rPr lang="fr-FR" sz="2400" dirty="0"/>
              <a:t>Enjeux critiques, limites techniques et risques :</a:t>
            </a:r>
            <a:endParaRPr lang="fr-FR" sz="2200" dirty="0"/>
          </a:p>
          <a:p>
            <a:pPr marL="285750" lvl="2" indent="-285750">
              <a:buFont typeface="Arial" panose="020B0604020202020204" pitchFamily="34" charset="0"/>
              <a:buChar char="•"/>
            </a:pPr>
            <a:r>
              <a:rPr lang="fr-FR" sz="1800" dirty="0"/>
              <a:t>Biais et hallucinations</a:t>
            </a:r>
          </a:p>
          <a:p>
            <a:pPr marL="285750" lvl="2" indent="-285750">
              <a:buFont typeface="Arial" panose="020B0604020202020204" pitchFamily="34" charset="0"/>
              <a:buChar char="•"/>
            </a:pPr>
            <a:r>
              <a:rPr lang="fr-FR" sz="1800" dirty="0"/>
              <a:t>Sécurité</a:t>
            </a:r>
          </a:p>
        </p:txBody>
      </p:sp>
      <p:sp>
        <p:nvSpPr>
          <p:cNvPr id="4" name="Espace réservé du numéro de diapositive 3">
            <a:extLst>
              <a:ext uri="{FF2B5EF4-FFF2-40B4-BE49-F238E27FC236}">
                <a16:creationId xmlns:a16="http://schemas.microsoft.com/office/drawing/2014/main" id="{282AF6A2-CF9B-0B62-DAB1-6480A3E507AB}"/>
              </a:ext>
            </a:extLst>
          </p:cNvPr>
          <p:cNvSpPr>
            <a:spLocks noGrp="1"/>
          </p:cNvSpPr>
          <p:nvPr>
            <p:ph type="sldNum" sz="quarter" idx="12"/>
          </p:nvPr>
        </p:nvSpPr>
        <p:spPr/>
        <p:txBody>
          <a:bodyPr/>
          <a:lstStyle/>
          <a:p>
            <a:pPr algn="l"/>
            <a:fld id="{FAEF9944-A4F6-4C59-AEBD-678D6480B8EA}" type="slidenum">
              <a:rPr lang="en-US" smtClean="0"/>
              <a:pPr algn="l"/>
              <a:t>9</a:t>
            </a:fld>
            <a:endParaRPr lang="en-US" dirty="0"/>
          </a:p>
        </p:txBody>
      </p:sp>
    </p:spTree>
    <p:extLst>
      <p:ext uri="{BB962C8B-B14F-4D97-AF65-F5344CB8AC3E}">
        <p14:creationId xmlns:p14="http://schemas.microsoft.com/office/powerpoint/2010/main" val="365263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BE5CB3-8E6A-6CBC-114B-39F30755E439}"/>
              </a:ext>
            </a:extLst>
          </p:cNvPr>
          <p:cNvSpPr>
            <a:spLocks noGrp="1"/>
          </p:cNvSpPr>
          <p:nvPr>
            <p:ph type="title"/>
          </p:nvPr>
        </p:nvSpPr>
        <p:spPr/>
        <p:txBody>
          <a:bodyPr/>
          <a:lstStyle/>
          <a:p>
            <a:r>
              <a:rPr lang="fr-FR" dirty="0"/>
              <a:t>Structure d’équipe</a:t>
            </a:r>
          </a:p>
        </p:txBody>
      </p:sp>
      <p:sp>
        <p:nvSpPr>
          <p:cNvPr id="3" name="Espace réservé du contenu 2">
            <a:extLst>
              <a:ext uri="{FF2B5EF4-FFF2-40B4-BE49-F238E27FC236}">
                <a16:creationId xmlns:a16="http://schemas.microsoft.com/office/drawing/2014/main" id="{249B56BB-736F-6944-9EBB-97F41A77ECFF}"/>
              </a:ext>
            </a:extLst>
          </p:cNvPr>
          <p:cNvSpPr>
            <a:spLocks noGrp="1"/>
          </p:cNvSpPr>
          <p:nvPr>
            <p:ph idx="1"/>
          </p:nvPr>
        </p:nvSpPr>
        <p:spPr>
          <a:xfrm>
            <a:off x="1920239" y="2577422"/>
            <a:ext cx="8770571" cy="3838358"/>
          </a:xfrm>
        </p:spPr>
        <p:txBody>
          <a:bodyPr>
            <a:normAutofit lnSpcReduction="10000"/>
          </a:bodyPr>
          <a:lstStyle/>
          <a:p>
            <a:pPr marL="285750" indent="-285750">
              <a:buFont typeface="Arial" panose="020B0604020202020204" pitchFamily="34" charset="0"/>
              <a:buChar char="•"/>
            </a:pPr>
            <a:r>
              <a:rPr lang="fr-FR" b="1" dirty="0"/>
              <a:t>Productivité :</a:t>
            </a:r>
            <a:r>
              <a:rPr lang="fr-FR" dirty="0"/>
              <a:t> Source Line Of Code (SLOC) </a:t>
            </a:r>
          </a:p>
          <a:p>
            <a:pPr marL="285750" indent="-285750">
              <a:buFont typeface="Arial" panose="020B0604020202020204" pitchFamily="34" charset="0"/>
              <a:buChar char="•"/>
            </a:pPr>
            <a:r>
              <a:rPr lang="fr-FR" b="1" dirty="0"/>
              <a:t>Qualité du code :</a:t>
            </a:r>
            <a:r>
              <a:rPr lang="fr-FR" dirty="0"/>
              <a:t> </a:t>
            </a:r>
            <a:r>
              <a:rPr lang="fr-FR" dirty="0" err="1"/>
              <a:t>defect-density</a:t>
            </a:r>
            <a:endParaRPr lang="fr-FR" dirty="0"/>
          </a:p>
          <a:p>
            <a:pPr marL="285750" indent="-285750">
              <a:buFont typeface="Arial" panose="020B0604020202020204" pitchFamily="34" charset="0"/>
              <a:buChar char="•"/>
            </a:pPr>
            <a:r>
              <a:rPr lang="fr-FR" b="1" dirty="0"/>
              <a:t>Vulnérabilité organisationnelle :</a:t>
            </a:r>
            <a:r>
              <a:rPr lang="fr-FR" dirty="0"/>
              <a:t> Bus factor </a:t>
            </a:r>
          </a:p>
          <a:p>
            <a:pPr marL="285750" indent="-285750">
              <a:buFont typeface="Arial" panose="020B0604020202020204" pitchFamily="34" charset="0"/>
              <a:buChar char="•"/>
            </a:pPr>
            <a:r>
              <a:rPr lang="fr-FR" dirty="0"/>
              <a:t>Taille optimale </a:t>
            </a:r>
            <a:r>
              <a:rPr lang="fr-FR" b="1" dirty="0"/>
              <a:t>entre 5 et 9 membres</a:t>
            </a:r>
          </a:p>
          <a:p>
            <a:pPr marL="285750" indent="-285750">
              <a:buFont typeface="Arial" panose="020B0604020202020204" pitchFamily="34" charset="0"/>
              <a:buChar char="•"/>
            </a:pPr>
            <a:r>
              <a:rPr lang="fr-FR" dirty="0"/>
              <a:t>Non universel, dépend de plusieurs facteurs :</a:t>
            </a:r>
          </a:p>
          <a:p>
            <a:pPr marL="285750" lvl="1" indent="-285750">
              <a:buFont typeface="Arial" panose="020B0604020202020204" pitchFamily="34" charset="0"/>
              <a:buChar char="•"/>
            </a:pPr>
            <a:r>
              <a:rPr lang="fr-FR" dirty="0"/>
              <a:t>Complexité du projet</a:t>
            </a:r>
          </a:p>
          <a:p>
            <a:pPr marL="285750" lvl="1" indent="-285750">
              <a:buFont typeface="Arial" panose="020B0604020202020204" pitchFamily="34" charset="0"/>
              <a:buChar char="•"/>
            </a:pPr>
            <a:r>
              <a:rPr lang="fr-FR" dirty="0"/>
              <a:t>Expérience des membres</a:t>
            </a:r>
          </a:p>
          <a:p>
            <a:pPr marL="285750" lvl="1" indent="-285750">
              <a:buFont typeface="Arial" panose="020B0604020202020204" pitchFamily="34" charset="0"/>
              <a:buChar char="•"/>
            </a:pPr>
            <a:r>
              <a:rPr lang="fr-FR" dirty="0"/>
              <a:t>Qualité de leur communication</a:t>
            </a:r>
          </a:p>
          <a:p>
            <a:pPr marL="285750" indent="-285750">
              <a:buFont typeface="Arial" panose="020B0604020202020204" pitchFamily="34" charset="0"/>
              <a:buChar char="•"/>
            </a:pPr>
            <a:endParaRPr lang="fr-FR" dirty="0"/>
          </a:p>
        </p:txBody>
      </p:sp>
      <p:sp>
        <p:nvSpPr>
          <p:cNvPr id="4" name="Espace réservé du numéro de diapositive 3">
            <a:extLst>
              <a:ext uri="{FF2B5EF4-FFF2-40B4-BE49-F238E27FC236}">
                <a16:creationId xmlns:a16="http://schemas.microsoft.com/office/drawing/2014/main" id="{AC344013-CD0A-F22D-5681-9C6141AAE3A3}"/>
              </a:ext>
            </a:extLst>
          </p:cNvPr>
          <p:cNvSpPr>
            <a:spLocks noGrp="1"/>
          </p:cNvSpPr>
          <p:nvPr>
            <p:ph type="sldNum" sz="quarter" idx="12"/>
          </p:nvPr>
        </p:nvSpPr>
        <p:spPr/>
        <p:txBody>
          <a:bodyPr/>
          <a:lstStyle/>
          <a:p>
            <a:pPr algn="l"/>
            <a:fld id="{FAEF9944-A4F6-4C59-AEBD-678D6480B8EA}" type="slidenum">
              <a:rPr lang="en-US" smtClean="0"/>
              <a:pPr algn="l"/>
              <a:t>10</a:t>
            </a:fld>
            <a:endParaRPr lang="en-US" dirty="0"/>
          </a:p>
        </p:txBody>
      </p:sp>
    </p:spTree>
    <p:extLst>
      <p:ext uri="{BB962C8B-B14F-4D97-AF65-F5344CB8AC3E}">
        <p14:creationId xmlns:p14="http://schemas.microsoft.com/office/powerpoint/2010/main" val="3595539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4821B-CA69-AB63-C0BF-E844207230D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3457D74-8E8B-648A-4E21-3FD8A554285C}"/>
              </a:ext>
            </a:extLst>
          </p:cNvPr>
          <p:cNvSpPr>
            <a:spLocks noGrp="1"/>
          </p:cNvSpPr>
          <p:nvPr>
            <p:ph type="title"/>
          </p:nvPr>
        </p:nvSpPr>
        <p:spPr/>
        <p:txBody>
          <a:bodyPr/>
          <a:lstStyle/>
          <a:p>
            <a:r>
              <a:rPr lang="fr-FR" dirty="0"/>
              <a:t>Simulation d’équipes multi-agents</a:t>
            </a:r>
          </a:p>
        </p:txBody>
      </p:sp>
      <p:sp>
        <p:nvSpPr>
          <p:cNvPr id="3" name="Espace réservé du contenu 2">
            <a:extLst>
              <a:ext uri="{FF2B5EF4-FFF2-40B4-BE49-F238E27FC236}">
                <a16:creationId xmlns:a16="http://schemas.microsoft.com/office/drawing/2014/main" id="{BCD4A897-78B2-D7B8-E5DE-6A3AFCFD32E9}"/>
              </a:ext>
            </a:extLst>
          </p:cNvPr>
          <p:cNvSpPr>
            <a:spLocks noGrp="1"/>
          </p:cNvSpPr>
          <p:nvPr>
            <p:ph idx="1"/>
          </p:nvPr>
        </p:nvSpPr>
        <p:spPr/>
        <p:txBody>
          <a:bodyPr>
            <a:normAutofit fontScale="92500" lnSpcReduction="20000"/>
          </a:bodyPr>
          <a:lstStyle/>
          <a:p>
            <a:pPr marL="285750" indent="-285750">
              <a:buFont typeface="Arial" panose="020B0604020202020204" pitchFamily="34" charset="0"/>
              <a:buChar char="•"/>
            </a:pPr>
            <a:r>
              <a:rPr lang="fr-FR" sz="2000" dirty="0"/>
              <a:t>Cadres expérimentaux reproduisant des cycles projets réels</a:t>
            </a:r>
          </a:p>
          <a:p>
            <a:pPr marL="285750" indent="-285750">
              <a:buFont typeface="Arial" panose="020B0604020202020204" pitchFamily="34" charset="0"/>
              <a:buChar char="•"/>
            </a:pPr>
            <a:r>
              <a:rPr lang="fr-FR" sz="2000" dirty="0"/>
              <a:t>Indicateurs clés :</a:t>
            </a:r>
          </a:p>
          <a:p>
            <a:pPr marL="285750" lvl="2" indent="-285750">
              <a:buFont typeface="Arial" panose="020B0604020202020204" pitchFamily="34" charset="0"/>
              <a:buChar char="•"/>
            </a:pPr>
            <a:r>
              <a:rPr lang="fr-FR" sz="1600" dirty="0"/>
              <a:t>Vitesse des livraisons et réduction des erreurs humaines</a:t>
            </a:r>
          </a:p>
          <a:p>
            <a:pPr marL="285750" lvl="2" indent="-285750">
              <a:buFont typeface="Arial" panose="020B0604020202020204" pitchFamily="34" charset="0"/>
              <a:buChar char="•"/>
            </a:pPr>
            <a:r>
              <a:rPr lang="fr-FR" sz="1600" dirty="0"/>
              <a:t>Débit de production de code et capacité de détection de bugs </a:t>
            </a:r>
          </a:p>
          <a:p>
            <a:pPr marL="285750" indent="-285750">
              <a:buFont typeface="Arial" panose="020B0604020202020204" pitchFamily="34" charset="0"/>
              <a:buChar char="•"/>
            </a:pPr>
            <a:r>
              <a:rPr lang="fr-FR" sz="2000" b="1" dirty="0"/>
              <a:t>Résultats :</a:t>
            </a:r>
          </a:p>
          <a:p>
            <a:pPr marL="285750" lvl="1" indent="-285750">
              <a:buFont typeface="Wingdings" pitchFamily="2" charset="2"/>
              <a:buChar char="è"/>
            </a:pPr>
            <a:r>
              <a:rPr lang="fr-FR" sz="1800" dirty="0"/>
              <a:t>Amélioration de livraison et meilleure détection des erreurs</a:t>
            </a:r>
          </a:p>
          <a:p>
            <a:pPr marL="285750" indent="-285750">
              <a:buFont typeface="Arial" panose="020B0604020202020204" pitchFamily="34" charset="0"/>
              <a:buChar char="•"/>
            </a:pPr>
            <a:r>
              <a:rPr lang="fr-FR" sz="2000" dirty="0"/>
              <a:t>Tests intégration et validation humaine reste requise</a:t>
            </a:r>
          </a:p>
          <a:p>
            <a:pPr marL="285750" indent="-285750">
              <a:buFont typeface="Arial" panose="020B0604020202020204" pitchFamily="34" charset="0"/>
              <a:buChar char="•"/>
            </a:pPr>
            <a:r>
              <a:rPr lang="fr-FR" sz="2000" dirty="0"/>
              <a:t>Équilibre autonomie / contrôles de fiabilité</a:t>
            </a:r>
          </a:p>
        </p:txBody>
      </p:sp>
      <p:sp>
        <p:nvSpPr>
          <p:cNvPr id="4" name="Espace réservé du numéro de diapositive 3">
            <a:extLst>
              <a:ext uri="{FF2B5EF4-FFF2-40B4-BE49-F238E27FC236}">
                <a16:creationId xmlns:a16="http://schemas.microsoft.com/office/drawing/2014/main" id="{8861EA11-0648-0FBF-F415-9E1B5B128FE1}"/>
              </a:ext>
            </a:extLst>
          </p:cNvPr>
          <p:cNvSpPr>
            <a:spLocks noGrp="1"/>
          </p:cNvSpPr>
          <p:nvPr>
            <p:ph type="sldNum" sz="quarter" idx="12"/>
          </p:nvPr>
        </p:nvSpPr>
        <p:spPr/>
        <p:txBody>
          <a:bodyPr/>
          <a:lstStyle/>
          <a:p>
            <a:pPr algn="l"/>
            <a:fld id="{FAEF9944-A4F6-4C59-AEBD-678D6480B8EA}" type="slidenum">
              <a:rPr lang="en-US" smtClean="0"/>
              <a:pPr algn="l"/>
              <a:t>11</a:t>
            </a:fld>
            <a:endParaRPr lang="en-US" dirty="0"/>
          </a:p>
        </p:txBody>
      </p:sp>
    </p:spTree>
    <p:extLst>
      <p:ext uri="{BB962C8B-B14F-4D97-AF65-F5344CB8AC3E}">
        <p14:creationId xmlns:p14="http://schemas.microsoft.com/office/powerpoint/2010/main" val="591141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E2FD0-4EA9-FBD8-AE67-412865C9EA0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71E9F18-A393-DC4B-1696-E769CE6FECA2}"/>
              </a:ext>
            </a:extLst>
          </p:cNvPr>
          <p:cNvSpPr>
            <a:spLocks noGrp="1"/>
          </p:cNvSpPr>
          <p:nvPr>
            <p:ph type="title"/>
          </p:nvPr>
        </p:nvSpPr>
        <p:spPr/>
        <p:txBody>
          <a:bodyPr>
            <a:normAutofit/>
          </a:bodyPr>
          <a:lstStyle/>
          <a:p>
            <a:r>
              <a:rPr lang="fr-FR" dirty="0"/>
              <a:t>Étude de cas : </a:t>
            </a:r>
            <a:r>
              <a:rPr lang="fr-FR" dirty="0" err="1"/>
              <a:t>CodePori</a:t>
            </a:r>
            <a:r>
              <a:rPr lang="fr-FR" dirty="0"/>
              <a:t> (2024)</a:t>
            </a:r>
          </a:p>
        </p:txBody>
      </p:sp>
      <p:sp>
        <p:nvSpPr>
          <p:cNvPr id="3" name="Espace réservé du contenu 2">
            <a:extLst>
              <a:ext uri="{FF2B5EF4-FFF2-40B4-BE49-F238E27FC236}">
                <a16:creationId xmlns:a16="http://schemas.microsoft.com/office/drawing/2014/main" id="{A4E674C7-28A3-4AC2-1C34-C446DF41F24F}"/>
              </a:ext>
            </a:extLst>
          </p:cNvPr>
          <p:cNvSpPr>
            <a:spLocks noGrp="1"/>
          </p:cNvSpPr>
          <p:nvPr>
            <p:ph idx="1"/>
          </p:nvPr>
        </p:nvSpPr>
        <p:spPr>
          <a:xfrm>
            <a:off x="1920240" y="2312276"/>
            <a:ext cx="8770571" cy="2988594"/>
          </a:xfrm>
        </p:spPr>
        <p:txBody>
          <a:bodyPr numCol="2">
            <a:normAutofit/>
          </a:bodyPr>
          <a:lstStyle/>
          <a:p>
            <a:r>
              <a:rPr lang="fr-FR" sz="2000" b="1" dirty="0"/>
              <a:t>Équipe de 6 agents IA :</a:t>
            </a:r>
          </a:p>
          <a:p>
            <a:pPr marL="285750" indent="-285750">
              <a:buFont typeface="Arial" panose="020B0604020202020204" pitchFamily="34" charset="0"/>
              <a:buChar char="•"/>
            </a:pPr>
            <a:r>
              <a:rPr lang="fr-FR" sz="2000" dirty="0"/>
              <a:t>Manager</a:t>
            </a:r>
          </a:p>
          <a:p>
            <a:pPr marL="285750" indent="-285750">
              <a:buFont typeface="Arial" panose="020B0604020202020204" pitchFamily="34" charset="0"/>
              <a:buChar char="•"/>
            </a:pPr>
            <a:r>
              <a:rPr lang="fr-FR" sz="2000" dirty="0"/>
              <a:t>Dev1 &amp; Dev2</a:t>
            </a:r>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endParaRPr lang="fr-FR" sz="2000" dirty="0"/>
          </a:p>
          <a:p>
            <a:pPr marL="285750" indent="-285750">
              <a:buFont typeface="Arial" panose="020B0604020202020204" pitchFamily="34" charset="0"/>
              <a:buChar char="•"/>
            </a:pPr>
            <a:r>
              <a:rPr lang="fr-FR" sz="2000" dirty="0"/>
              <a:t>Finalized1 &amp; Finalized2</a:t>
            </a:r>
          </a:p>
          <a:p>
            <a:pPr marL="285750" indent="-285750">
              <a:buFont typeface="Arial" panose="020B0604020202020204" pitchFamily="34" charset="0"/>
              <a:buChar char="•"/>
            </a:pPr>
            <a:r>
              <a:rPr lang="fr-FR" sz="2000" dirty="0"/>
              <a:t>Agent de vérification</a:t>
            </a:r>
          </a:p>
        </p:txBody>
      </p:sp>
      <p:sp>
        <p:nvSpPr>
          <p:cNvPr id="4" name="Espace réservé du numéro de diapositive 3">
            <a:extLst>
              <a:ext uri="{FF2B5EF4-FFF2-40B4-BE49-F238E27FC236}">
                <a16:creationId xmlns:a16="http://schemas.microsoft.com/office/drawing/2014/main" id="{6C80817E-719F-06A4-4393-6828D34749DF}"/>
              </a:ext>
            </a:extLst>
          </p:cNvPr>
          <p:cNvSpPr>
            <a:spLocks noGrp="1"/>
          </p:cNvSpPr>
          <p:nvPr>
            <p:ph type="sldNum" sz="quarter" idx="12"/>
          </p:nvPr>
        </p:nvSpPr>
        <p:spPr/>
        <p:txBody>
          <a:bodyPr/>
          <a:lstStyle/>
          <a:p>
            <a:pPr algn="l"/>
            <a:fld id="{FAEF9944-A4F6-4C59-AEBD-678D6480B8EA}" type="slidenum">
              <a:rPr lang="en-US" smtClean="0"/>
              <a:pPr algn="l"/>
              <a:t>12</a:t>
            </a:fld>
            <a:endParaRPr lang="en-US" dirty="0"/>
          </a:p>
        </p:txBody>
      </p:sp>
      <p:pic>
        <p:nvPicPr>
          <p:cNvPr id="5" name="Espace réservé du contenu 5" descr="Une image contenant texte, diagramme, reçu, ligne&#10;&#10;Le contenu généré par l’IA peut être incorrect.">
            <a:extLst>
              <a:ext uri="{FF2B5EF4-FFF2-40B4-BE49-F238E27FC236}">
                <a16:creationId xmlns:a16="http://schemas.microsoft.com/office/drawing/2014/main" id="{33F8BF69-37BF-FD7D-3D02-EB977CB803B7}"/>
              </a:ext>
            </a:extLst>
          </p:cNvPr>
          <p:cNvPicPr>
            <a:picLocks noChangeAspect="1"/>
          </p:cNvPicPr>
          <p:nvPr/>
        </p:nvPicPr>
        <p:blipFill>
          <a:blip r:embed="rId3"/>
          <a:stretch>
            <a:fillRect/>
          </a:stretch>
        </p:blipFill>
        <p:spPr>
          <a:xfrm>
            <a:off x="1358717" y="3918933"/>
            <a:ext cx="9474565" cy="2763874"/>
          </a:xfrm>
          <a:prstGeom prst="rect">
            <a:avLst/>
          </a:prstGeom>
        </p:spPr>
      </p:pic>
    </p:spTree>
    <p:extLst>
      <p:ext uri="{BB962C8B-B14F-4D97-AF65-F5344CB8AC3E}">
        <p14:creationId xmlns:p14="http://schemas.microsoft.com/office/powerpoint/2010/main" val="3721372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27CBEB8-91DB-B801-404D-0392FF33F38A}"/>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6" name="Image 5" descr="Une image contenant texte, homme, capture d’écran, Site web&#10;&#10;Le contenu généré par l’IA peut être incorrect.">
            <a:extLst>
              <a:ext uri="{FF2B5EF4-FFF2-40B4-BE49-F238E27FC236}">
                <a16:creationId xmlns:a16="http://schemas.microsoft.com/office/drawing/2014/main" id="{8C8AFD33-FB7F-A085-B1D1-6DCDB1586649}"/>
              </a:ext>
            </a:extLst>
          </p:cNvPr>
          <p:cNvPicPr>
            <a:picLocks noChangeAspect="1"/>
          </p:cNvPicPr>
          <p:nvPr/>
        </p:nvPicPr>
        <p:blipFill>
          <a:blip r:embed="rId3"/>
          <a:srcRect r="18776"/>
          <a:stretch>
            <a:fillRect/>
          </a:stretch>
        </p:blipFill>
        <p:spPr>
          <a:xfrm>
            <a:off x="20" y="10"/>
            <a:ext cx="9947062" cy="6857990"/>
          </a:xfrm>
          <a:prstGeom prst="rect">
            <a:avLst/>
          </a:prstGeom>
        </p:spPr>
      </p:pic>
      <p:sp>
        <p:nvSpPr>
          <p:cNvPr id="13" name="Freeform: Shape 12">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15" name="Freeform: Shape 14">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re 1">
            <a:extLst>
              <a:ext uri="{FF2B5EF4-FFF2-40B4-BE49-F238E27FC236}">
                <a16:creationId xmlns:a16="http://schemas.microsoft.com/office/drawing/2014/main" id="{7804C7D1-8C8B-1DA0-13B9-14C7F4D577CF}"/>
              </a:ext>
            </a:extLst>
          </p:cNvPr>
          <p:cNvSpPr>
            <a:spLocks noGrp="1"/>
          </p:cNvSpPr>
          <p:nvPr>
            <p:ph type="title"/>
          </p:nvPr>
        </p:nvSpPr>
        <p:spPr>
          <a:xfrm>
            <a:off x="8102379" y="230310"/>
            <a:ext cx="3689406" cy="1944371"/>
          </a:xfrm>
        </p:spPr>
        <p:txBody>
          <a:bodyPr anchor="b">
            <a:normAutofit/>
          </a:bodyPr>
          <a:lstStyle/>
          <a:p>
            <a:r>
              <a:rPr lang="fr-FR" dirty="0" err="1"/>
              <a:t>CodePori</a:t>
            </a:r>
            <a:r>
              <a:rPr lang="fr-FR" dirty="0"/>
              <a:t> : résultats</a:t>
            </a:r>
          </a:p>
        </p:txBody>
      </p:sp>
      <p:sp>
        <p:nvSpPr>
          <p:cNvPr id="3" name="Espace réservé du contenu 2">
            <a:extLst>
              <a:ext uri="{FF2B5EF4-FFF2-40B4-BE49-F238E27FC236}">
                <a16:creationId xmlns:a16="http://schemas.microsoft.com/office/drawing/2014/main" id="{3CEEFD0E-7B00-5199-174E-D9DD5380BBB5}"/>
              </a:ext>
            </a:extLst>
          </p:cNvPr>
          <p:cNvSpPr>
            <a:spLocks noGrp="1"/>
          </p:cNvSpPr>
          <p:nvPr>
            <p:ph idx="1"/>
          </p:nvPr>
        </p:nvSpPr>
        <p:spPr>
          <a:xfrm>
            <a:off x="7868371" y="2282298"/>
            <a:ext cx="4174093" cy="3257111"/>
          </a:xfrm>
        </p:spPr>
        <p:txBody>
          <a:bodyPr>
            <a:normAutofit fontScale="92500"/>
          </a:bodyPr>
          <a:lstStyle/>
          <a:p>
            <a:pPr marL="285750" indent="-285750">
              <a:lnSpc>
                <a:spcPct val="130000"/>
              </a:lnSpc>
              <a:buFont typeface="Arial" panose="020B0604020202020204" pitchFamily="34" charset="0"/>
              <a:buChar char="•"/>
            </a:pPr>
            <a:r>
              <a:rPr lang="fr-FR" sz="1400" b="1" dirty="0"/>
              <a:t>89% </a:t>
            </a:r>
            <a:r>
              <a:rPr lang="fr-FR" sz="1400" dirty="0"/>
              <a:t>de précision au test Pass@1  (</a:t>
            </a:r>
            <a:r>
              <a:rPr lang="fr-FR" sz="1400" b="1" dirty="0" err="1"/>
              <a:t>HumanEval</a:t>
            </a:r>
            <a:r>
              <a:rPr lang="fr-FR" sz="1400" dirty="0"/>
              <a:t> by </a:t>
            </a:r>
            <a:r>
              <a:rPr lang="fr-FR" sz="1400" dirty="0" err="1"/>
              <a:t>OpenAI</a:t>
            </a:r>
            <a:r>
              <a:rPr lang="fr-FR" sz="1400" dirty="0"/>
              <a:t>) </a:t>
            </a:r>
          </a:p>
          <a:p>
            <a:pPr marL="285750" indent="-285750">
              <a:lnSpc>
                <a:spcPct val="130000"/>
              </a:lnSpc>
              <a:buFont typeface="Arial" panose="020B0604020202020204" pitchFamily="34" charset="0"/>
              <a:buChar char="•"/>
            </a:pPr>
            <a:r>
              <a:rPr lang="fr-FR" sz="1400" b="1" dirty="0"/>
              <a:t>85% </a:t>
            </a:r>
            <a:r>
              <a:rPr lang="fr-FR" sz="1400" dirty="0"/>
              <a:t>de réussite aux tests manuels sur 20 projets</a:t>
            </a:r>
          </a:p>
          <a:p>
            <a:pPr marL="285750" indent="-285750">
              <a:lnSpc>
                <a:spcPct val="130000"/>
              </a:lnSpc>
              <a:buFont typeface="Arial" panose="020B0604020202020204" pitchFamily="34" charset="0"/>
              <a:buChar char="•"/>
            </a:pPr>
            <a:r>
              <a:rPr lang="fr-FR" sz="1400" dirty="0"/>
              <a:t>Génération de projets complets en quelques minutes à coût minime (</a:t>
            </a:r>
            <a:r>
              <a:rPr lang="fr-FR" sz="1400" b="1" dirty="0"/>
              <a:t>18</a:t>
            </a:r>
            <a:r>
              <a:rPr lang="fr-FR" sz="1400" dirty="0"/>
              <a:t> minutes, </a:t>
            </a:r>
            <a:r>
              <a:rPr lang="fr-FR" sz="1400" b="1" dirty="0"/>
              <a:t>399</a:t>
            </a:r>
            <a:r>
              <a:rPr lang="fr-FR" sz="1400" dirty="0"/>
              <a:t> LOC, </a:t>
            </a:r>
            <a:r>
              <a:rPr lang="fr-FR" sz="1400" b="1" dirty="0"/>
              <a:t>90 centimes</a:t>
            </a:r>
            <a:r>
              <a:rPr lang="fr-FR" sz="1400" dirty="0"/>
              <a:t>)</a:t>
            </a:r>
          </a:p>
          <a:p>
            <a:pPr marL="285750" indent="-285750">
              <a:lnSpc>
                <a:spcPct val="130000"/>
              </a:lnSpc>
              <a:buFont typeface="Arial" panose="020B0604020202020204" pitchFamily="34" charset="0"/>
              <a:buChar char="•"/>
            </a:pPr>
            <a:r>
              <a:rPr lang="fr-FR" sz="1400" dirty="0"/>
              <a:t>Nécessité d’itérations multiples pour un code pleinement fonctionnel et dépendance à l’orchestration</a:t>
            </a:r>
          </a:p>
        </p:txBody>
      </p:sp>
      <p:sp>
        <p:nvSpPr>
          <p:cNvPr id="4" name="Espace réservé du numéro de diapositive 3">
            <a:extLst>
              <a:ext uri="{FF2B5EF4-FFF2-40B4-BE49-F238E27FC236}">
                <a16:creationId xmlns:a16="http://schemas.microsoft.com/office/drawing/2014/main" id="{FA701665-716D-B76D-4D44-B8087155B4FF}"/>
              </a:ext>
            </a:extLst>
          </p:cNvPr>
          <p:cNvSpPr>
            <a:spLocks noGrp="1"/>
          </p:cNvSpPr>
          <p:nvPr>
            <p:ph type="sldNum" sz="quarter" idx="12"/>
          </p:nvPr>
        </p:nvSpPr>
        <p:spPr>
          <a:xfrm>
            <a:off x="10853744" y="6170490"/>
            <a:ext cx="1188720" cy="457200"/>
          </a:xfrm>
        </p:spPr>
        <p:txBody>
          <a:bodyPr>
            <a:normAutofit/>
          </a:bodyPr>
          <a:lstStyle/>
          <a:p>
            <a:pPr algn="l">
              <a:spcAft>
                <a:spcPts val="600"/>
              </a:spcAft>
            </a:pPr>
            <a:fld id="{FAEF9944-A4F6-4C59-AEBD-678D6480B8EA}" type="slidenum">
              <a:rPr lang="en-US" smtClean="0"/>
              <a:pPr algn="l">
                <a:spcAft>
                  <a:spcPts val="600"/>
                </a:spcAft>
              </a:pPr>
              <a:t>13</a:t>
            </a:fld>
            <a:endParaRPr lang="en-US"/>
          </a:p>
        </p:txBody>
      </p:sp>
    </p:spTree>
    <p:extLst>
      <p:ext uri="{BB962C8B-B14F-4D97-AF65-F5344CB8AC3E}">
        <p14:creationId xmlns:p14="http://schemas.microsoft.com/office/powerpoint/2010/main" val="3605743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F0783E9-7624-579E-3F70-23E35E9623C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9840B5-379A-64F6-2802-090548F38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 name="Freeform: Shape 9">
            <a:extLst>
              <a:ext uri="{FF2B5EF4-FFF2-40B4-BE49-F238E27FC236}">
                <a16:creationId xmlns:a16="http://schemas.microsoft.com/office/drawing/2014/main" id="{84CC9BC6-4015-B81E-C1F0-B04B30DA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3796" cy="6858000"/>
          </a:xfrm>
          <a:custGeom>
            <a:avLst/>
            <a:gdLst>
              <a:gd name="connsiteX0" fmla="*/ 0 w 4583796"/>
              <a:gd name="connsiteY0" fmla="*/ 0 h 6858000"/>
              <a:gd name="connsiteX1" fmla="*/ 1087374 w 4583796"/>
              <a:gd name="connsiteY1" fmla="*/ 0 h 6858000"/>
              <a:gd name="connsiteX2" fmla="*/ 1598212 w 4583796"/>
              <a:gd name="connsiteY2" fmla="*/ 0 h 6858000"/>
              <a:gd name="connsiteX3" fmla="*/ 2960773 w 4583796"/>
              <a:gd name="connsiteY3" fmla="*/ 0 h 6858000"/>
              <a:gd name="connsiteX4" fmla="*/ 2982897 w 4583796"/>
              <a:gd name="connsiteY4" fmla="*/ 14997 h 6858000"/>
              <a:gd name="connsiteX5" fmla="*/ 4583796 w 4583796"/>
              <a:gd name="connsiteY5" fmla="*/ 3621656 h 6858000"/>
              <a:gd name="connsiteX6" fmla="*/ 2709446 w 4583796"/>
              <a:gd name="connsiteY6" fmla="*/ 6374814 h 6858000"/>
              <a:gd name="connsiteX7" fmla="*/ 2192798 w 4583796"/>
              <a:gd name="connsiteY7" fmla="*/ 6780599 h 6858000"/>
              <a:gd name="connsiteX8" fmla="*/ 2081042 w 4583796"/>
              <a:gd name="connsiteY8" fmla="*/ 6858000 h 6858000"/>
              <a:gd name="connsiteX9" fmla="*/ 1598212 w 4583796"/>
              <a:gd name="connsiteY9" fmla="*/ 6858000 h 6858000"/>
              <a:gd name="connsiteX10" fmla="*/ 1087374 w 4583796"/>
              <a:gd name="connsiteY10" fmla="*/ 6858000 h 6858000"/>
              <a:gd name="connsiteX11" fmla="*/ 0 w 4583796"/>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3796" h="6858000">
                <a:moveTo>
                  <a:pt x="0" y="0"/>
                </a:moveTo>
                <a:lnTo>
                  <a:pt x="1087374" y="0"/>
                </a:lnTo>
                <a:lnTo>
                  <a:pt x="1598212" y="0"/>
                </a:lnTo>
                <a:lnTo>
                  <a:pt x="2960773" y="0"/>
                </a:lnTo>
                <a:lnTo>
                  <a:pt x="2982897" y="14997"/>
                </a:lnTo>
                <a:cubicBezTo>
                  <a:pt x="4010060" y="754641"/>
                  <a:pt x="4583796" y="2093192"/>
                  <a:pt x="4583796" y="3621656"/>
                </a:cubicBezTo>
                <a:cubicBezTo>
                  <a:pt x="4583796" y="4969131"/>
                  <a:pt x="3655071" y="5602839"/>
                  <a:pt x="2709446" y="6374814"/>
                </a:cubicBezTo>
                <a:cubicBezTo>
                  <a:pt x="2537243" y="6515397"/>
                  <a:pt x="2366616" y="6653108"/>
                  <a:pt x="2192798" y="6780599"/>
                </a:cubicBezTo>
                <a:lnTo>
                  <a:pt x="2081042" y="6858000"/>
                </a:lnTo>
                <a:lnTo>
                  <a:pt x="1598212" y="6858000"/>
                </a:lnTo>
                <a:lnTo>
                  <a:pt x="108737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EEB5231F-2C01-22F8-572D-173AB06BF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575E3980-BAE4-F938-3DEE-B184E8857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7A2162DC-F405-951A-8402-3391EC67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68EAC988-D05E-E41C-54E6-AFAE7B02D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2633A6F8-26B7-E5F0-365C-FD7F3B44F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FFAEF1F5-6A46-B324-AD71-E819472CB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re 1">
            <a:extLst>
              <a:ext uri="{FF2B5EF4-FFF2-40B4-BE49-F238E27FC236}">
                <a16:creationId xmlns:a16="http://schemas.microsoft.com/office/drawing/2014/main" id="{863A0772-2EA7-894A-8EB8-BBBC6875E8FE}"/>
              </a:ext>
            </a:extLst>
          </p:cNvPr>
          <p:cNvSpPr>
            <a:spLocks noGrp="1"/>
          </p:cNvSpPr>
          <p:nvPr>
            <p:ph type="title"/>
          </p:nvPr>
        </p:nvSpPr>
        <p:spPr>
          <a:xfrm>
            <a:off x="401228" y="2436431"/>
            <a:ext cx="3526530" cy="1985138"/>
          </a:xfrm>
        </p:spPr>
        <p:txBody>
          <a:bodyPr anchor="ctr">
            <a:normAutofit/>
          </a:bodyPr>
          <a:lstStyle/>
          <a:p>
            <a:r>
              <a:rPr lang="fr-FR" sz="4000" dirty="0"/>
              <a:t>Conclusion</a:t>
            </a:r>
          </a:p>
        </p:txBody>
      </p:sp>
      <p:sp>
        <p:nvSpPr>
          <p:cNvPr id="3" name="Espace réservé du contenu 2">
            <a:extLst>
              <a:ext uri="{FF2B5EF4-FFF2-40B4-BE49-F238E27FC236}">
                <a16:creationId xmlns:a16="http://schemas.microsoft.com/office/drawing/2014/main" id="{9AB5AA58-3E49-0492-F26D-0D30522F3B03}"/>
              </a:ext>
            </a:extLst>
          </p:cNvPr>
          <p:cNvSpPr>
            <a:spLocks noGrp="1"/>
          </p:cNvSpPr>
          <p:nvPr>
            <p:ph idx="1"/>
          </p:nvPr>
        </p:nvSpPr>
        <p:spPr>
          <a:xfrm>
            <a:off x="5249850" y="1996515"/>
            <a:ext cx="6664415" cy="3466694"/>
          </a:xfrm>
        </p:spPr>
        <p:txBody>
          <a:bodyPr anchor="ctr">
            <a:normAutofit/>
          </a:bodyPr>
          <a:lstStyle/>
          <a:p>
            <a:pPr marL="285750" indent="-285750">
              <a:buFont typeface="Arial" panose="020B0604020202020204" pitchFamily="34" charset="0"/>
              <a:buChar char="•"/>
            </a:pPr>
            <a:r>
              <a:rPr lang="fr-FR" dirty="0"/>
              <a:t>Accélération démontrée : vitesse +, coût -</a:t>
            </a:r>
          </a:p>
          <a:p>
            <a:pPr marL="285750" indent="-285750">
              <a:buFont typeface="Arial" panose="020B0604020202020204" pitchFamily="34" charset="0"/>
              <a:buChar char="•"/>
            </a:pPr>
            <a:r>
              <a:rPr lang="fr-FR" dirty="0"/>
              <a:t>Qualité acceptable... Sous contrôle humain</a:t>
            </a:r>
          </a:p>
          <a:p>
            <a:pPr marL="285750" indent="-285750">
              <a:buFont typeface="Arial" panose="020B0604020202020204" pitchFamily="34" charset="0"/>
              <a:buChar char="•"/>
            </a:pPr>
            <a:r>
              <a:rPr lang="fr-FR" dirty="0"/>
              <a:t>Limites critiques : biais, fuite de données, failles de sécurité</a:t>
            </a:r>
          </a:p>
          <a:p>
            <a:pPr marL="285750" indent="-285750">
              <a:buFont typeface="Arial" panose="020B0604020202020204" pitchFamily="34" charset="0"/>
              <a:buChar char="•"/>
            </a:pPr>
            <a:r>
              <a:rPr lang="fr-FR" dirty="0"/>
              <a:t>Avenir hybride : humain </a:t>
            </a:r>
            <a:r>
              <a:rPr lang="fr-FR" sz="2800" b="1" dirty="0"/>
              <a:t>+</a:t>
            </a:r>
            <a:r>
              <a:rPr lang="fr-FR" b="1" dirty="0"/>
              <a:t> </a:t>
            </a:r>
            <a:r>
              <a:rPr lang="fr-FR" dirty="0"/>
              <a:t>agents IA</a:t>
            </a:r>
          </a:p>
        </p:txBody>
      </p:sp>
      <p:sp>
        <p:nvSpPr>
          <p:cNvPr id="5" name="Espace réservé du numéro de diapositive 4">
            <a:extLst>
              <a:ext uri="{FF2B5EF4-FFF2-40B4-BE49-F238E27FC236}">
                <a16:creationId xmlns:a16="http://schemas.microsoft.com/office/drawing/2014/main" id="{7D119B3F-7830-07AA-5692-27FA7D0DBE64}"/>
              </a:ext>
            </a:extLst>
          </p:cNvPr>
          <p:cNvSpPr>
            <a:spLocks noGrp="1"/>
          </p:cNvSpPr>
          <p:nvPr>
            <p:ph type="sldNum" sz="quarter" idx="12"/>
          </p:nvPr>
        </p:nvSpPr>
        <p:spPr/>
        <p:txBody>
          <a:bodyPr/>
          <a:lstStyle/>
          <a:p>
            <a:pPr algn="l"/>
            <a:fld id="{FAEF9944-A4F6-4C59-AEBD-678D6480B8EA}" type="slidenum">
              <a:rPr lang="en-US" smtClean="0"/>
              <a:pPr algn="l"/>
              <a:t>14</a:t>
            </a:fld>
            <a:endParaRPr lang="en-US" dirty="0"/>
          </a:p>
        </p:txBody>
      </p:sp>
    </p:spTree>
    <p:extLst>
      <p:ext uri="{BB962C8B-B14F-4D97-AF65-F5344CB8AC3E}">
        <p14:creationId xmlns:p14="http://schemas.microsoft.com/office/powerpoint/2010/main" val="1535120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7" name="Rectangle 26">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re 1">
            <a:extLst>
              <a:ext uri="{FF2B5EF4-FFF2-40B4-BE49-F238E27FC236}">
                <a16:creationId xmlns:a16="http://schemas.microsoft.com/office/drawing/2014/main" id="{66CB5B4D-3416-6734-40B6-F64F3D53A33F}"/>
              </a:ext>
            </a:extLst>
          </p:cNvPr>
          <p:cNvSpPr>
            <a:spLocks noGrp="1"/>
          </p:cNvSpPr>
          <p:nvPr>
            <p:ph type="title"/>
          </p:nvPr>
        </p:nvSpPr>
        <p:spPr>
          <a:xfrm>
            <a:off x="6343142" y="2828131"/>
            <a:ext cx="4946287" cy="1201738"/>
          </a:xfrm>
        </p:spPr>
        <p:txBody>
          <a:bodyPr vert="horz" lIns="109728" tIns="109728" rIns="109728" bIns="91440" rtlCol="0" anchor="b">
            <a:normAutofit/>
          </a:bodyPr>
          <a:lstStyle/>
          <a:p>
            <a:pPr>
              <a:lnSpc>
                <a:spcPct val="120000"/>
              </a:lnSpc>
            </a:pPr>
            <a:r>
              <a:rPr lang="en-US" sz="5400" dirty="0">
                <a:solidFill>
                  <a:schemeClr val="tx1">
                    <a:lumMod val="85000"/>
                    <a:lumOff val="15000"/>
                  </a:schemeClr>
                </a:solidFill>
              </a:rPr>
              <a:t>QUESTIONS</a:t>
            </a:r>
          </a:p>
        </p:txBody>
      </p:sp>
      <p:sp>
        <p:nvSpPr>
          <p:cNvPr id="29" name="Freeform: Shape 28">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8" name="Graphic 7" descr="Question mark">
            <a:extLst>
              <a:ext uri="{FF2B5EF4-FFF2-40B4-BE49-F238E27FC236}">
                <a16:creationId xmlns:a16="http://schemas.microsoft.com/office/drawing/2014/main" id="{251EF68F-C28A-EE46-742B-95DB301205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571" y="1794394"/>
            <a:ext cx="3217333" cy="3217333"/>
          </a:xfrm>
          <a:prstGeom prst="rect">
            <a:avLst/>
          </a:prstGeom>
        </p:spPr>
      </p:pic>
      <p:sp>
        <p:nvSpPr>
          <p:cNvPr id="4" name="Espace réservé du numéro de diapositive 3">
            <a:extLst>
              <a:ext uri="{FF2B5EF4-FFF2-40B4-BE49-F238E27FC236}">
                <a16:creationId xmlns:a16="http://schemas.microsoft.com/office/drawing/2014/main" id="{2E5CBDA2-2B69-10DC-A029-4B37455C2965}"/>
              </a:ext>
            </a:extLst>
          </p:cNvPr>
          <p:cNvSpPr>
            <a:spLocks noGrp="1"/>
          </p:cNvSpPr>
          <p:nvPr>
            <p:ph type="sldNum" sz="quarter" idx="12"/>
          </p:nvPr>
        </p:nvSpPr>
        <p:spPr>
          <a:xfrm>
            <a:off x="10515600" y="6170490"/>
            <a:ext cx="1198829" cy="457200"/>
          </a:xfrm>
        </p:spPr>
        <p:txBody>
          <a:bodyPr vert="horz" lIns="109728" tIns="109728" rIns="109728" bIns="91440" rtlCol="0" anchor="b">
            <a:normAutofit/>
          </a:bodyPr>
          <a:lstStyle/>
          <a:p>
            <a:pPr>
              <a:spcAft>
                <a:spcPts val="600"/>
              </a:spcAft>
            </a:pPr>
            <a:fld id="{FAEF9944-A4F6-4C59-AEBD-678D6480B8EA}" type="slidenum">
              <a:rPr lang="en-US" smtClean="0"/>
              <a:pPr>
                <a:spcAft>
                  <a:spcPts val="600"/>
                </a:spcAft>
              </a:pPr>
              <a:t>15</a:t>
            </a:fld>
            <a:endParaRPr lang="en-US"/>
          </a:p>
        </p:txBody>
      </p:sp>
    </p:spTree>
    <p:extLst>
      <p:ext uri="{BB962C8B-B14F-4D97-AF65-F5344CB8AC3E}">
        <p14:creationId xmlns:p14="http://schemas.microsoft.com/office/powerpoint/2010/main" val="3032737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2F24225-0E3A-40A5-A927-CEFC1443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 name="Freeform: Shape 9">
            <a:extLst>
              <a:ext uri="{FF2B5EF4-FFF2-40B4-BE49-F238E27FC236}">
                <a16:creationId xmlns:a16="http://schemas.microsoft.com/office/drawing/2014/main" id="{5B02B8FB-EF36-4677-B5B5-E9B989F25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3796" cy="6858000"/>
          </a:xfrm>
          <a:custGeom>
            <a:avLst/>
            <a:gdLst>
              <a:gd name="connsiteX0" fmla="*/ 0 w 4583796"/>
              <a:gd name="connsiteY0" fmla="*/ 0 h 6858000"/>
              <a:gd name="connsiteX1" fmla="*/ 1087374 w 4583796"/>
              <a:gd name="connsiteY1" fmla="*/ 0 h 6858000"/>
              <a:gd name="connsiteX2" fmla="*/ 1598212 w 4583796"/>
              <a:gd name="connsiteY2" fmla="*/ 0 h 6858000"/>
              <a:gd name="connsiteX3" fmla="*/ 2960773 w 4583796"/>
              <a:gd name="connsiteY3" fmla="*/ 0 h 6858000"/>
              <a:gd name="connsiteX4" fmla="*/ 2982897 w 4583796"/>
              <a:gd name="connsiteY4" fmla="*/ 14997 h 6858000"/>
              <a:gd name="connsiteX5" fmla="*/ 4583796 w 4583796"/>
              <a:gd name="connsiteY5" fmla="*/ 3621656 h 6858000"/>
              <a:gd name="connsiteX6" fmla="*/ 2709446 w 4583796"/>
              <a:gd name="connsiteY6" fmla="*/ 6374814 h 6858000"/>
              <a:gd name="connsiteX7" fmla="*/ 2192798 w 4583796"/>
              <a:gd name="connsiteY7" fmla="*/ 6780599 h 6858000"/>
              <a:gd name="connsiteX8" fmla="*/ 2081042 w 4583796"/>
              <a:gd name="connsiteY8" fmla="*/ 6858000 h 6858000"/>
              <a:gd name="connsiteX9" fmla="*/ 1598212 w 4583796"/>
              <a:gd name="connsiteY9" fmla="*/ 6858000 h 6858000"/>
              <a:gd name="connsiteX10" fmla="*/ 1087374 w 4583796"/>
              <a:gd name="connsiteY10" fmla="*/ 6858000 h 6858000"/>
              <a:gd name="connsiteX11" fmla="*/ 0 w 4583796"/>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3796" h="6858000">
                <a:moveTo>
                  <a:pt x="0" y="0"/>
                </a:moveTo>
                <a:lnTo>
                  <a:pt x="1087374" y="0"/>
                </a:lnTo>
                <a:lnTo>
                  <a:pt x="1598212" y="0"/>
                </a:lnTo>
                <a:lnTo>
                  <a:pt x="2960773" y="0"/>
                </a:lnTo>
                <a:lnTo>
                  <a:pt x="2982897" y="14997"/>
                </a:lnTo>
                <a:cubicBezTo>
                  <a:pt x="4010060" y="754641"/>
                  <a:pt x="4583796" y="2093192"/>
                  <a:pt x="4583796" y="3621656"/>
                </a:cubicBezTo>
                <a:cubicBezTo>
                  <a:pt x="4583796" y="4969131"/>
                  <a:pt x="3655071" y="5602839"/>
                  <a:pt x="2709446" y="6374814"/>
                </a:cubicBezTo>
                <a:cubicBezTo>
                  <a:pt x="2537243" y="6515397"/>
                  <a:pt x="2366616" y="6653108"/>
                  <a:pt x="2192798" y="6780599"/>
                </a:cubicBezTo>
                <a:lnTo>
                  <a:pt x="2081042" y="6858000"/>
                </a:lnTo>
                <a:lnTo>
                  <a:pt x="1598212" y="6858000"/>
                </a:lnTo>
                <a:lnTo>
                  <a:pt x="108737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30D5C6-EC5C-4D78-8689-1B6822BFF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2A73499-12A4-4080-B0DE-351867697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60A52FE6-BB17-4BE4-BFA1-8896FD7CF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A7BBF837-70DD-4FFD-A87C-FAD1F5D8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CE5EB792-CB0B-44C0-9561-24A263D87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C0FB4A96-0FD5-4642-8CE2-57623A3A4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re 1">
            <a:extLst>
              <a:ext uri="{FF2B5EF4-FFF2-40B4-BE49-F238E27FC236}">
                <a16:creationId xmlns:a16="http://schemas.microsoft.com/office/drawing/2014/main" id="{4798A6D4-BB16-2C73-04E5-568BF7C13B9F}"/>
              </a:ext>
            </a:extLst>
          </p:cNvPr>
          <p:cNvSpPr>
            <a:spLocks noGrp="1"/>
          </p:cNvSpPr>
          <p:nvPr>
            <p:ph type="title"/>
          </p:nvPr>
        </p:nvSpPr>
        <p:spPr>
          <a:xfrm>
            <a:off x="5247938" y="402978"/>
            <a:ext cx="6295621" cy="914362"/>
          </a:xfrm>
        </p:spPr>
        <p:txBody>
          <a:bodyPr anchor="ctr">
            <a:normAutofit fontScale="90000"/>
          </a:bodyPr>
          <a:lstStyle/>
          <a:p>
            <a:r>
              <a:rPr lang="fr-FR" dirty="0"/>
              <a:t>École Normale Supérieure –</a:t>
            </a:r>
            <a:br>
              <a:rPr lang="fr-FR" dirty="0"/>
            </a:br>
            <a:r>
              <a:rPr lang="fr-FR" dirty="0"/>
              <a:t>ENS PSL</a:t>
            </a:r>
          </a:p>
        </p:txBody>
      </p:sp>
      <p:sp>
        <p:nvSpPr>
          <p:cNvPr id="3" name="Espace réservé du contenu 2">
            <a:extLst>
              <a:ext uri="{FF2B5EF4-FFF2-40B4-BE49-F238E27FC236}">
                <a16:creationId xmlns:a16="http://schemas.microsoft.com/office/drawing/2014/main" id="{BD719BBA-BEB8-1228-79CE-E48AF3BF2430}"/>
              </a:ext>
            </a:extLst>
          </p:cNvPr>
          <p:cNvSpPr>
            <a:spLocks noGrp="1"/>
          </p:cNvSpPr>
          <p:nvPr>
            <p:ph idx="1"/>
          </p:nvPr>
        </p:nvSpPr>
        <p:spPr>
          <a:xfrm>
            <a:off x="5691382" y="2076026"/>
            <a:ext cx="6081517" cy="4094463"/>
          </a:xfrm>
        </p:spPr>
        <p:txBody>
          <a:bodyPr anchor="ctr">
            <a:normAutofit fontScale="92500" lnSpcReduction="10000"/>
          </a:bodyPr>
          <a:lstStyle/>
          <a:p>
            <a:pPr marL="285750" indent="-285750">
              <a:lnSpc>
                <a:spcPct val="150000"/>
              </a:lnSpc>
              <a:buFontTx/>
              <a:buChar char="-"/>
            </a:pPr>
            <a:r>
              <a:rPr lang="fr-FR" dirty="0"/>
              <a:t>Fondée en </a:t>
            </a:r>
            <a:r>
              <a:rPr lang="fr-FR" b="1" dirty="0"/>
              <a:t>1794</a:t>
            </a:r>
          </a:p>
          <a:p>
            <a:pPr marL="285750" indent="-285750">
              <a:lnSpc>
                <a:spcPct val="150000"/>
              </a:lnSpc>
              <a:buFontTx/>
              <a:buChar char="-"/>
            </a:pPr>
            <a:r>
              <a:rPr lang="fr-FR" dirty="0"/>
              <a:t>Une des 4 ENS en France (Paris-Saclay, Lyon, Rennes)</a:t>
            </a:r>
          </a:p>
          <a:p>
            <a:pPr marL="285750" indent="-285750">
              <a:lnSpc>
                <a:spcPct val="150000"/>
              </a:lnSpc>
              <a:buFontTx/>
              <a:buChar char="-"/>
            </a:pPr>
            <a:r>
              <a:rPr lang="fr-FR" dirty="0"/>
              <a:t>Composante de l’université PSL</a:t>
            </a:r>
          </a:p>
          <a:p>
            <a:pPr marL="285750" indent="-285750">
              <a:lnSpc>
                <a:spcPct val="150000"/>
              </a:lnSpc>
              <a:buFontTx/>
              <a:buChar char="-"/>
            </a:pPr>
            <a:r>
              <a:rPr lang="fr-FR" b="1" dirty="0"/>
              <a:t>2 400 </a:t>
            </a:r>
            <a:r>
              <a:rPr lang="fr-FR" dirty="0"/>
              <a:t>étudiants, </a:t>
            </a:r>
            <a:r>
              <a:rPr lang="fr-FR" b="1" dirty="0"/>
              <a:t>1 380 </a:t>
            </a:r>
            <a:r>
              <a:rPr lang="fr-FR" dirty="0"/>
              <a:t>chercheurs &amp; </a:t>
            </a:r>
            <a:r>
              <a:rPr lang="fr-FR" b="1" dirty="0"/>
              <a:t>800</a:t>
            </a:r>
            <a:r>
              <a:rPr lang="fr-FR" dirty="0"/>
              <a:t> enseignants–chercheurs</a:t>
            </a:r>
          </a:p>
          <a:p>
            <a:pPr marL="285750" indent="-285750">
              <a:lnSpc>
                <a:spcPct val="150000"/>
              </a:lnSpc>
              <a:buFontTx/>
              <a:buChar char="-"/>
            </a:pPr>
            <a:r>
              <a:rPr lang="fr-FR" dirty="0"/>
              <a:t>Etablissement des plus prestigieux</a:t>
            </a:r>
          </a:p>
          <a:p>
            <a:pPr marL="285750" indent="-285750">
              <a:lnSpc>
                <a:spcPct val="150000"/>
              </a:lnSpc>
              <a:buFontTx/>
              <a:buChar char="-"/>
            </a:pPr>
            <a:r>
              <a:rPr lang="fr-FR" dirty="0"/>
              <a:t>Objectif : former par la recherche</a:t>
            </a:r>
          </a:p>
          <a:p>
            <a:pPr marL="285750" lvl="4" indent="-285750">
              <a:lnSpc>
                <a:spcPct val="150000"/>
              </a:lnSpc>
              <a:buFontTx/>
              <a:buChar char="-"/>
            </a:pPr>
            <a:r>
              <a:rPr lang="fr-FR" b="1" dirty="0"/>
              <a:t>14 prix Nobel</a:t>
            </a:r>
          </a:p>
        </p:txBody>
      </p:sp>
      <p:pic>
        <p:nvPicPr>
          <p:cNvPr id="7" name="Image 6" descr="Une image contenant texte, affiche, Police, Graphique&#10;&#10;Le contenu généré par l’IA peut être incorrect.">
            <a:extLst>
              <a:ext uri="{FF2B5EF4-FFF2-40B4-BE49-F238E27FC236}">
                <a16:creationId xmlns:a16="http://schemas.microsoft.com/office/drawing/2014/main" id="{E2DD0F93-8A9B-ED6F-FE40-78294559DCD3}"/>
              </a:ext>
            </a:extLst>
          </p:cNvPr>
          <p:cNvPicPr>
            <a:picLocks noChangeAspect="1"/>
          </p:cNvPicPr>
          <p:nvPr/>
        </p:nvPicPr>
        <p:blipFill>
          <a:blip r:embed="rId3"/>
          <a:stretch>
            <a:fillRect/>
          </a:stretch>
        </p:blipFill>
        <p:spPr>
          <a:xfrm>
            <a:off x="575401" y="1631975"/>
            <a:ext cx="2618181" cy="3594049"/>
          </a:xfrm>
          <a:prstGeom prst="rect">
            <a:avLst/>
          </a:prstGeom>
        </p:spPr>
      </p:pic>
      <p:sp>
        <p:nvSpPr>
          <p:cNvPr id="11" name="Espace réservé du numéro de diapositive 10">
            <a:extLst>
              <a:ext uri="{FF2B5EF4-FFF2-40B4-BE49-F238E27FC236}">
                <a16:creationId xmlns:a16="http://schemas.microsoft.com/office/drawing/2014/main" id="{F6B14B5A-1DD4-80D5-F1F6-9D7E4850E0F1}"/>
              </a:ext>
            </a:extLst>
          </p:cNvPr>
          <p:cNvSpPr>
            <a:spLocks noGrp="1"/>
          </p:cNvSpPr>
          <p:nvPr>
            <p:ph type="sldNum" sz="quarter" idx="12"/>
          </p:nvPr>
        </p:nvSpPr>
        <p:spPr/>
        <p:txBody>
          <a:bodyPr/>
          <a:lstStyle/>
          <a:p>
            <a:pPr algn="l"/>
            <a:fld id="{FAEF9944-A4F6-4C59-AEBD-678D6480B8EA}" type="slidenum">
              <a:rPr lang="en-US" smtClean="0"/>
              <a:pPr algn="l"/>
              <a:t>1</a:t>
            </a:fld>
            <a:endParaRPr lang="en-US" dirty="0"/>
          </a:p>
        </p:txBody>
      </p:sp>
    </p:spTree>
    <p:extLst>
      <p:ext uri="{BB962C8B-B14F-4D97-AF65-F5344CB8AC3E}">
        <p14:creationId xmlns:p14="http://schemas.microsoft.com/office/powerpoint/2010/main" val="2581156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CAE6EE-F9C5-5DC4-C49B-C6D517764586}"/>
              </a:ext>
            </a:extLst>
          </p:cNvPr>
          <p:cNvSpPr>
            <a:spLocks noGrp="1"/>
          </p:cNvSpPr>
          <p:nvPr>
            <p:ph type="title"/>
          </p:nvPr>
        </p:nvSpPr>
        <p:spPr/>
        <p:txBody>
          <a:bodyPr/>
          <a:lstStyle/>
          <a:p>
            <a:r>
              <a:rPr lang="fr-FR" dirty="0"/>
              <a:t>Mes missions au sein de l’ENS</a:t>
            </a:r>
          </a:p>
        </p:txBody>
      </p:sp>
      <p:sp>
        <p:nvSpPr>
          <p:cNvPr id="3" name="Espace réservé du contenu 2">
            <a:extLst>
              <a:ext uri="{FF2B5EF4-FFF2-40B4-BE49-F238E27FC236}">
                <a16:creationId xmlns:a16="http://schemas.microsoft.com/office/drawing/2014/main" id="{6B686968-4A02-222C-3871-CA759E8E53E7}"/>
              </a:ext>
            </a:extLst>
          </p:cNvPr>
          <p:cNvSpPr>
            <a:spLocks noGrp="1"/>
          </p:cNvSpPr>
          <p:nvPr>
            <p:ph idx="1"/>
          </p:nvPr>
        </p:nvSpPr>
        <p:spPr>
          <a:xfrm>
            <a:off x="1920240" y="2710469"/>
            <a:ext cx="8770571" cy="3124274"/>
          </a:xfrm>
        </p:spPr>
        <p:txBody>
          <a:bodyPr>
            <a:normAutofit/>
          </a:bodyPr>
          <a:lstStyle/>
          <a:p>
            <a:pPr marL="285750" indent="-285750">
              <a:buFontTx/>
              <a:buChar char="-"/>
            </a:pPr>
            <a:r>
              <a:rPr lang="fr-FR" dirty="0"/>
              <a:t>Prise en main de SIFAC</a:t>
            </a:r>
          </a:p>
          <a:p>
            <a:pPr marL="285750" indent="-285750">
              <a:buFontTx/>
              <a:buChar char="-"/>
            </a:pPr>
            <a:r>
              <a:rPr lang="fr-FR" dirty="0"/>
              <a:t>Traitement quotidien des demandes d’assistances utilisateurs SIFAC</a:t>
            </a:r>
          </a:p>
          <a:p>
            <a:pPr marL="285750" indent="-285750">
              <a:buFontTx/>
              <a:buChar char="-"/>
            </a:pPr>
            <a:r>
              <a:rPr lang="fr-FR" dirty="0"/>
              <a:t>Rédaction de cahier des charges : création d’outil web en liaison avec SIFAC - formulaires d’injection de Tiers</a:t>
            </a:r>
          </a:p>
          <a:p>
            <a:pPr marL="285750" indent="-285750">
              <a:buFontTx/>
              <a:buChar char="-"/>
            </a:pPr>
            <a:r>
              <a:rPr lang="fr-FR" dirty="0"/>
              <a:t>Étude de solutions, test et développement futur de l’outil</a:t>
            </a:r>
          </a:p>
        </p:txBody>
      </p:sp>
      <p:sp>
        <p:nvSpPr>
          <p:cNvPr id="5" name="Espace réservé du numéro de diapositive 4">
            <a:extLst>
              <a:ext uri="{FF2B5EF4-FFF2-40B4-BE49-F238E27FC236}">
                <a16:creationId xmlns:a16="http://schemas.microsoft.com/office/drawing/2014/main" id="{3F78C7C7-A05C-CDFE-14A6-CF63C894B238}"/>
              </a:ext>
            </a:extLst>
          </p:cNvPr>
          <p:cNvSpPr>
            <a:spLocks noGrp="1"/>
          </p:cNvSpPr>
          <p:nvPr>
            <p:ph type="sldNum" sz="quarter" idx="12"/>
          </p:nvPr>
        </p:nvSpPr>
        <p:spPr/>
        <p:txBody>
          <a:bodyPr/>
          <a:lstStyle/>
          <a:p>
            <a:pPr algn="l"/>
            <a:fld id="{FAEF9944-A4F6-4C59-AEBD-678D6480B8EA}" type="slidenum">
              <a:rPr lang="en-US" smtClean="0"/>
              <a:pPr algn="l"/>
              <a:t>2</a:t>
            </a:fld>
            <a:endParaRPr lang="en-US" dirty="0"/>
          </a:p>
        </p:txBody>
      </p:sp>
    </p:spTree>
    <p:extLst>
      <p:ext uri="{BB962C8B-B14F-4D97-AF65-F5344CB8AC3E}">
        <p14:creationId xmlns:p14="http://schemas.microsoft.com/office/powerpoint/2010/main" val="2445755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3" name="Rectangle 22">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5" name="Group 24">
            <a:extLst>
              <a:ext uri="{FF2B5EF4-FFF2-40B4-BE49-F238E27FC236}">
                <a16:creationId xmlns:a16="http://schemas.microsoft.com/office/drawing/2014/main" id="{54E5F18F-9D70-4BE5-8A38-603463EE84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6" y="0"/>
            <a:ext cx="10678291" cy="6858000"/>
            <a:chOff x="547626" y="0"/>
            <a:chExt cx="10678291" cy="6858000"/>
          </a:xfrm>
        </p:grpSpPr>
        <p:sp>
          <p:nvSpPr>
            <p:cNvPr id="26" name="Freeform: Shape 25">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00981015-32A2-4B76-9F2E-0A8D6EC8EC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D38532F4-8B67-47B7-B58A-5DD3E1BE52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6092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26724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6E37E2DD-C7FE-4D6C-8F1D-5031E96A7F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7618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778B68BA-AB87-4EB5-97C2-F1F304E19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4494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re 1">
            <a:extLst>
              <a:ext uri="{FF2B5EF4-FFF2-40B4-BE49-F238E27FC236}">
                <a16:creationId xmlns:a16="http://schemas.microsoft.com/office/drawing/2014/main" id="{049C7A1A-C507-5D94-4E8F-3E236FDBA83D}"/>
              </a:ext>
            </a:extLst>
          </p:cNvPr>
          <p:cNvSpPr>
            <a:spLocks noGrp="1"/>
          </p:cNvSpPr>
          <p:nvPr>
            <p:ph type="title"/>
          </p:nvPr>
        </p:nvSpPr>
        <p:spPr>
          <a:xfrm>
            <a:off x="2190750" y="1346268"/>
            <a:ext cx="7810500" cy="3125338"/>
          </a:xfrm>
        </p:spPr>
        <p:txBody>
          <a:bodyPr vert="horz" lIns="109728" tIns="109728" rIns="109728" bIns="91440" rtlCol="0" anchor="b">
            <a:normAutofit/>
          </a:bodyPr>
          <a:lstStyle/>
          <a:p>
            <a:pPr algn="ctr">
              <a:lnSpc>
                <a:spcPct val="110000"/>
              </a:lnSpc>
            </a:pPr>
            <a:r>
              <a:rPr lang="en-US" sz="4500">
                <a:solidFill>
                  <a:schemeClr val="tx1">
                    <a:lumMod val="85000"/>
                    <a:lumOff val="15000"/>
                  </a:schemeClr>
                </a:solidFill>
              </a:rPr>
              <a:t>Les agents IA dans la réalisation de projets de développement</a:t>
            </a:r>
          </a:p>
        </p:txBody>
      </p:sp>
      <p:sp>
        <p:nvSpPr>
          <p:cNvPr id="6" name="Espace réservé du numéro de diapositive 5">
            <a:extLst>
              <a:ext uri="{FF2B5EF4-FFF2-40B4-BE49-F238E27FC236}">
                <a16:creationId xmlns:a16="http://schemas.microsoft.com/office/drawing/2014/main" id="{D77AADCD-30E0-E613-6081-61BAC176395F}"/>
              </a:ext>
            </a:extLst>
          </p:cNvPr>
          <p:cNvSpPr>
            <a:spLocks noGrp="1"/>
          </p:cNvSpPr>
          <p:nvPr>
            <p:ph type="sldNum" sz="quarter" idx="12"/>
          </p:nvPr>
        </p:nvSpPr>
        <p:spPr/>
        <p:txBody>
          <a:bodyPr/>
          <a:lstStyle/>
          <a:p>
            <a:pPr algn="l"/>
            <a:fld id="{FAEF9944-A4F6-4C59-AEBD-678D6480B8EA}" type="slidenum">
              <a:rPr lang="en-US" smtClean="0"/>
              <a:pPr algn="l"/>
              <a:t>3</a:t>
            </a:fld>
            <a:endParaRPr lang="en-US" dirty="0"/>
          </a:p>
        </p:txBody>
      </p:sp>
    </p:spTree>
    <p:extLst>
      <p:ext uri="{BB962C8B-B14F-4D97-AF65-F5344CB8AC3E}">
        <p14:creationId xmlns:p14="http://schemas.microsoft.com/office/powerpoint/2010/main" val="1301946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B3614B2-FFA7-448B-3A98-A38F414CA27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777A72-AE8B-ADD3-08A8-2168412D4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 name="Freeform: Shape 9">
            <a:extLst>
              <a:ext uri="{FF2B5EF4-FFF2-40B4-BE49-F238E27FC236}">
                <a16:creationId xmlns:a16="http://schemas.microsoft.com/office/drawing/2014/main" id="{FEAF306D-BA1A-BD51-BB9C-6611FBFF9B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3796" cy="6858000"/>
          </a:xfrm>
          <a:custGeom>
            <a:avLst/>
            <a:gdLst>
              <a:gd name="connsiteX0" fmla="*/ 0 w 4583796"/>
              <a:gd name="connsiteY0" fmla="*/ 0 h 6858000"/>
              <a:gd name="connsiteX1" fmla="*/ 1087374 w 4583796"/>
              <a:gd name="connsiteY1" fmla="*/ 0 h 6858000"/>
              <a:gd name="connsiteX2" fmla="*/ 1598212 w 4583796"/>
              <a:gd name="connsiteY2" fmla="*/ 0 h 6858000"/>
              <a:gd name="connsiteX3" fmla="*/ 2960773 w 4583796"/>
              <a:gd name="connsiteY3" fmla="*/ 0 h 6858000"/>
              <a:gd name="connsiteX4" fmla="*/ 2982897 w 4583796"/>
              <a:gd name="connsiteY4" fmla="*/ 14997 h 6858000"/>
              <a:gd name="connsiteX5" fmla="*/ 4583796 w 4583796"/>
              <a:gd name="connsiteY5" fmla="*/ 3621656 h 6858000"/>
              <a:gd name="connsiteX6" fmla="*/ 2709446 w 4583796"/>
              <a:gd name="connsiteY6" fmla="*/ 6374814 h 6858000"/>
              <a:gd name="connsiteX7" fmla="*/ 2192798 w 4583796"/>
              <a:gd name="connsiteY7" fmla="*/ 6780599 h 6858000"/>
              <a:gd name="connsiteX8" fmla="*/ 2081042 w 4583796"/>
              <a:gd name="connsiteY8" fmla="*/ 6858000 h 6858000"/>
              <a:gd name="connsiteX9" fmla="*/ 1598212 w 4583796"/>
              <a:gd name="connsiteY9" fmla="*/ 6858000 h 6858000"/>
              <a:gd name="connsiteX10" fmla="*/ 1087374 w 4583796"/>
              <a:gd name="connsiteY10" fmla="*/ 6858000 h 6858000"/>
              <a:gd name="connsiteX11" fmla="*/ 0 w 4583796"/>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3796" h="6858000">
                <a:moveTo>
                  <a:pt x="0" y="0"/>
                </a:moveTo>
                <a:lnTo>
                  <a:pt x="1087374" y="0"/>
                </a:lnTo>
                <a:lnTo>
                  <a:pt x="1598212" y="0"/>
                </a:lnTo>
                <a:lnTo>
                  <a:pt x="2960773" y="0"/>
                </a:lnTo>
                <a:lnTo>
                  <a:pt x="2982897" y="14997"/>
                </a:lnTo>
                <a:cubicBezTo>
                  <a:pt x="4010060" y="754641"/>
                  <a:pt x="4583796" y="2093192"/>
                  <a:pt x="4583796" y="3621656"/>
                </a:cubicBezTo>
                <a:cubicBezTo>
                  <a:pt x="4583796" y="4969131"/>
                  <a:pt x="3655071" y="5602839"/>
                  <a:pt x="2709446" y="6374814"/>
                </a:cubicBezTo>
                <a:cubicBezTo>
                  <a:pt x="2537243" y="6515397"/>
                  <a:pt x="2366616" y="6653108"/>
                  <a:pt x="2192798" y="6780599"/>
                </a:cubicBezTo>
                <a:lnTo>
                  <a:pt x="2081042" y="6858000"/>
                </a:lnTo>
                <a:lnTo>
                  <a:pt x="1598212" y="6858000"/>
                </a:lnTo>
                <a:lnTo>
                  <a:pt x="108737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198758CC-A9CB-8399-8F7E-4A3D61F82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697EE2D0-3D65-3C57-2546-F02CB9020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15BD4BE7-080D-AB2C-54BB-A41FA6750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95DFE3F8-BA75-3ED4-31F1-8E12FD45A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E50D3AE4-AB4B-E213-D386-D75484336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5A67842B-5904-79F0-CEEA-22A840737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re 1">
            <a:extLst>
              <a:ext uri="{FF2B5EF4-FFF2-40B4-BE49-F238E27FC236}">
                <a16:creationId xmlns:a16="http://schemas.microsoft.com/office/drawing/2014/main" id="{3DFDBEC0-5248-2585-4BD8-DFCE6E5F3BEC}"/>
              </a:ext>
            </a:extLst>
          </p:cNvPr>
          <p:cNvSpPr>
            <a:spLocks noGrp="1"/>
          </p:cNvSpPr>
          <p:nvPr>
            <p:ph type="title"/>
          </p:nvPr>
        </p:nvSpPr>
        <p:spPr>
          <a:xfrm>
            <a:off x="277735" y="2451652"/>
            <a:ext cx="4293366" cy="1530001"/>
          </a:xfrm>
        </p:spPr>
        <p:txBody>
          <a:bodyPr anchor="ctr">
            <a:normAutofit/>
          </a:bodyPr>
          <a:lstStyle/>
          <a:p>
            <a:r>
              <a:rPr lang="fr-FR" sz="4800" dirty="0"/>
              <a:t>Sommaire</a:t>
            </a:r>
          </a:p>
        </p:txBody>
      </p:sp>
      <p:sp>
        <p:nvSpPr>
          <p:cNvPr id="3" name="Espace réservé du contenu 2">
            <a:extLst>
              <a:ext uri="{FF2B5EF4-FFF2-40B4-BE49-F238E27FC236}">
                <a16:creationId xmlns:a16="http://schemas.microsoft.com/office/drawing/2014/main" id="{05A73161-B675-5DCE-8201-EA39F3799883}"/>
              </a:ext>
            </a:extLst>
          </p:cNvPr>
          <p:cNvSpPr>
            <a:spLocks noGrp="1"/>
          </p:cNvSpPr>
          <p:nvPr>
            <p:ph idx="1"/>
          </p:nvPr>
        </p:nvSpPr>
        <p:spPr>
          <a:xfrm>
            <a:off x="5678131" y="1996515"/>
            <a:ext cx="5865428" cy="3466694"/>
          </a:xfrm>
        </p:spPr>
        <p:txBody>
          <a:bodyPr anchor="ctr">
            <a:normAutofit/>
          </a:bodyPr>
          <a:lstStyle/>
          <a:p>
            <a:pPr marL="285750" indent="-285750">
              <a:buFont typeface="Arial" panose="020B0604020202020204" pitchFamily="34" charset="0"/>
              <a:buChar char="•"/>
            </a:pPr>
            <a:r>
              <a:rPr lang="fr-FR" dirty="0"/>
              <a:t>Méthodologie de recherche</a:t>
            </a:r>
          </a:p>
          <a:p>
            <a:pPr marL="285750" indent="-285750">
              <a:buFont typeface="Arial" panose="020B0604020202020204" pitchFamily="34" charset="0"/>
              <a:buChar char="•"/>
            </a:pPr>
            <a:r>
              <a:rPr lang="fr-FR" dirty="0"/>
              <a:t>État de l’art</a:t>
            </a:r>
          </a:p>
          <a:p>
            <a:pPr marL="285750" indent="-285750">
              <a:buFont typeface="Arial" panose="020B0604020202020204" pitchFamily="34" charset="0"/>
              <a:buChar char="•"/>
            </a:pPr>
            <a:r>
              <a:rPr lang="fr-FR" dirty="0"/>
              <a:t>Structure d’équipe</a:t>
            </a:r>
          </a:p>
          <a:p>
            <a:pPr marL="285750" indent="-285750">
              <a:buFont typeface="Arial" panose="020B0604020202020204" pitchFamily="34" charset="0"/>
              <a:buChar char="•"/>
            </a:pPr>
            <a:r>
              <a:rPr lang="fr-FR" dirty="0"/>
              <a:t>Étude de cas</a:t>
            </a:r>
          </a:p>
          <a:p>
            <a:pPr marL="285750" indent="-285750">
              <a:buFont typeface="Arial" panose="020B0604020202020204" pitchFamily="34" charset="0"/>
              <a:buChar char="•"/>
            </a:pPr>
            <a:r>
              <a:rPr lang="fr-FR" dirty="0"/>
              <a:t>Conclusion</a:t>
            </a:r>
          </a:p>
        </p:txBody>
      </p:sp>
      <p:sp>
        <p:nvSpPr>
          <p:cNvPr id="5" name="Espace réservé du numéro de diapositive 4">
            <a:extLst>
              <a:ext uri="{FF2B5EF4-FFF2-40B4-BE49-F238E27FC236}">
                <a16:creationId xmlns:a16="http://schemas.microsoft.com/office/drawing/2014/main" id="{5A434225-5B96-B9A3-74F1-FB0632ACC5E9}"/>
              </a:ext>
            </a:extLst>
          </p:cNvPr>
          <p:cNvSpPr>
            <a:spLocks noGrp="1"/>
          </p:cNvSpPr>
          <p:nvPr>
            <p:ph type="sldNum" sz="quarter" idx="12"/>
          </p:nvPr>
        </p:nvSpPr>
        <p:spPr/>
        <p:txBody>
          <a:bodyPr/>
          <a:lstStyle/>
          <a:p>
            <a:pPr algn="l"/>
            <a:fld id="{FAEF9944-A4F6-4C59-AEBD-678D6480B8EA}" type="slidenum">
              <a:rPr lang="en-US" smtClean="0"/>
              <a:pPr algn="l"/>
              <a:t>4</a:t>
            </a:fld>
            <a:endParaRPr lang="en-US" dirty="0"/>
          </a:p>
        </p:txBody>
      </p:sp>
    </p:spTree>
    <p:extLst>
      <p:ext uri="{BB962C8B-B14F-4D97-AF65-F5344CB8AC3E}">
        <p14:creationId xmlns:p14="http://schemas.microsoft.com/office/powerpoint/2010/main" val="920573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B1E091-7549-061E-93EA-3F33E857955E}"/>
              </a:ext>
            </a:extLst>
          </p:cNvPr>
          <p:cNvSpPr>
            <a:spLocks noGrp="1"/>
          </p:cNvSpPr>
          <p:nvPr>
            <p:ph type="title"/>
          </p:nvPr>
        </p:nvSpPr>
        <p:spPr>
          <a:xfrm>
            <a:off x="1920240" y="548236"/>
            <a:ext cx="8770571" cy="1345269"/>
          </a:xfrm>
        </p:spPr>
        <p:txBody>
          <a:bodyPr/>
          <a:lstStyle/>
          <a:p>
            <a:r>
              <a:rPr lang="fr-FR" dirty="0"/>
              <a:t>Méthode PICO</a:t>
            </a:r>
          </a:p>
        </p:txBody>
      </p:sp>
      <p:sp>
        <p:nvSpPr>
          <p:cNvPr id="4" name="Espace réservé du numéro de diapositive 3">
            <a:extLst>
              <a:ext uri="{FF2B5EF4-FFF2-40B4-BE49-F238E27FC236}">
                <a16:creationId xmlns:a16="http://schemas.microsoft.com/office/drawing/2014/main" id="{153AF8EA-6CC6-C98E-4C11-6C98C9022384}"/>
              </a:ext>
            </a:extLst>
          </p:cNvPr>
          <p:cNvSpPr>
            <a:spLocks noGrp="1"/>
          </p:cNvSpPr>
          <p:nvPr>
            <p:ph type="sldNum" sz="quarter" idx="12"/>
          </p:nvPr>
        </p:nvSpPr>
        <p:spPr/>
        <p:txBody>
          <a:bodyPr/>
          <a:lstStyle/>
          <a:p>
            <a:pPr algn="l"/>
            <a:fld id="{FAEF9944-A4F6-4C59-AEBD-678D6480B8EA}" type="slidenum">
              <a:rPr lang="en-US" smtClean="0"/>
              <a:pPr algn="l"/>
              <a:t>5</a:t>
            </a:fld>
            <a:endParaRPr lang="en-US" dirty="0"/>
          </a:p>
        </p:txBody>
      </p:sp>
      <p:graphicFrame>
        <p:nvGraphicFramePr>
          <p:cNvPr id="5" name="Tableau 4">
            <a:extLst>
              <a:ext uri="{FF2B5EF4-FFF2-40B4-BE49-F238E27FC236}">
                <a16:creationId xmlns:a16="http://schemas.microsoft.com/office/drawing/2014/main" id="{949C42C5-C11A-1AC8-DD96-DB730C365C9E}"/>
              </a:ext>
            </a:extLst>
          </p:cNvPr>
          <p:cNvGraphicFramePr>
            <a:graphicFrameLocks noGrp="1"/>
          </p:cNvGraphicFramePr>
          <p:nvPr>
            <p:extLst>
              <p:ext uri="{D42A27DB-BD31-4B8C-83A1-F6EECF244321}">
                <p14:modId xmlns:p14="http://schemas.microsoft.com/office/powerpoint/2010/main" val="16677807"/>
              </p:ext>
            </p:extLst>
          </p:nvPr>
        </p:nvGraphicFramePr>
        <p:xfrm>
          <a:off x="1555725" y="2519570"/>
          <a:ext cx="9499599" cy="2743200"/>
        </p:xfrm>
        <a:graphic>
          <a:graphicData uri="http://schemas.openxmlformats.org/drawingml/2006/table">
            <a:tbl>
              <a:tblPr firstRow="1" bandRow="1">
                <a:tableStyleId>{21E4AEA4-8DFA-4A89-87EB-49C32662AFE0}</a:tableStyleId>
              </a:tblPr>
              <a:tblGrid>
                <a:gridCol w="2439161">
                  <a:extLst>
                    <a:ext uri="{9D8B030D-6E8A-4147-A177-3AD203B41FA5}">
                      <a16:colId xmlns:a16="http://schemas.microsoft.com/office/drawing/2014/main" val="792340116"/>
                    </a:ext>
                  </a:extLst>
                </a:gridCol>
                <a:gridCol w="7060438">
                  <a:extLst>
                    <a:ext uri="{9D8B030D-6E8A-4147-A177-3AD203B41FA5}">
                      <a16:colId xmlns:a16="http://schemas.microsoft.com/office/drawing/2014/main" val="155722362"/>
                    </a:ext>
                  </a:extLst>
                </a:gridCol>
              </a:tblGrid>
              <a:tr h="548640">
                <a:tc>
                  <a:txBody>
                    <a:bodyPr/>
                    <a:lstStyle/>
                    <a:p>
                      <a:pPr algn="ctr"/>
                      <a:r>
                        <a:rPr lang="fr-FR" dirty="0"/>
                        <a:t>Élément</a:t>
                      </a:r>
                    </a:p>
                  </a:txBody>
                  <a:tcPr/>
                </a:tc>
                <a:tc>
                  <a:txBody>
                    <a:bodyPr/>
                    <a:lstStyle/>
                    <a:p>
                      <a:r>
                        <a:rPr lang="fr-FR" dirty="0"/>
                        <a:t>Application au mémoire</a:t>
                      </a:r>
                    </a:p>
                  </a:txBody>
                  <a:tcPr/>
                </a:tc>
                <a:extLst>
                  <a:ext uri="{0D108BD9-81ED-4DB2-BD59-A6C34878D82A}">
                    <a16:rowId xmlns:a16="http://schemas.microsoft.com/office/drawing/2014/main" val="2719639910"/>
                  </a:ext>
                </a:extLst>
              </a:tr>
              <a:tr h="548640">
                <a:tc>
                  <a:txBody>
                    <a:bodyPr/>
                    <a:lstStyle/>
                    <a:p>
                      <a:pPr algn="ctr"/>
                      <a:r>
                        <a:rPr lang="fr-FR" b="1" dirty="0"/>
                        <a:t>P</a:t>
                      </a:r>
                      <a:r>
                        <a:rPr lang="fr-FR" dirty="0"/>
                        <a:t>opulation</a:t>
                      </a:r>
                    </a:p>
                  </a:txBody>
                  <a:tcPr/>
                </a:tc>
                <a:tc>
                  <a:txBody>
                    <a:bodyPr/>
                    <a:lstStyle/>
                    <a:p>
                      <a:r>
                        <a:rPr lang="fr-FR" dirty="0"/>
                        <a:t>Équipe de développement</a:t>
                      </a:r>
                    </a:p>
                  </a:txBody>
                  <a:tcPr/>
                </a:tc>
                <a:extLst>
                  <a:ext uri="{0D108BD9-81ED-4DB2-BD59-A6C34878D82A}">
                    <a16:rowId xmlns:a16="http://schemas.microsoft.com/office/drawing/2014/main" val="2847395626"/>
                  </a:ext>
                </a:extLst>
              </a:tr>
              <a:tr h="548640">
                <a:tc>
                  <a:txBody>
                    <a:bodyPr/>
                    <a:lstStyle/>
                    <a:p>
                      <a:pPr algn="ctr"/>
                      <a:r>
                        <a:rPr lang="fr-FR" b="1" dirty="0"/>
                        <a:t>I</a:t>
                      </a:r>
                      <a:r>
                        <a:rPr lang="fr-FR" dirty="0"/>
                        <a:t>ntervention</a:t>
                      </a:r>
                    </a:p>
                  </a:txBody>
                  <a:tcPr/>
                </a:tc>
                <a:tc>
                  <a:txBody>
                    <a:bodyPr/>
                    <a:lstStyle/>
                    <a:p>
                      <a:r>
                        <a:rPr lang="fr-FR" dirty="0"/>
                        <a:t>Remplacement par des Agents IA</a:t>
                      </a:r>
                    </a:p>
                  </a:txBody>
                  <a:tcPr/>
                </a:tc>
                <a:extLst>
                  <a:ext uri="{0D108BD9-81ED-4DB2-BD59-A6C34878D82A}">
                    <a16:rowId xmlns:a16="http://schemas.microsoft.com/office/drawing/2014/main" val="3620941815"/>
                  </a:ext>
                </a:extLst>
              </a:tr>
              <a:tr h="548640">
                <a:tc>
                  <a:txBody>
                    <a:bodyPr/>
                    <a:lstStyle/>
                    <a:p>
                      <a:pPr algn="ctr"/>
                      <a:r>
                        <a:rPr lang="fr-FR" b="1" dirty="0" err="1"/>
                        <a:t>C</a:t>
                      </a:r>
                      <a:r>
                        <a:rPr lang="fr-FR" dirty="0" err="1"/>
                        <a:t>omparison</a:t>
                      </a:r>
                      <a:endParaRPr lang="fr-FR" dirty="0"/>
                    </a:p>
                  </a:txBody>
                  <a:tcPr/>
                </a:tc>
                <a:tc>
                  <a:txBody>
                    <a:bodyPr/>
                    <a:lstStyle/>
                    <a:p>
                      <a:r>
                        <a:rPr lang="fr-FR" dirty="0"/>
                        <a:t>Équipe humaine traditionnelle </a:t>
                      </a:r>
                    </a:p>
                  </a:txBody>
                  <a:tcPr/>
                </a:tc>
                <a:extLst>
                  <a:ext uri="{0D108BD9-81ED-4DB2-BD59-A6C34878D82A}">
                    <a16:rowId xmlns:a16="http://schemas.microsoft.com/office/drawing/2014/main" val="2709554473"/>
                  </a:ext>
                </a:extLst>
              </a:tr>
              <a:tr h="548640">
                <a:tc>
                  <a:txBody>
                    <a:bodyPr/>
                    <a:lstStyle/>
                    <a:p>
                      <a:pPr algn="ctr"/>
                      <a:r>
                        <a:rPr lang="fr-FR" b="1" dirty="0" err="1"/>
                        <a:t>O</a:t>
                      </a:r>
                      <a:r>
                        <a:rPr lang="fr-FR" dirty="0" err="1"/>
                        <a:t>utcome</a:t>
                      </a:r>
                      <a:endParaRPr lang="fr-FR" dirty="0"/>
                    </a:p>
                  </a:txBody>
                  <a:tcPr/>
                </a:tc>
                <a:tc>
                  <a:txBody>
                    <a:bodyPr/>
                    <a:lstStyle/>
                    <a:p>
                      <a:r>
                        <a:rPr lang="fr-FR" dirty="0"/>
                        <a:t>Faisabilité technique d’un remplacement total</a:t>
                      </a:r>
                    </a:p>
                  </a:txBody>
                  <a:tcPr/>
                </a:tc>
                <a:extLst>
                  <a:ext uri="{0D108BD9-81ED-4DB2-BD59-A6C34878D82A}">
                    <a16:rowId xmlns:a16="http://schemas.microsoft.com/office/drawing/2014/main" val="1543035908"/>
                  </a:ext>
                </a:extLst>
              </a:tr>
            </a:tbl>
          </a:graphicData>
        </a:graphic>
      </p:graphicFrame>
      <p:sp>
        <p:nvSpPr>
          <p:cNvPr id="6" name="ZoneTexte 5">
            <a:extLst>
              <a:ext uri="{FF2B5EF4-FFF2-40B4-BE49-F238E27FC236}">
                <a16:creationId xmlns:a16="http://schemas.microsoft.com/office/drawing/2014/main" id="{4EFC3145-35F9-D701-37AE-556B68C33BC9}"/>
              </a:ext>
            </a:extLst>
          </p:cNvPr>
          <p:cNvSpPr txBox="1"/>
          <p:nvPr/>
        </p:nvSpPr>
        <p:spPr>
          <a:xfrm>
            <a:off x="1795005" y="5515516"/>
            <a:ext cx="9021037" cy="1107996"/>
          </a:xfrm>
          <a:prstGeom prst="rect">
            <a:avLst/>
          </a:prstGeom>
          <a:noFill/>
        </p:spPr>
        <p:txBody>
          <a:bodyPr wrap="square" rtlCol="0">
            <a:spAutoFit/>
          </a:bodyPr>
          <a:lstStyle/>
          <a:p>
            <a:pPr algn="ctr"/>
            <a:r>
              <a:rPr lang="fr-FR" sz="2400" b="1" dirty="0"/>
              <a:t>Une équipe de développement peut-elle être remplacée entièrement par des agents IA ?</a:t>
            </a:r>
          </a:p>
          <a:p>
            <a:endParaRPr lang="fr-FR" dirty="0"/>
          </a:p>
        </p:txBody>
      </p:sp>
    </p:spTree>
    <p:extLst>
      <p:ext uri="{BB962C8B-B14F-4D97-AF65-F5344CB8AC3E}">
        <p14:creationId xmlns:p14="http://schemas.microsoft.com/office/powerpoint/2010/main" val="4280390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891B21-CA19-20C3-E2B9-7F6764AF4BA9}"/>
              </a:ext>
            </a:extLst>
          </p:cNvPr>
          <p:cNvSpPr>
            <a:spLocks noGrp="1"/>
          </p:cNvSpPr>
          <p:nvPr>
            <p:ph type="title"/>
          </p:nvPr>
        </p:nvSpPr>
        <p:spPr/>
        <p:txBody>
          <a:bodyPr>
            <a:normAutofit/>
          </a:bodyPr>
          <a:lstStyle/>
          <a:p>
            <a:r>
              <a:rPr lang="fr-FR" dirty="0"/>
              <a:t>Division de la recherche</a:t>
            </a:r>
          </a:p>
        </p:txBody>
      </p:sp>
      <p:sp>
        <p:nvSpPr>
          <p:cNvPr id="3" name="Espace réservé du contenu 2">
            <a:extLst>
              <a:ext uri="{FF2B5EF4-FFF2-40B4-BE49-F238E27FC236}">
                <a16:creationId xmlns:a16="http://schemas.microsoft.com/office/drawing/2014/main" id="{2391D522-6E5F-1121-4A88-FE83B321FC14}"/>
              </a:ext>
            </a:extLst>
          </p:cNvPr>
          <p:cNvSpPr>
            <a:spLocks noGrp="1"/>
          </p:cNvSpPr>
          <p:nvPr>
            <p:ph idx="1"/>
          </p:nvPr>
        </p:nvSpPr>
        <p:spPr>
          <a:xfrm>
            <a:off x="1920240" y="2391788"/>
            <a:ext cx="8770571" cy="3651504"/>
          </a:xfrm>
        </p:spPr>
        <p:txBody>
          <a:bodyPr>
            <a:normAutofit/>
          </a:bodyPr>
          <a:lstStyle/>
          <a:p>
            <a:pPr marL="285750" indent="-285750">
              <a:buFont typeface="Arial" panose="020B0604020202020204" pitchFamily="34" charset="0"/>
              <a:buChar char="•"/>
            </a:pPr>
            <a:r>
              <a:rPr lang="fr-FR" sz="2400" dirty="0"/>
              <a:t>Définition de LLM</a:t>
            </a:r>
          </a:p>
          <a:p>
            <a:pPr marL="285750" indent="-285750">
              <a:buFont typeface="Arial" panose="020B0604020202020204" pitchFamily="34" charset="0"/>
              <a:buChar char="•"/>
            </a:pPr>
            <a:r>
              <a:rPr lang="fr-FR" sz="2400" dirty="0"/>
              <a:t>Définition d’Agent IA</a:t>
            </a:r>
          </a:p>
          <a:p>
            <a:pPr marL="285750" indent="-285750">
              <a:buFont typeface="Arial" panose="020B0604020202020204" pitchFamily="34" charset="0"/>
              <a:buChar char="•"/>
            </a:pPr>
            <a:r>
              <a:rPr lang="fr-FR" sz="2400" dirty="0"/>
              <a:t>Structure idéale d’une équipe de développement</a:t>
            </a:r>
          </a:p>
          <a:p>
            <a:pPr marL="285750" indent="-285750">
              <a:buFont typeface="Arial" panose="020B0604020202020204" pitchFamily="34" charset="0"/>
              <a:buChar char="•"/>
            </a:pPr>
            <a:r>
              <a:rPr lang="fr-FR" sz="2400" dirty="0"/>
              <a:t>Remplacement d’une équipe de développement par des Agents IA</a:t>
            </a:r>
          </a:p>
          <a:p>
            <a:pPr marL="285750" indent="-285750">
              <a:buFont typeface="Arial" panose="020B0604020202020204" pitchFamily="34" charset="0"/>
              <a:buChar char="•"/>
            </a:pPr>
            <a:endParaRPr lang="fr-FR" sz="2400" dirty="0"/>
          </a:p>
        </p:txBody>
      </p:sp>
      <p:sp>
        <p:nvSpPr>
          <p:cNvPr id="4" name="Espace réservé du numéro de diapositive 3">
            <a:extLst>
              <a:ext uri="{FF2B5EF4-FFF2-40B4-BE49-F238E27FC236}">
                <a16:creationId xmlns:a16="http://schemas.microsoft.com/office/drawing/2014/main" id="{EF6701AB-5788-3AAD-2D94-EC11E9F3086D}"/>
              </a:ext>
            </a:extLst>
          </p:cNvPr>
          <p:cNvSpPr>
            <a:spLocks noGrp="1"/>
          </p:cNvSpPr>
          <p:nvPr>
            <p:ph type="sldNum" sz="quarter" idx="12"/>
          </p:nvPr>
        </p:nvSpPr>
        <p:spPr/>
        <p:txBody>
          <a:bodyPr/>
          <a:lstStyle/>
          <a:p>
            <a:pPr algn="l"/>
            <a:fld id="{FAEF9944-A4F6-4C59-AEBD-678D6480B8EA}" type="slidenum">
              <a:rPr lang="en-US" smtClean="0"/>
              <a:pPr algn="l"/>
              <a:t>6</a:t>
            </a:fld>
            <a:endParaRPr lang="en-US" dirty="0"/>
          </a:p>
        </p:txBody>
      </p:sp>
    </p:spTree>
    <p:extLst>
      <p:ext uri="{BB962C8B-B14F-4D97-AF65-F5344CB8AC3E}">
        <p14:creationId xmlns:p14="http://schemas.microsoft.com/office/powerpoint/2010/main" val="194509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BD73B6-7946-2629-7F49-30DBE0DC8079}"/>
              </a:ext>
            </a:extLst>
          </p:cNvPr>
          <p:cNvSpPr>
            <a:spLocks noGrp="1"/>
          </p:cNvSpPr>
          <p:nvPr>
            <p:ph type="title"/>
          </p:nvPr>
        </p:nvSpPr>
        <p:spPr/>
        <p:txBody>
          <a:bodyPr/>
          <a:lstStyle/>
          <a:p>
            <a:r>
              <a:rPr lang="fr-FR" dirty="0"/>
              <a:t>Articles récupérés</a:t>
            </a:r>
          </a:p>
        </p:txBody>
      </p:sp>
      <p:sp>
        <p:nvSpPr>
          <p:cNvPr id="4" name="Espace réservé du numéro de diapositive 3">
            <a:extLst>
              <a:ext uri="{FF2B5EF4-FFF2-40B4-BE49-F238E27FC236}">
                <a16:creationId xmlns:a16="http://schemas.microsoft.com/office/drawing/2014/main" id="{DAB3D33F-B08C-7C44-9C5A-F36F57D7A5C5}"/>
              </a:ext>
            </a:extLst>
          </p:cNvPr>
          <p:cNvSpPr>
            <a:spLocks noGrp="1"/>
          </p:cNvSpPr>
          <p:nvPr>
            <p:ph type="sldNum" sz="quarter" idx="12"/>
          </p:nvPr>
        </p:nvSpPr>
        <p:spPr/>
        <p:txBody>
          <a:bodyPr/>
          <a:lstStyle/>
          <a:p>
            <a:pPr algn="l"/>
            <a:fld id="{FAEF9944-A4F6-4C59-AEBD-678D6480B8EA}" type="slidenum">
              <a:rPr lang="en-US" smtClean="0"/>
              <a:pPr algn="l"/>
              <a:t>7</a:t>
            </a:fld>
            <a:endParaRPr lang="en-US" dirty="0"/>
          </a:p>
        </p:txBody>
      </p:sp>
      <p:graphicFrame>
        <p:nvGraphicFramePr>
          <p:cNvPr id="5" name="Tableau 4">
            <a:extLst>
              <a:ext uri="{FF2B5EF4-FFF2-40B4-BE49-F238E27FC236}">
                <a16:creationId xmlns:a16="http://schemas.microsoft.com/office/drawing/2014/main" id="{DA834A07-5A28-49DB-8CC4-74344913CB94}"/>
              </a:ext>
            </a:extLst>
          </p:cNvPr>
          <p:cNvGraphicFramePr>
            <a:graphicFrameLocks noGrp="1"/>
          </p:cNvGraphicFramePr>
          <p:nvPr>
            <p:extLst>
              <p:ext uri="{D42A27DB-BD31-4B8C-83A1-F6EECF244321}">
                <p14:modId xmlns:p14="http://schemas.microsoft.com/office/powerpoint/2010/main" val="2249603739"/>
              </p:ext>
            </p:extLst>
          </p:nvPr>
        </p:nvGraphicFramePr>
        <p:xfrm>
          <a:off x="2032000" y="2710300"/>
          <a:ext cx="8128000" cy="296672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2947499947"/>
                    </a:ext>
                  </a:extLst>
                </a:gridCol>
                <a:gridCol w="4064000">
                  <a:extLst>
                    <a:ext uri="{9D8B030D-6E8A-4147-A177-3AD203B41FA5}">
                      <a16:colId xmlns:a16="http://schemas.microsoft.com/office/drawing/2014/main" val="3512321778"/>
                    </a:ext>
                  </a:extLst>
                </a:gridCol>
              </a:tblGrid>
              <a:tr h="370840">
                <a:tc>
                  <a:txBody>
                    <a:bodyPr/>
                    <a:lstStyle/>
                    <a:p>
                      <a:r>
                        <a:rPr lang="fr-FR" dirty="0"/>
                        <a:t>Étape</a:t>
                      </a:r>
                    </a:p>
                  </a:txBody>
                  <a:tcPr/>
                </a:tc>
                <a:tc>
                  <a:txBody>
                    <a:bodyPr/>
                    <a:lstStyle/>
                    <a:p>
                      <a:r>
                        <a:rPr lang="fr-FR" dirty="0"/>
                        <a:t>Nombre d’articles</a:t>
                      </a:r>
                    </a:p>
                  </a:txBody>
                  <a:tcPr/>
                </a:tc>
                <a:extLst>
                  <a:ext uri="{0D108BD9-81ED-4DB2-BD59-A6C34878D82A}">
                    <a16:rowId xmlns:a16="http://schemas.microsoft.com/office/drawing/2014/main" val="2956825030"/>
                  </a:ext>
                </a:extLst>
              </a:tr>
              <a:tr h="370840">
                <a:tc>
                  <a:txBody>
                    <a:bodyPr/>
                    <a:lstStyle/>
                    <a:p>
                      <a:r>
                        <a:rPr lang="fr-FR" b="0" dirty="0"/>
                        <a:t>Recherche</a:t>
                      </a:r>
                    </a:p>
                  </a:txBody>
                  <a:tcPr/>
                </a:tc>
                <a:tc>
                  <a:txBody>
                    <a:bodyPr/>
                    <a:lstStyle/>
                    <a:p>
                      <a:pPr algn="ctr"/>
                      <a:r>
                        <a:rPr lang="fr-FR" dirty="0"/>
                        <a:t>747</a:t>
                      </a:r>
                    </a:p>
                  </a:txBody>
                  <a:tcPr/>
                </a:tc>
                <a:extLst>
                  <a:ext uri="{0D108BD9-81ED-4DB2-BD59-A6C34878D82A}">
                    <a16:rowId xmlns:a16="http://schemas.microsoft.com/office/drawing/2014/main" val="3192695250"/>
                  </a:ext>
                </a:extLst>
              </a:tr>
              <a:tr h="370840">
                <a:tc>
                  <a:txBody>
                    <a:bodyPr/>
                    <a:lstStyle/>
                    <a:p>
                      <a:r>
                        <a:rPr lang="fr-FR" b="0" dirty="0"/>
                        <a:t>Filtrage sur l’année</a:t>
                      </a:r>
                    </a:p>
                  </a:txBody>
                  <a:tcPr/>
                </a:tc>
                <a:tc>
                  <a:txBody>
                    <a:bodyPr/>
                    <a:lstStyle/>
                    <a:p>
                      <a:pPr algn="ctr"/>
                      <a:r>
                        <a:rPr lang="fr-FR" dirty="0"/>
                        <a:t>216</a:t>
                      </a:r>
                    </a:p>
                  </a:txBody>
                  <a:tcPr/>
                </a:tc>
                <a:extLst>
                  <a:ext uri="{0D108BD9-81ED-4DB2-BD59-A6C34878D82A}">
                    <a16:rowId xmlns:a16="http://schemas.microsoft.com/office/drawing/2014/main" val="2175342343"/>
                  </a:ext>
                </a:extLst>
              </a:tr>
              <a:tr h="370840">
                <a:tc>
                  <a:txBody>
                    <a:bodyPr/>
                    <a:lstStyle/>
                    <a:p>
                      <a:r>
                        <a:rPr lang="fr-FR" b="0" dirty="0"/>
                        <a:t>Filtrage sur le type de document</a:t>
                      </a:r>
                    </a:p>
                  </a:txBody>
                  <a:tcPr/>
                </a:tc>
                <a:tc>
                  <a:txBody>
                    <a:bodyPr/>
                    <a:lstStyle/>
                    <a:p>
                      <a:pPr algn="ctr"/>
                      <a:r>
                        <a:rPr lang="fr-FR" dirty="0"/>
                        <a:t>213</a:t>
                      </a:r>
                    </a:p>
                  </a:txBody>
                  <a:tcPr/>
                </a:tc>
                <a:extLst>
                  <a:ext uri="{0D108BD9-81ED-4DB2-BD59-A6C34878D82A}">
                    <a16:rowId xmlns:a16="http://schemas.microsoft.com/office/drawing/2014/main" val="4057620128"/>
                  </a:ext>
                </a:extLst>
              </a:tr>
              <a:tr h="370840">
                <a:tc>
                  <a:txBody>
                    <a:bodyPr/>
                    <a:lstStyle/>
                    <a:p>
                      <a:r>
                        <a:rPr lang="fr-FR" b="0" dirty="0"/>
                        <a:t>Filtrage sur le titre</a:t>
                      </a:r>
                    </a:p>
                  </a:txBody>
                  <a:tcPr/>
                </a:tc>
                <a:tc>
                  <a:txBody>
                    <a:bodyPr/>
                    <a:lstStyle/>
                    <a:p>
                      <a:pPr algn="ctr"/>
                      <a:r>
                        <a:rPr lang="fr-FR" dirty="0"/>
                        <a:t>207</a:t>
                      </a:r>
                    </a:p>
                  </a:txBody>
                  <a:tcPr/>
                </a:tc>
                <a:extLst>
                  <a:ext uri="{0D108BD9-81ED-4DB2-BD59-A6C34878D82A}">
                    <a16:rowId xmlns:a16="http://schemas.microsoft.com/office/drawing/2014/main" val="4272450086"/>
                  </a:ext>
                </a:extLst>
              </a:tr>
              <a:tr h="370840">
                <a:tc>
                  <a:txBody>
                    <a:bodyPr/>
                    <a:lstStyle/>
                    <a:p>
                      <a:r>
                        <a:rPr lang="fr-FR" b="0" dirty="0"/>
                        <a:t>Filtrage sur l’abstract</a:t>
                      </a:r>
                    </a:p>
                  </a:txBody>
                  <a:tcPr/>
                </a:tc>
                <a:tc>
                  <a:txBody>
                    <a:bodyPr/>
                    <a:lstStyle/>
                    <a:p>
                      <a:pPr algn="ctr"/>
                      <a:r>
                        <a:rPr lang="fr-FR" dirty="0"/>
                        <a:t>31</a:t>
                      </a:r>
                    </a:p>
                  </a:txBody>
                  <a:tcPr/>
                </a:tc>
                <a:extLst>
                  <a:ext uri="{0D108BD9-81ED-4DB2-BD59-A6C34878D82A}">
                    <a16:rowId xmlns:a16="http://schemas.microsoft.com/office/drawing/2014/main" val="2876182496"/>
                  </a:ext>
                </a:extLst>
              </a:tr>
              <a:tr h="370840">
                <a:tc>
                  <a:txBody>
                    <a:bodyPr/>
                    <a:lstStyle/>
                    <a:p>
                      <a:r>
                        <a:rPr lang="fr-FR" b="0" dirty="0"/>
                        <a:t>Filtrage manuel – abstract</a:t>
                      </a:r>
                    </a:p>
                  </a:txBody>
                  <a:tcPr/>
                </a:tc>
                <a:tc>
                  <a:txBody>
                    <a:bodyPr/>
                    <a:lstStyle/>
                    <a:p>
                      <a:pPr algn="ctr"/>
                      <a:r>
                        <a:rPr lang="fr-FR" dirty="0"/>
                        <a:t>12</a:t>
                      </a:r>
                    </a:p>
                  </a:txBody>
                  <a:tcPr/>
                </a:tc>
                <a:extLst>
                  <a:ext uri="{0D108BD9-81ED-4DB2-BD59-A6C34878D82A}">
                    <a16:rowId xmlns:a16="http://schemas.microsoft.com/office/drawing/2014/main" val="1214264406"/>
                  </a:ext>
                </a:extLst>
              </a:tr>
              <a:tr h="370840">
                <a:tc>
                  <a:txBody>
                    <a:bodyPr/>
                    <a:lstStyle/>
                    <a:p>
                      <a:r>
                        <a:rPr lang="fr-FR" b="0" dirty="0"/>
                        <a:t>Filtrage manuel – grands titres</a:t>
                      </a:r>
                    </a:p>
                  </a:txBody>
                  <a:tcPr/>
                </a:tc>
                <a:tc>
                  <a:txBody>
                    <a:bodyPr/>
                    <a:lstStyle/>
                    <a:p>
                      <a:pPr algn="ctr"/>
                      <a:r>
                        <a:rPr lang="fr-FR" dirty="0"/>
                        <a:t>12</a:t>
                      </a:r>
                    </a:p>
                  </a:txBody>
                  <a:tcPr/>
                </a:tc>
                <a:extLst>
                  <a:ext uri="{0D108BD9-81ED-4DB2-BD59-A6C34878D82A}">
                    <a16:rowId xmlns:a16="http://schemas.microsoft.com/office/drawing/2014/main" val="916211819"/>
                  </a:ext>
                </a:extLst>
              </a:tr>
            </a:tbl>
          </a:graphicData>
        </a:graphic>
      </p:graphicFrame>
    </p:spTree>
    <p:extLst>
      <p:ext uri="{BB962C8B-B14F-4D97-AF65-F5344CB8AC3E}">
        <p14:creationId xmlns:p14="http://schemas.microsoft.com/office/powerpoint/2010/main" val="1276882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FBBB308-4F83-9BD6-93D8-C1B7217C23C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3F0296-C201-EBC5-DFDE-B74DA6516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 name="Freeform: Shape 9">
            <a:extLst>
              <a:ext uri="{FF2B5EF4-FFF2-40B4-BE49-F238E27FC236}">
                <a16:creationId xmlns:a16="http://schemas.microsoft.com/office/drawing/2014/main" id="{D9D10D4D-29AF-2AF7-6F5B-8A2CFC66D8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3796" cy="6858000"/>
          </a:xfrm>
          <a:custGeom>
            <a:avLst/>
            <a:gdLst>
              <a:gd name="connsiteX0" fmla="*/ 0 w 4583796"/>
              <a:gd name="connsiteY0" fmla="*/ 0 h 6858000"/>
              <a:gd name="connsiteX1" fmla="*/ 1087374 w 4583796"/>
              <a:gd name="connsiteY1" fmla="*/ 0 h 6858000"/>
              <a:gd name="connsiteX2" fmla="*/ 1598212 w 4583796"/>
              <a:gd name="connsiteY2" fmla="*/ 0 h 6858000"/>
              <a:gd name="connsiteX3" fmla="*/ 2960773 w 4583796"/>
              <a:gd name="connsiteY3" fmla="*/ 0 h 6858000"/>
              <a:gd name="connsiteX4" fmla="*/ 2982897 w 4583796"/>
              <a:gd name="connsiteY4" fmla="*/ 14997 h 6858000"/>
              <a:gd name="connsiteX5" fmla="*/ 4583796 w 4583796"/>
              <a:gd name="connsiteY5" fmla="*/ 3621656 h 6858000"/>
              <a:gd name="connsiteX6" fmla="*/ 2709446 w 4583796"/>
              <a:gd name="connsiteY6" fmla="*/ 6374814 h 6858000"/>
              <a:gd name="connsiteX7" fmla="*/ 2192798 w 4583796"/>
              <a:gd name="connsiteY7" fmla="*/ 6780599 h 6858000"/>
              <a:gd name="connsiteX8" fmla="*/ 2081042 w 4583796"/>
              <a:gd name="connsiteY8" fmla="*/ 6858000 h 6858000"/>
              <a:gd name="connsiteX9" fmla="*/ 1598212 w 4583796"/>
              <a:gd name="connsiteY9" fmla="*/ 6858000 h 6858000"/>
              <a:gd name="connsiteX10" fmla="*/ 1087374 w 4583796"/>
              <a:gd name="connsiteY10" fmla="*/ 6858000 h 6858000"/>
              <a:gd name="connsiteX11" fmla="*/ 0 w 4583796"/>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3796" h="6858000">
                <a:moveTo>
                  <a:pt x="0" y="0"/>
                </a:moveTo>
                <a:lnTo>
                  <a:pt x="1087374" y="0"/>
                </a:lnTo>
                <a:lnTo>
                  <a:pt x="1598212" y="0"/>
                </a:lnTo>
                <a:lnTo>
                  <a:pt x="2960773" y="0"/>
                </a:lnTo>
                <a:lnTo>
                  <a:pt x="2982897" y="14997"/>
                </a:lnTo>
                <a:cubicBezTo>
                  <a:pt x="4010060" y="754641"/>
                  <a:pt x="4583796" y="2093192"/>
                  <a:pt x="4583796" y="3621656"/>
                </a:cubicBezTo>
                <a:cubicBezTo>
                  <a:pt x="4583796" y="4969131"/>
                  <a:pt x="3655071" y="5602839"/>
                  <a:pt x="2709446" y="6374814"/>
                </a:cubicBezTo>
                <a:cubicBezTo>
                  <a:pt x="2537243" y="6515397"/>
                  <a:pt x="2366616" y="6653108"/>
                  <a:pt x="2192798" y="6780599"/>
                </a:cubicBezTo>
                <a:lnTo>
                  <a:pt x="2081042" y="6858000"/>
                </a:lnTo>
                <a:lnTo>
                  <a:pt x="1598212" y="6858000"/>
                </a:lnTo>
                <a:lnTo>
                  <a:pt x="108737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EF32AEBE-9144-1C6B-625C-B23C57877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20243B05-BA02-CCB3-153B-13031B630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C392F6D2-2327-A3AB-D108-1D9684754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D4D7857F-E0F6-7521-0B40-8575D2EE4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6B4AEBBE-AAFB-1BFD-7B0D-D1357877E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1CFA50B5-83A2-CFA0-6619-07D3C31544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re 1">
            <a:extLst>
              <a:ext uri="{FF2B5EF4-FFF2-40B4-BE49-F238E27FC236}">
                <a16:creationId xmlns:a16="http://schemas.microsoft.com/office/drawing/2014/main" id="{7F9B2291-8503-9DBE-1C64-CA53C168BA3B}"/>
              </a:ext>
            </a:extLst>
          </p:cNvPr>
          <p:cNvSpPr>
            <a:spLocks noGrp="1"/>
          </p:cNvSpPr>
          <p:nvPr>
            <p:ph type="title"/>
          </p:nvPr>
        </p:nvSpPr>
        <p:spPr>
          <a:xfrm>
            <a:off x="277735" y="2663999"/>
            <a:ext cx="4293366" cy="1530001"/>
          </a:xfrm>
        </p:spPr>
        <p:txBody>
          <a:bodyPr anchor="ctr">
            <a:normAutofit/>
          </a:bodyPr>
          <a:lstStyle/>
          <a:p>
            <a:r>
              <a:rPr lang="fr-FR" sz="4800" dirty="0"/>
              <a:t>Définitions</a:t>
            </a:r>
          </a:p>
        </p:txBody>
      </p:sp>
      <p:sp>
        <p:nvSpPr>
          <p:cNvPr id="3" name="Espace réservé du contenu 2">
            <a:extLst>
              <a:ext uri="{FF2B5EF4-FFF2-40B4-BE49-F238E27FC236}">
                <a16:creationId xmlns:a16="http://schemas.microsoft.com/office/drawing/2014/main" id="{71262CC1-E41E-6F41-86E3-B9A75C1034E0}"/>
              </a:ext>
            </a:extLst>
          </p:cNvPr>
          <p:cNvSpPr>
            <a:spLocks noGrp="1"/>
          </p:cNvSpPr>
          <p:nvPr>
            <p:ph idx="1"/>
          </p:nvPr>
        </p:nvSpPr>
        <p:spPr>
          <a:xfrm>
            <a:off x="5249850" y="1996515"/>
            <a:ext cx="6664415" cy="3466694"/>
          </a:xfrm>
        </p:spPr>
        <p:txBody>
          <a:bodyPr anchor="ctr">
            <a:normAutofit/>
          </a:bodyPr>
          <a:lstStyle/>
          <a:p>
            <a:pPr marL="285750" indent="-285750">
              <a:buFont typeface="Arial" panose="020B0604020202020204" pitchFamily="34" charset="0"/>
              <a:buChar char="•"/>
            </a:pPr>
            <a:r>
              <a:rPr lang="fr-FR" dirty="0"/>
              <a:t>Intelligence artificielle (IA) : le domaine</a:t>
            </a:r>
          </a:p>
          <a:p>
            <a:pPr marL="285750" indent="-285750">
              <a:buFont typeface="Arial" panose="020B0604020202020204" pitchFamily="34" charset="0"/>
              <a:buChar char="•"/>
            </a:pPr>
            <a:r>
              <a:rPr lang="fr-FR" dirty="0"/>
              <a:t>Large Language Model (LLM) : le modèle </a:t>
            </a:r>
          </a:p>
          <a:p>
            <a:pPr marL="285750" indent="-285750">
              <a:buFont typeface="Arial" panose="020B0604020202020204" pitchFamily="34" charset="0"/>
              <a:buChar char="•"/>
            </a:pPr>
            <a:r>
              <a:rPr lang="fr-FR" dirty="0"/>
              <a:t>Agent IA : l’acteur autonome</a:t>
            </a:r>
          </a:p>
        </p:txBody>
      </p:sp>
      <p:sp>
        <p:nvSpPr>
          <p:cNvPr id="5" name="Espace réservé du numéro de diapositive 4">
            <a:extLst>
              <a:ext uri="{FF2B5EF4-FFF2-40B4-BE49-F238E27FC236}">
                <a16:creationId xmlns:a16="http://schemas.microsoft.com/office/drawing/2014/main" id="{AF002D2D-EFDA-972A-36E7-A7F7322BF5DA}"/>
              </a:ext>
            </a:extLst>
          </p:cNvPr>
          <p:cNvSpPr>
            <a:spLocks noGrp="1"/>
          </p:cNvSpPr>
          <p:nvPr>
            <p:ph type="sldNum" sz="quarter" idx="12"/>
          </p:nvPr>
        </p:nvSpPr>
        <p:spPr/>
        <p:txBody>
          <a:bodyPr/>
          <a:lstStyle/>
          <a:p>
            <a:pPr algn="l"/>
            <a:fld id="{FAEF9944-A4F6-4C59-AEBD-678D6480B8EA}" type="slidenum">
              <a:rPr lang="en-US" smtClean="0"/>
              <a:pPr algn="l"/>
              <a:t>8</a:t>
            </a:fld>
            <a:endParaRPr lang="en-US" dirty="0"/>
          </a:p>
        </p:txBody>
      </p:sp>
    </p:spTree>
    <p:extLst>
      <p:ext uri="{BB962C8B-B14F-4D97-AF65-F5344CB8AC3E}">
        <p14:creationId xmlns:p14="http://schemas.microsoft.com/office/powerpoint/2010/main" val="1101825430"/>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2348</TotalTime>
  <Words>1887</Words>
  <Application>Microsoft Macintosh PowerPoint</Application>
  <PresentationFormat>Grand écran</PresentationFormat>
  <Paragraphs>182</Paragraphs>
  <Slides>16</Slides>
  <Notes>15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Meiryo</vt:lpstr>
      <vt:lpstr>Aptos</vt:lpstr>
      <vt:lpstr>Arial</vt:lpstr>
      <vt:lpstr>Corbel</vt:lpstr>
      <vt:lpstr>Wingdings</vt:lpstr>
      <vt:lpstr>SketchLinesVTI</vt:lpstr>
      <vt:lpstr>Soutenance de Mémoire M1</vt:lpstr>
      <vt:lpstr>École Normale Supérieure – ENS PSL</vt:lpstr>
      <vt:lpstr>Mes missions au sein de l’ENS</vt:lpstr>
      <vt:lpstr>Les agents IA dans la réalisation de projets de développement</vt:lpstr>
      <vt:lpstr>Sommaire</vt:lpstr>
      <vt:lpstr>Méthode PICO</vt:lpstr>
      <vt:lpstr>Division de la recherche</vt:lpstr>
      <vt:lpstr>Articles récupérés</vt:lpstr>
      <vt:lpstr>Définitions</vt:lpstr>
      <vt:lpstr>État de l’art</vt:lpstr>
      <vt:lpstr>Structure d’équipe</vt:lpstr>
      <vt:lpstr>Simulation d’équipes multi-agents</vt:lpstr>
      <vt:lpstr>Étude de cas : CodePori (2024)</vt:lpstr>
      <vt:lpstr>CodePori : résultats</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SOARES</dc:creator>
  <cp:lastModifiedBy>KEVIN SOARES</cp:lastModifiedBy>
  <cp:revision>16</cp:revision>
  <dcterms:created xsi:type="dcterms:W3CDTF">2025-06-07T17:11:33Z</dcterms:created>
  <dcterms:modified xsi:type="dcterms:W3CDTF">2025-06-10T00:52:19Z</dcterms:modified>
</cp:coreProperties>
</file>