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0"/>
  </p:notesMasterIdLst>
  <p:handoutMasterIdLst>
    <p:handoutMasterId r:id="rId51"/>
  </p:handoutMasterIdLst>
  <p:sldIdLst>
    <p:sldId id="286" r:id="rId2"/>
    <p:sldId id="462" r:id="rId3"/>
    <p:sldId id="463" r:id="rId4"/>
    <p:sldId id="503" r:id="rId5"/>
    <p:sldId id="508" r:id="rId6"/>
    <p:sldId id="466" r:id="rId7"/>
    <p:sldId id="509" r:id="rId8"/>
    <p:sldId id="514" r:id="rId9"/>
    <p:sldId id="467" r:id="rId10"/>
    <p:sldId id="469" r:id="rId11"/>
    <p:sldId id="516" r:id="rId12"/>
    <p:sldId id="517" r:id="rId13"/>
    <p:sldId id="518" r:id="rId14"/>
    <p:sldId id="471" r:id="rId15"/>
    <p:sldId id="512" r:id="rId16"/>
    <p:sldId id="472" r:id="rId17"/>
    <p:sldId id="473" r:id="rId18"/>
    <p:sldId id="474" r:id="rId19"/>
    <p:sldId id="476" r:id="rId20"/>
    <p:sldId id="511" r:id="rId21"/>
    <p:sldId id="519" r:id="rId22"/>
    <p:sldId id="520" r:id="rId23"/>
    <p:sldId id="521" r:id="rId24"/>
    <p:sldId id="522" r:id="rId25"/>
    <p:sldId id="523" r:id="rId26"/>
    <p:sldId id="524" r:id="rId27"/>
    <p:sldId id="525" r:id="rId28"/>
    <p:sldId id="528" r:id="rId29"/>
    <p:sldId id="529" r:id="rId30"/>
    <p:sldId id="478" r:id="rId31"/>
    <p:sldId id="479" r:id="rId32"/>
    <p:sldId id="502" r:id="rId33"/>
    <p:sldId id="513" r:id="rId34"/>
    <p:sldId id="501" r:id="rId35"/>
    <p:sldId id="526" r:id="rId36"/>
    <p:sldId id="527" r:id="rId37"/>
    <p:sldId id="530" r:id="rId38"/>
    <p:sldId id="531" r:id="rId39"/>
    <p:sldId id="532" r:id="rId40"/>
    <p:sldId id="533" r:id="rId41"/>
    <p:sldId id="555" r:id="rId42"/>
    <p:sldId id="556" r:id="rId43"/>
    <p:sldId id="557" r:id="rId44"/>
    <p:sldId id="558" r:id="rId45"/>
    <p:sldId id="500" r:id="rId46"/>
    <p:sldId id="515" r:id="rId47"/>
    <p:sldId id="559" r:id="rId48"/>
    <p:sldId id="296" r:id="rId49"/>
  </p:sldIdLst>
  <p:sldSz cx="9906000" cy="6858000" type="A4"/>
  <p:notesSz cx="6648450" cy="9782175"/>
  <p:defaultTextStyle>
    <a:defPPr>
      <a:defRPr lang="fr-FR"/>
    </a:defPPr>
    <a:lvl1pPr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1pPr>
    <a:lvl2pPr marL="4572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2pPr>
    <a:lvl3pPr marL="9144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3pPr>
    <a:lvl4pPr marL="13716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4pPr>
    <a:lvl5pPr marL="18288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5pPr>
    <a:lvl6pPr marL="22860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6pPr>
    <a:lvl7pPr marL="27432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7pPr>
    <a:lvl8pPr marL="32004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8pPr>
    <a:lvl9pPr marL="36576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570">
          <p15:clr>
            <a:srgbClr val="A4A3A4"/>
          </p15:clr>
        </p15:guide>
        <p15:guide id="2" pos="27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89"/>
  </p:normalViewPr>
  <p:slideViewPr>
    <p:cSldViewPr snapToGrid="0">
      <p:cViewPr varScale="1">
        <p:scale>
          <a:sx n="117" d="100"/>
          <a:sy n="117" d="100"/>
        </p:scale>
        <p:origin x="1104" y="168"/>
      </p:cViewPr>
      <p:guideLst>
        <p:guide orient="horz" pos="4570"/>
        <p:guide pos="2737"/>
      </p:guideLst>
    </p:cSldViewPr>
  </p:slideViewPr>
  <p:notesTextViewPr>
    <p:cViewPr>
      <p:scale>
        <a:sx n="1" d="1"/>
        <a:sy n="1" d="1"/>
      </p:scale>
      <p:origin x="0" y="0"/>
    </p:cViewPr>
  </p:notesTextViewPr>
  <p:notesViewPr>
    <p:cSldViewPr snapToGrid="0">
      <p:cViewPr>
        <p:scale>
          <a:sx n="1" d="2"/>
          <a:sy n="1" d="2"/>
        </p:scale>
        <p:origin x="4712" y="13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0F7E84B9-4E6B-1A48-9514-7F9765985141}"/>
              </a:ext>
            </a:extLst>
          </p:cNvPr>
          <p:cNvSpPr>
            <a:spLocks noChangeArrowheads="1"/>
          </p:cNvSpPr>
          <p:nvPr/>
        </p:nvSpPr>
        <p:spPr bwMode="auto">
          <a:xfrm>
            <a:off x="3178175" y="9078913"/>
            <a:ext cx="317500" cy="222250"/>
          </a:xfrm>
          <a:prstGeom prst="rect">
            <a:avLst/>
          </a:prstGeom>
          <a:noFill/>
          <a:ln w="12700">
            <a:noFill/>
            <a:miter lim="800000"/>
            <a:headEnd/>
            <a:tailEnd/>
          </a:ln>
          <a:effectLst/>
        </p:spPr>
        <p:txBody>
          <a:bodyPr wrap="none" lIns="88594" tIns="43519" rIns="88594" bIns="43519">
            <a:spAutoFit/>
          </a:bodyPr>
          <a:lstStyle>
            <a:lvl1pPr defTabSz="746125">
              <a:defRPr sz="2000" b="1">
                <a:solidFill>
                  <a:schemeClr val="tx1"/>
                </a:solidFill>
                <a:latin typeface="Courier" pitchFamily="2" charset="0"/>
                <a:ea typeface="ＭＳ Ｐゴシック" panose="020B0600070205080204" pitchFamily="34" charset="-128"/>
              </a:defRPr>
            </a:lvl1pPr>
            <a:lvl2pPr marL="37931725" indent="-37474525" defTabSz="7461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pPr algn="l"/>
            <a:fld id="{6E91E74A-1713-AA47-98FD-A2FD7563A380}" type="slidenum">
              <a:rPr lang="fr-FR" altLang="fr-FR" sz="900" b="0">
                <a:latin typeface="Arial" panose="020B0604020202020204" pitchFamily="34" charset="0"/>
              </a:rPr>
              <a:pPr algn="l"/>
              <a:t>‹N°›</a:t>
            </a:fld>
            <a:endParaRPr lang="fr-FR" altLang="fr-FR" sz="900" b="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2FC4B4-A155-3747-B27F-67A06D994DDE}"/>
              </a:ext>
            </a:extLst>
          </p:cNvPr>
          <p:cNvSpPr>
            <a:spLocks noGrp="1" noChangeArrowheads="1"/>
          </p:cNvSpPr>
          <p:nvPr>
            <p:ph type="body" sz="quarter" idx="3"/>
          </p:nvPr>
        </p:nvSpPr>
        <p:spPr bwMode="auto">
          <a:xfrm>
            <a:off x="885825" y="4660900"/>
            <a:ext cx="4876800" cy="4422775"/>
          </a:xfrm>
          <a:prstGeom prst="rect">
            <a:avLst/>
          </a:prstGeom>
          <a:noFill/>
          <a:ln w="12700">
            <a:noFill/>
            <a:miter lim="800000"/>
            <a:headEnd/>
            <a:tailEnd/>
          </a:ln>
          <a:effectLst/>
        </p:spPr>
        <p:txBody>
          <a:bodyPr vert="horz" wrap="square" lIns="88594" tIns="43519" rIns="88594" bIns="43519" numCol="1" anchor="t" anchorCtr="0" compatLnSpc="1">
            <a:prstTxWarp prst="textNoShape">
              <a:avLst/>
            </a:prstTxWarp>
          </a:bodyPr>
          <a:lstStyle/>
          <a:p>
            <a:pPr lvl="0"/>
            <a:r>
              <a:rPr lang="fr-FR" altLang="fr-FR"/>
              <a:t>Cliquez pour modifier les styles de texte du masque</a:t>
            </a:r>
          </a:p>
          <a:p>
            <a:pPr lvl="1"/>
            <a:r>
              <a:rPr lang="fr-FR" altLang="fr-FR"/>
              <a:t>Second niveau</a:t>
            </a:r>
          </a:p>
          <a:p>
            <a:pPr lvl="2"/>
            <a:r>
              <a:rPr lang="fr-FR" altLang="fr-FR"/>
              <a:t>Troisième niveau</a:t>
            </a:r>
          </a:p>
          <a:p>
            <a:pPr lvl="3"/>
            <a:r>
              <a:rPr lang="fr-FR" altLang="fr-FR"/>
              <a:t>Quatrième niveau</a:t>
            </a:r>
          </a:p>
          <a:p>
            <a:pPr lvl="4"/>
            <a:r>
              <a:rPr lang="fr-FR" altLang="fr-FR"/>
              <a:t>Cinquième niveau</a:t>
            </a:r>
          </a:p>
        </p:txBody>
      </p:sp>
      <p:sp>
        <p:nvSpPr>
          <p:cNvPr id="16387" name="Rectangle 3">
            <a:extLst>
              <a:ext uri="{FF2B5EF4-FFF2-40B4-BE49-F238E27FC236}">
                <a16:creationId xmlns:a16="http://schemas.microsoft.com/office/drawing/2014/main" id="{1E870E77-1A94-6E46-A309-4E2F23EDF6EC}"/>
              </a:ext>
            </a:extLst>
          </p:cNvPr>
          <p:cNvSpPr>
            <a:spLocks noGrp="1" noRot="1" noChangeAspect="1" noChangeArrowheads="1" noTextEdit="1"/>
          </p:cNvSpPr>
          <p:nvPr>
            <p:ph type="sldImg" idx="2"/>
          </p:nvPr>
        </p:nvSpPr>
        <p:spPr bwMode="auto">
          <a:xfrm>
            <a:off x="679450" y="730250"/>
            <a:ext cx="5294313" cy="36655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05" charset="0"/>
        <a:ea typeface="ＭＳ Ｐゴシック" charset="-128"/>
        <a:cs typeface="ＭＳ Ｐゴシック" charset="-128"/>
      </a:defRPr>
    </a:lvl1pPr>
    <a:lvl2pPr marL="4572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75E61CF-8DD0-5645-904A-BDB7D7E55B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906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5B3422-3D65-844E-8C58-6A609381C049}" type="slidenum">
              <a:rPr lang="fr-FR" altLang="fr-FR" sz="1300"/>
              <a:pPr eaLnBrk="1" hangingPunct="1"/>
              <a:t>1</a:t>
            </a:fld>
            <a:endParaRPr lang="fr-FR" altLang="fr-FR" sz="1300"/>
          </a:p>
        </p:txBody>
      </p:sp>
      <p:sp>
        <p:nvSpPr>
          <p:cNvPr id="18434" name="Rectangle 2">
            <a:extLst>
              <a:ext uri="{FF2B5EF4-FFF2-40B4-BE49-F238E27FC236}">
                <a16:creationId xmlns:a16="http://schemas.microsoft.com/office/drawing/2014/main" id="{6F2E6DA8-2884-304E-8077-0902A20E5B44}"/>
              </a:ext>
            </a:extLst>
          </p:cNvPr>
          <p:cNvSpPr>
            <a:spLocks noGrp="1" noRot="1" noChangeAspect="1" noChangeArrowheads="1" noTextEdit="1"/>
          </p:cNvSpPr>
          <p:nvPr>
            <p:ph type="sldImg"/>
          </p:nvPr>
        </p:nvSpPr>
        <p:spPr>
          <a:xfrm>
            <a:off x="779463" y="768350"/>
            <a:ext cx="5540375" cy="3836988"/>
          </a:xfrm>
          <a:solidFill>
            <a:srgbClr val="FFFFFF"/>
          </a:solidFill>
          <a:ln/>
        </p:spPr>
      </p:sp>
      <p:sp>
        <p:nvSpPr>
          <p:cNvPr id="18435" name="Rectangle 3">
            <a:extLst>
              <a:ext uri="{FF2B5EF4-FFF2-40B4-BE49-F238E27FC236}">
                <a16:creationId xmlns:a16="http://schemas.microsoft.com/office/drawing/2014/main" id="{FDE48684-EDFF-3D48-BAE6-46421499152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3297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a:t>Cliquez et modifiez le titre</a:t>
            </a:r>
          </a:p>
        </p:txBody>
      </p:sp>
      <p:sp>
        <p:nvSpPr>
          <p:cNvPr id="3" name="Sous-titr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6">
            <a:extLst>
              <a:ext uri="{FF2B5EF4-FFF2-40B4-BE49-F238E27FC236}">
                <a16:creationId xmlns:a16="http://schemas.microsoft.com/office/drawing/2014/main" id="{1E11AE57-E2F3-DA4B-9078-863BBA01E1D3}"/>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1197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C4638A7D-9A2C-6E4D-B6EA-43381E9EC1A2}"/>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95841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1858" y="1"/>
            <a:ext cx="2371592" cy="63230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31920" y="1"/>
            <a:ext cx="6954838" cy="63230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38DBC793-360C-624A-9ACA-EEB48E791D1F}"/>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2442436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331920" y="0"/>
            <a:ext cx="9491530" cy="914400"/>
          </a:xfrm>
        </p:spPr>
        <p:txBody>
          <a:bodyPr/>
          <a:lstStyle/>
          <a:p>
            <a:r>
              <a:rPr lang="fr-FR"/>
              <a:t>Cliquez et modifiez le titre</a:t>
            </a:r>
          </a:p>
        </p:txBody>
      </p:sp>
      <p:sp>
        <p:nvSpPr>
          <p:cNvPr id="3" name="Espace réservé du texte 2"/>
          <p:cNvSpPr>
            <a:spLocks noGrp="1"/>
          </p:cNvSpPr>
          <p:nvPr>
            <p:ph type="body" sz="half" idx="1"/>
          </p:nvPr>
        </p:nvSpPr>
        <p:spPr>
          <a:xfrm>
            <a:off x="331920" y="1296989"/>
            <a:ext cx="4579805"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76825" y="1296989"/>
            <a:ext cx="4579806"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9D19609-00F5-DD49-ABEB-6E7D87AB1A75}"/>
              </a:ext>
            </a:extLst>
          </p:cNvPr>
          <p:cNvSpPr>
            <a:spLocks noGrp="1"/>
          </p:cNvSpPr>
          <p:nvPr>
            <p:ph type="ftr" sz="quarter" idx="10"/>
          </p:nvPr>
        </p:nvSpPr>
        <p:spPr>
          <a:xfrm>
            <a:off x="3384550" y="6553200"/>
            <a:ext cx="4249738" cy="304800"/>
          </a:xfrm>
          <a:prstGeom prst="rect">
            <a:avLst/>
          </a:prstGeom>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11604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331920" y="0"/>
            <a:ext cx="9491530" cy="914400"/>
          </a:xfrm>
        </p:spPr>
        <p:txBody>
          <a:bodyPr/>
          <a:lstStyle/>
          <a:p>
            <a:r>
              <a:rPr lang="fr-FR"/>
              <a:t>Cliquez et modifiez le titre</a:t>
            </a:r>
          </a:p>
        </p:txBody>
      </p:sp>
      <p:sp>
        <p:nvSpPr>
          <p:cNvPr id="3" name="Espace réservé du texte 2"/>
          <p:cNvSpPr>
            <a:spLocks noGrp="1"/>
          </p:cNvSpPr>
          <p:nvPr>
            <p:ph type="body" sz="half" idx="1"/>
          </p:nvPr>
        </p:nvSpPr>
        <p:spPr>
          <a:xfrm>
            <a:off x="331920" y="1296989"/>
            <a:ext cx="4579805"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5076825" y="1296988"/>
            <a:ext cx="4579806" cy="24368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5076825" y="3886201"/>
            <a:ext cx="4579806" cy="24368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09D2331F-DFC8-D14D-B3DF-52F3074DED04}"/>
              </a:ext>
            </a:extLst>
          </p:cNvPr>
          <p:cNvSpPr>
            <a:spLocks noGrp="1"/>
          </p:cNvSpPr>
          <p:nvPr>
            <p:ph type="ftr" sz="quarter" idx="10"/>
          </p:nvPr>
        </p:nvSpPr>
        <p:spPr>
          <a:xfrm>
            <a:off x="3384550" y="6553200"/>
            <a:ext cx="4249738" cy="304800"/>
          </a:xfrm>
          <a:prstGeom prst="rect">
            <a:avLst/>
          </a:prstGeom>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238943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87183508-AFDA-4B4D-ACB2-ECF336633908}"/>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360289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a:extLst>
              <a:ext uri="{FF2B5EF4-FFF2-40B4-BE49-F238E27FC236}">
                <a16:creationId xmlns:a16="http://schemas.microsoft.com/office/drawing/2014/main" id="{DF23B33E-0ACB-6D48-8C43-496B860CC315}"/>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2839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31920" y="1296989"/>
            <a:ext cx="457980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76825" y="1296989"/>
            <a:ext cx="4579806"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a:extLst>
              <a:ext uri="{FF2B5EF4-FFF2-40B4-BE49-F238E27FC236}">
                <a16:creationId xmlns:a16="http://schemas.microsoft.com/office/drawing/2014/main" id="{8B469E06-71E8-324B-A361-BBB17CF5E3A0}"/>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07907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6">
            <a:extLst>
              <a:ext uri="{FF2B5EF4-FFF2-40B4-BE49-F238E27FC236}">
                <a16:creationId xmlns:a16="http://schemas.microsoft.com/office/drawing/2014/main" id="{7382E758-BE59-7248-AAD4-3B648AF81A6E}"/>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56767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65108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5CBE8EC-A46F-C24B-AC38-240E01409DED}"/>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04305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2B83B783-D4D3-C74F-9EB1-6AB6E7E4C2C4}"/>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1963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FB0FA95B-4009-C144-99F7-38E061A34F09}"/>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96248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2B746B8-2F61-E940-8008-55BFF4428C64}"/>
              </a:ext>
            </a:extLst>
          </p:cNvPr>
          <p:cNvSpPr>
            <a:spLocks noChangeArrowheads="1"/>
          </p:cNvSpPr>
          <p:nvPr/>
        </p:nvSpPr>
        <p:spPr bwMode="auto">
          <a:xfrm>
            <a:off x="0" y="6553200"/>
            <a:ext cx="9906000" cy="304800"/>
          </a:xfrm>
          <a:prstGeom prst="rect">
            <a:avLst/>
          </a:prstGeom>
          <a:solidFill>
            <a:srgbClr val="C4C1AA"/>
          </a:solidFill>
          <a:ln w="9525">
            <a:solidFill>
              <a:srgbClr val="C4C1AA"/>
            </a:solidFill>
            <a:miter lim="800000"/>
            <a:headEnd/>
            <a:tailEnd/>
          </a:ln>
        </p:spPr>
        <p:txBody>
          <a:bodyPr wrap="none" lIns="76191" tIns="38097" rIns="76191" bIns="38097" anchor="ctr"/>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sz="1900">
              <a:latin typeface="Arial" panose="020B0604020202020204" pitchFamily="34" charset="0"/>
            </a:endParaRPr>
          </a:p>
        </p:txBody>
      </p:sp>
      <p:sp>
        <p:nvSpPr>
          <p:cNvPr id="1027" name="Rectangle 3">
            <a:extLst>
              <a:ext uri="{FF2B5EF4-FFF2-40B4-BE49-F238E27FC236}">
                <a16:creationId xmlns:a16="http://schemas.microsoft.com/office/drawing/2014/main" id="{B447AD86-CC2D-BF40-987F-509CD40FB94B}"/>
              </a:ext>
            </a:extLst>
          </p:cNvPr>
          <p:cNvSpPr>
            <a:spLocks noChangeArrowheads="1"/>
          </p:cNvSpPr>
          <p:nvPr/>
        </p:nvSpPr>
        <p:spPr bwMode="auto">
          <a:xfrm>
            <a:off x="0" y="0"/>
            <a:ext cx="9906000" cy="939800"/>
          </a:xfrm>
          <a:prstGeom prst="rect">
            <a:avLst/>
          </a:prstGeom>
          <a:solidFill>
            <a:srgbClr val="C4C4C4"/>
          </a:solidFill>
          <a:ln>
            <a:noFill/>
          </a:ln>
          <a:extLst>
            <a:ext uri="{91240B29-F687-4f45-9708-019B960494DF}"/>
          </a:extLst>
        </p:spPr>
        <p:txBody>
          <a:bodyPr wrap="none" lIns="74993" tIns="38998" rIns="74993" bIns="38998" anchor="ctr"/>
          <a:lstStyle>
            <a:lvl1pPr defTabSz="3062288">
              <a:defRPr sz="2000" b="1">
                <a:solidFill>
                  <a:schemeClr val="tx1"/>
                </a:solidFill>
                <a:latin typeface="Courier" pitchFamily="2" charset="0"/>
                <a:ea typeface="ＭＳ Ｐゴシック" panose="020B0600070205080204" pitchFamily="34" charset="-128"/>
              </a:defRPr>
            </a:lvl1pPr>
            <a:lvl2pPr marL="37931725" indent="-37474525" defTabSz="3062288">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en-US" altLang="fr-FR" sz="2800">
              <a:solidFill>
                <a:srgbClr val="003399"/>
              </a:solidFill>
            </a:endParaRPr>
          </a:p>
        </p:txBody>
      </p:sp>
      <p:sp>
        <p:nvSpPr>
          <p:cNvPr id="109572" name="Rectangle 4">
            <a:extLst>
              <a:ext uri="{FF2B5EF4-FFF2-40B4-BE49-F238E27FC236}">
                <a16:creationId xmlns:a16="http://schemas.microsoft.com/office/drawing/2014/main" id="{F21F81F3-63B4-B149-ADFC-F567D49CE0EB}"/>
              </a:ext>
            </a:extLst>
          </p:cNvPr>
          <p:cNvSpPr>
            <a:spLocks noGrp="1" noChangeArrowheads="1"/>
          </p:cNvSpPr>
          <p:nvPr>
            <p:ph type="title"/>
          </p:nvPr>
        </p:nvSpPr>
        <p:spPr bwMode="auto">
          <a:xfrm>
            <a:off x="331788" y="0"/>
            <a:ext cx="9491662" cy="914400"/>
          </a:xfrm>
          <a:prstGeom prst="rect">
            <a:avLst/>
          </a:prstGeom>
          <a:noFill/>
          <a:ln w="9525">
            <a:noFill/>
            <a:miter lim="800000"/>
            <a:headEnd/>
            <a:tailEnd/>
          </a:ln>
          <a:effectLst>
            <a:outerShdw blurRad="63500" dist="38099" dir="2700000" algn="ctr" rotWithShape="0">
              <a:schemeClr val="bg2">
                <a:alpha val="74998"/>
              </a:schemeClr>
            </a:outerShdw>
          </a:effectLst>
        </p:spPr>
        <p:txBody>
          <a:bodyPr vert="horz" wrap="square" lIns="76191" tIns="38097" rIns="76191" bIns="38097" numCol="1" anchor="ctr" anchorCtr="0" compatLnSpc="1">
            <a:prstTxWarp prst="textNoShape">
              <a:avLst/>
            </a:prstTxWarp>
          </a:bodyPr>
          <a:lstStyle/>
          <a:p>
            <a:pPr lvl="0"/>
            <a:r>
              <a:rPr lang="fr-FR" altLang="fr-FR"/>
              <a:t>Cliquez et modifiez le titre</a:t>
            </a:r>
          </a:p>
        </p:txBody>
      </p:sp>
      <p:sp>
        <p:nvSpPr>
          <p:cNvPr id="1029" name="Rectangle 5">
            <a:extLst>
              <a:ext uri="{FF2B5EF4-FFF2-40B4-BE49-F238E27FC236}">
                <a16:creationId xmlns:a16="http://schemas.microsoft.com/office/drawing/2014/main" id="{8706BDFA-0230-A54C-A24C-A9DB64C19575}"/>
              </a:ext>
            </a:extLst>
          </p:cNvPr>
          <p:cNvSpPr>
            <a:spLocks noGrp="1" noChangeArrowheads="1"/>
          </p:cNvSpPr>
          <p:nvPr>
            <p:ph type="body" idx="1"/>
          </p:nvPr>
        </p:nvSpPr>
        <p:spPr bwMode="auto">
          <a:xfrm>
            <a:off x="331788" y="1296988"/>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Line 8">
            <a:extLst>
              <a:ext uri="{FF2B5EF4-FFF2-40B4-BE49-F238E27FC236}">
                <a16:creationId xmlns:a16="http://schemas.microsoft.com/office/drawing/2014/main" id="{9575513E-EC3F-5647-9134-097337947F9B}"/>
              </a:ext>
            </a:extLst>
          </p:cNvPr>
          <p:cNvSpPr>
            <a:spLocks noChangeShapeType="1"/>
          </p:cNvSpPr>
          <p:nvPr/>
        </p:nvSpPr>
        <p:spPr bwMode="auto">
          <a:xfrm>
            <a:off x="0" y="973138"/>
            <a:ext cx="9906000" cy="0"/>
          </a:xfrm>
          <a:prstGeom prst="line">
            <a:avLst/>
          </a:prstGeom>
          <a:noFill/>
          <a:ln w="76200">
            <a:solidFill>
              <a:schemeClr val="accent2">
                <a:alpha val="43137"/>
              </a:schemeClr>
            </a:solidFill>
            <a:round/>
            <a:headEnd/>
            <a:tailEnd/>
          </a:ln>
          <a:extLst>
            <a:ext uri="{909E8E84-426E-40dd-AFC4-6F175D3DCCD1}"/>
          </a:extLst>
        </p:spPr>
        <p:txBody>
          <a:bodyPr wrap="none" anchor="ctr"/>
          <a:lstStyle/>
          <a:p>
            <a:pPr>
              <a:defRPr/>
            </a:pPr>
            <a:endParaRPr lang="fr-FR">
              <a:latin typeface="Courier" charset="0"/>
              <a:ea typeface="+mn-ea"/>
            </a:endParaRPr>
          </a:p>
        </p:txBody>
      </p:sp>
      <p:sp>
        <p:nvSpPr>
          <p:cNvPr id="1032" name="Rectangle 9">
            <a:extLst>
              <a:ext uri="{FF2B5EF4-FFF2-40B4-BE49-F238E27FC236}">
                <a16:creationId xmlns:a16="http://schemas.microsoft.com/office/drawing/2014/main" id="{13120F34-B958-7A48-B113-0E93931515E0}"/>
              </a:ext>
            </a:extLst>
          </p:cNvPr>
          <p:cNvSpPr>
            <a:spLocks noChangeArrowheads="1"/>
          </p:cNvSpPr>
          <p:nvPr/>
        </p:nvSpPr>
        <p:spPr bwMode="auto">
          <a:xfrm>
            <a:off x="7761288" y="6553200"/>
            <a:ext cx="2062162" cy="304800"/>
          </a:xfrm>
          <a:prstGeom prst="rect">
            <a:avLst/>
          </a:prstGeom>
          <a:noFill/>
          <a:ln>
            <a:noFill/>
          </a:ln>
          <a:extLst>
            <a:ext uri="{909E8E84-426E-40dd-AFC4-6F175D3DCCD1}"/>
            <a:ext uri="{91240B29-F687-4f45-9708-019B960494DF}"/>
          </a:extLst>
        </p:spPr>
        <p:txBody>
          <a:bodyPr lIns="76191" tIns="38097" rIns="76191" bIns="38097"/>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pPr algn="r"/>
            <a:fld id="{3DA12E88-C48A-8843-BF40-027390FE2C0A}" type="slidenum">
              <a:rPr lang="fr-FR" altLang="fr-FR" sz="1100">
                <a:solidFill>
                  <a:srgbClr val="003366"/>
                </a:solidFill>
                <a:latin typeface="Arial" panose="020B0604020202020204" pitchFamily="34" charset="0"/>
              </a:rPr>
              <a:pPr algn="r"/>
              <a:t>‹N°›</a:t>
            </a:fld>
            <a:endParaRPr lang="fr-FR" altLang="fr-FR" sz="1100">
              <a:solidFill>
                <a:srgbClr val="003366"/>
              </a:solidFill>
              <a:latin typeface="Arial" panose="020B0604020202020204" pitchFamily="34" charset="0"/>
            </a:endParaRPr>
          </a:p>
        </p:txBody>
      </p:sp>
      <p:sp>
        <p:nvSpPr>
          <p:cNvPr id="1033" name="Rectangle 11">
            <a:extLst>
              <a:ext uri="{FF2B5EF4-FFF2-40B4-BE49-F238E27FC236}">
                <a16:creationId xmlns:a16="http://schemas.microsoft.com/office/drawing/2014/main" id="{2A74F37A-96D0-9B41-8465-AA8BC72167E7}"/>
              </a:ext>
            </a:extLst>
          </p:cNvPr>
          <p:cNvSpPr>
            <a:spLocks noChangeArrowheads="1"/>
          </p:cNvSpPr>
          <p:nvPr/>
        </p:nvSpPr>
        <p:spPr bwMode="auto">
          <a:xfrm>
            <a:off x="330200" y="6553200"/>
            <a:ext cx="2062163" cy="304800"/>
          </a:xfrm>
          <a:prstGeom prst="rect">
            <a:avLst/>
          </a:prstGeom>
          <a:noFill/>
          <a:ln>
            <a:noFill/>
          </a:ln>
          <a:extLst>
            <a:ext uri="{909E8E84-426E-40dd-AFC4-6F175D3DCCD1}"/>
            <a:ext uri="{91240B29-F687-4f45-9708-019B960494DF}"/>
          </a:extLst>
        </p:spPr>
        <p:txBody>
          <a:bodyPr lIns="76191" tIns="38097" rIns="76191" bIns="38097"/>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en-US" altLang="fr-FR" sz="1100" dirty="0">
                <a:solidFill>
                  <a:srgbClr val="003366"/>
                </a:solidFill>
                <a:latin typeface="Arial" panose="020B0604020202020204" pitchFamily="34" charset="0"/>
              </a:rPr>
              <a:t>2021-2022</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760413" rtl="0" eaLnBrk="0" fontAlgn="base" hangingPunct="0">
        <a:spcBef>
          <a:spcPct val="0"/>
        </a:spcBef>
        <a:spcAft>
          <a:spcPct val="0"/>
        </a:spcAft>
        <a:defRPr sz="1900" b="1">
          <a:solidFill>
            <a:srgbClr val="003366"/>
          </a:solidFill>
          <a:latin typeface="+mj-lt"/>
          <a:ea typeface="ＭＳ Ｐゴシック" charset="-128"/>
          <a:cs typeface="ＭＳ Ｐゴシック" charset="-128"/>
        </a:defRPr>
      </a:lvl1pPr>
      <a:lvl2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2pPr>
      <a:lvl3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3pPr>
      <a:lvl4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4pPr>
      <a:lvl5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5pPr>
      <a:lvl6pPr marL="457200" algn="l" defTabSz="760413" rtl="0" eaLnBrk="1" fontAlgn="base" hangingPunct="1">
        <a:spcBef>
          <a:spcPct val="0"/>
        </a:spcBef>
        <a:spcAft>
          <a:spcPct val="0"/>
        </a:spcAft>
        <a:defRPr sz="1900" b="1">
          <a:solidFill>
            <a:srgbClr val="003366"/>
          </a:solidFill>
          <a:latin typeface="Verdana" charset="0"/>
        </a:defRPr>
      </a:lvl6pPr>
      <a:lvl7pPr marL="914400" algn="l" defTabSz="760413" rtl="0" eaLnBrk="1" fontAlgn="base" hangingPunct="1">
        <a:spcBef>
          <a:spcPct val="0"/>
        </a:spcBef>
        <a:spcAft>
          <a:spcPct val="0"/>
        </a:spcAft>
        <a:defRPr sz="1900" b="1">
          <a:solidFill>
            <a:srgbClr val="003366"/>
          </a:solidFill>
          <a:latin typeface="Verdana" charset="0"/>
        </a:defRPr>
      </a:lvl7pPr>
      <a:lvl8pPr marL="1371600" algn="l" defTabSz="760413" rtl="0" eaLnBrk="1" fontAlgn="base" hangingPunct="1">
        <a:spcBef>
          <a:spcPct val="0"/>
        </a:spcBef>
        <a:spcAft>
          <a:spcPct val="0"/>
        </a:spcAft>
        <a:defRPr sz="1900" b="1">
          <a:solidFill>
            <a:srgbClr val="003366"/>
          </a:solidFill>
          <a:latin typeface="Verdana" charset="0"/>
        </a:defRPr>
      </a:lvl8pPr>
      <a:lvl9pPr marL="1828800" algn="l" defTabSz="760413" rtl="0" eaLnBrk="1" fontAlgn="base" hangingPunct="1">
        <a:spcBef>
          <a:spcPct val="0"/>
        </a:spcBef>
        <a:spcAft>
          <a:spcPct val="0"/>
        </a:spcAft>
        <a:defRPr sz="1900" b="1">
          <a:solidFill>
            <a:srgbClr val="003366"/>
          </a:solidFill>
          <a:latin typeface="Verdana" charset="0"/>
        </a:defRPr>
      </a:lvl9pPr>
    </p:titleStyle>
    <p:body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docs.oracle.com/javase/7/docs/api/java/util/concurrent/Semaphore.html%23acquireUninterruptibly(int)" TargetMode="External"/><Relationship Id="rId3" Type="http://schemas.openxmlformats.org/officeDocument/2006/relationships/hyperlink" Target="http://docs.oracle.com/javase/7/docs/api/java/util/concurrent/Semaphore.html%23Semaphore(int,%20boolean)" TargetMode="External"/><Relationship Id="rId7" Type="http://schemas.openxmlformats.org/officeDocument/2006/relationships/hyperlink" Target="http://docs.oracle.com/javase/7/docs/api/java/util/concurrent/Semaphore.html%23acquire(int)" TargetMode="External"/><Relationship Id="rId2" Type="http://schemas.openxmlformats.org/officeDocument/2006/relationships/hyperlink" Target="http://docs.oracle.com/javase/7/docs/api/java/util/concurrent/Semaphore.html%23Semaphore(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Semaphore.html%23acquireUninterruptibly()" TargetMode="External"/><Relationship Id="rId5" Type="http://schemas.openxmlformats.org/officeDocument/2006/relationships/hyperlink" Target="http://docs.oracle.com/javase/7/docs/api/java/lang/Thread.html%23interrupt()" TargetMode="External"/><Relationship Id="rId10" Type="http://schemas.openxmlformats.org/officeDocument/2006/relationships/hyperlink" Target="http://docs.oracle.com/javase/7/docs/api/java/util/concurrent/Semaphore.html%23release(int)" TargetMode="External"/><Relationship Id="rId4" Type="http://schemas.openxmlformats.org/officeDocument/2006/relationships/hyperlink" Target="http://docs.oracle.com/javase/7/docs/api/java/util/concurrent/Semaphore.html%23acquire()" TargetMode="External"/><Relationship Id="rId9" Type="http://schemas.openxmlformats.org/officeDocument/2006/relationships/hyperlink" Target="http://docs.oracle.com/javase/7/docs/api/java/util/concurrent/Semaphore.html%23releas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docs.oracle.com/javase/7/docs/api/java/util/concurrent/ArrayBlockingQueue.html%23ArrayBlockingQueue(int,%20boolean)" TargetMode="External"/><Relationship Id="rId7" Type="http://schemas.openxmlformats.org/officeDocument/2006/relationships/hyperlink" Target="http://docs.oracle.com/javase/7/docs/api/java/util/concurrent/LinkedBlockingDeque.html" TargetMode="External"/><Relationship Id="rId2" Type="http://schemas.openxmlformats.org/officeDocument/2006/relationships/hyperlink" Target="http://docs.oracle.com/javase/7/docs/api/java/util/concurrent/ArrayBlockingQueue.html%23ArrayBlockingQueue(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ArrayBlockingQueue.html%23take()" TargetMode="External"/><Relationship Id="rId5" Type="http://schemas.openxmlformats.org/officeDocument/2006/relationships/hyperlink" Target="http://docs.oracle.com/javase/7/docs/api/java/util/concurrent/ArrayBlockingQueue.html" TargetMode="External"/><Relationship Id="rId4" Type="http://schemas.openxmlformats.org/officeDocument/2006/relationships/hyperlink" Target="http://docs.oracle.com/javase/7/docs/api/java/util/concurrent/ArrayBlockingQueue.html%23put(E)"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docs.oracle.com/javase/7/docs/api/java/util/concurrent/TimeUnit.html" TargetMode="External"/><Relationship Id="rId3" Type="http://schemas.openxmlformats.org/officeDocument/2006/relationships/hyperlink" Target="http://docs.oracle.com/javase/7/docs/api/java/util/concurrent/CyclicBarrier.html%23CyclicBarrier(int,%20java.lang.Runnable)" TargetMode="External"/><Relationship Id="rId7" Type="http://schemas.openxmlformats.org/officeDocument/2006/relationships/hyperlink" Target="http://docs.oracle.com/javase/7/docs/api/java/util/concurrent/CyclicBarrier.html%23await(long,%20java.util.concurrent.TimeUnit)" TargetMode="External"/><Relationship Id="rId2" Type="http://schemas.openxmlformats.org/officeDocument/2006/relationships/hyperlink" Target="http://docs.oracle.com/javase/7/docs/api/java/util/concurrent/CyclicBarrier.html%23CyclicBarrier(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CyclicBarrier.html%23getParties()" TargetMode="External"/><Relationship Id="rId5" Type="http://schemas.openxmlformats.org/officeDocument/2006/relationships/hyperlink" Target="http://docs.oracle.com/javase/7/docs/api/java/util/concurrent/CyclicBarrier.html%23await()" TargetMode="External"/><Relationship Id="rId4" Type="http://schemas.openxmlformats.org/officeDocument/2006/relationships/hyperlink" Target="http://docs.oracle.com/javase/7/docs/api/java/lang/Runnabl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A6CABF8-A338-F64D-9C60-0030E70704C3}"/>
              </a:ext>
            </a:extLst>
          </p:cNvPr>
          <p:cNvSpPr>
            <a:spLocks noGrp="1" noChangeArrowheads="1"/>
          </p:cNvSpPr>
          <p:nvPr>
            <p:ph type="ctrTitle"/>
          </p:nvPr>
        </p:nvSpPr>
        <p:spPr>
          <a:xfrm>
            <a:off x="1066800" y="2286000"/>
            <a:ext cx="7772400" cy="1143000"/>
          </a:xfrm>
        </p:spPr>
        <p:txBody>
          <a:bodyPr/>
          <a:lstStyle/>
          <a:p>
            <a:pPr algn="ctr" eaLnBrk="1" hangingPunct="1"/>
            <a:r>
              <a:rPr lang="fr-FR" altLang="fr-FR" sz="2500" dirty="0">
                <a:ea typeface="ＭＳ Ｐゴシック"/>
              </a:rPr>
              <a:t>Cours Programmation Concurrente</a:t>
            </a:r>
            <a:br>
              <a:rPr lang="fr-FR" altLang="fr-FR" sz="2500" dirty="0">
                <a:ea typeface="ＭＳ Ｐゴシック" panose="020B0600070205080204" pitchFamily="34" charset="-128"/>
              </a:rPr>
            </a:b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r>
              <a:rPr lang="fr-FR" altLang="fr-FR" sz="2100" dirty="0">
                <a:solidFill>
                  <a:srgbClr val="FF9999"/>
                </a:solidFill>
                <a:ea typeface="ＭＳ Ｐゴシック"/>
              </a:rPr>
              <a:t>Master MIAGE M1</a:t>
            </a: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r>
              <a:rPr lang="fr-FR" altLang="fr-FR" sz="1500" i="1" dirty="0">
                <a:ea typeface="ＭＳ Ｐゴシック"/>
              </a:rPr>
              <a:t>Jean-François </a:t>
            </a:r>
            <a:r>
              <a:rPr lang="fr-FR" altLang="fr-FR" sz="1500" i="1" dirty="0" err="1">
                <a:ea typeface="ＭＳ Ｐゴシック"/>
              </a:rPr>
              <a:t>Pradat</a:t>
            </a:r>
            <a:r>
              <a:rPr lang="fr-FR" altLang="fr-FR" sz="1500" i="1" dirty="0">
                <a:ea typeface="ＭＳ Ｐゴシック"/>
              </a:rPr>
              <a:t>-Peyre</a:t>
            </a:r>
            <a:br>
              <a:rPr lang="fr-FR" altLang="fr-FR" sz="1500" i="1" dirty="0">
                <a:ea typeface="ＭＳ Ｐゴシック" panose="020B0600070205080204" pitchFamily="34" charset="-128"/>
              </a:rPr>
            </a:br>
            <a:r>
              <a:rPr lang="fr-FR" altLang="fr-FR" sz="1500" i="1" dirty="0">
                <a:ea typeface="ＭＳ Ｐゴシック"/>
              </a:rPr>
              <a:t>Université Paris Nanterre - UFR SEGMI</a:t>
            </a:r>
            <a:br>
              <a:rPr lang="fr-FR" altLang="fr-FR" sz="1500" i="1" dirty="0">
                <a:ea typeface="ＭＳ Ｐゴシック" panose="020B0600070205080204" pitchFamily="34" charset="-128"/>
              </a:rPr>
            </a:br>
            <a:br>
              <a:rPr lang="fr-FR" altLang="fr-FR" sz="1500" i="1" dirty="0">
                <a:ea typeface="ＭＳ Ｐゴシック" panose="020B0600070205080204" pitchFamily="34" charset="-128"/>
              </a:rPr>
            </a:br>
            <a:r>
              <a:rPr lang="fr-FR" altLang="fr-FR" sz="1300" i="1" dirty="0">
                <a:ea typeface="ＭＳ Ｐゴシック"/>
              </a:rPr>
              <a:t>2024-2025</a:t>
            </a:r>
            <a:endParaRPr lang="fr-FR" altLang="fr-FR" sz="1300" i="1" dirty="0">
              <a:ea typeface="ＭＳ Ｐゴシック" panose="020B0600070205080204" pitchFamily="34" charset="-128"/>
            </a:endParaRPr>
          </a:p>
        </p:txBody>
      </p:sp>
      <p:sp>
        <p:nvSpPr>
          <p:cNvPr id="17410" name="Rectangle 3">
            <a:extLst>
              <a:ext uri="{FF2B5EF4-FFF2-40B4-BE49-F238E27FC236}">
                <a16:creationId xmlns:a16="http://schemas.microsoft.com/office/drawing/2014/main" id="{322AD05D-9669-724B-86D4-2BE23AEF99C0}"/>
              </a:ext>
            </a:extLst>
          </p:cNvPr>
          <p:cNvSpPr>
            <a:spLocks noGrp="1" noChangeArrowheads="1"/>
          </p:cNvSpPr>
          <p:nvPr>
            <p:ph type="subTitle" idx="1"/>
          </p:nvPr>
        </p:nvSpPr>
        <p:spPr>
          <a:xfrm>
            <a:off x="1752600" y="4565650"/>
            <a:ext cx="6400800" cy="1600200"/>
          </a:xfrm>
        </p:spPr>
        <p:txBody>
          <a:bodyPr/>
          <a:lstStyle/>
          <a:p>
            <a:endParaRPr lang="fr-FR" altLang="fr-FR" sz="1900" b="1" i="1" dirty="0">
              <a:solidFill>
                <a:schemeClr val="accent2"/>
              </a:solidFill>
              <a:ea typeface="ＭＳ Ｐゴシック" panose="020B0600070205080204" pitchFamily="34" charset="-128"/>
            </a:endParaRPr>
          </a:p>
          <a:p>
            <a:r>
              <a:rPr lang="fr-FR" altLang="fr-FR" sz="1900" b="1" i="1" dirty="0">
                <a:solidFill>
                  <a:schemeClr val="accent2"/>
                </a:solidFill>
                <a:ea typeface="ＭＳ Ｐゴシック"/>
              </a:rPr>
              <a:t>3 : </a:t>
            </a:r>
            <a:r>
              <a:rPr lang="fr-FR" sz="1900" b="1" i="1" dirty="0">
                <a:solidFill>
                  <a:schemeClr val="accent2"/>
                </a:solidFill>
                <a:ea typeface="ＭＳ Ｐゴシック"/>
              </a:rPr>
              <a:t>Synchronisation entre entités concurrentes, sémantique et illustrations en Java et C/Posix</a:t>
            </a:r>
          </a:p>
        </p:txBody>
      </p:sp>
    </p:spTree>
    <p:extLst>
      <p:ext uri="{BB962C8B-B14F-4D97-AF65-F5344CB8AC3E}">
        <p14:creationId xmlns:p14="http://schemas.microsoft.com/office/powerpoint/2010/main" val="321592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4B83F31C-1AD8-2741-A0C2-DCCFAD3D191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(C/Posix) : le principal</a:t>
            </a:r>
          </a:p>
        </p:txBody>
      </p:sp>
      <p:sp>
        <p:nvSpPr>
          <p:cNvPr id="29699" name="Rectangle 3">
            <a:extLst>
              <a:ext uri="{FF2B5EF4-FFF2-40B4-BE49-F238E27FC236}">
                <a16:creationId xmlns:a16="http://schemas.microsoft.com/office/drawing/2014/main" id="{7E264AF0-AB7E-9543-8471-AF77422B2513}"/>
              </a:ext>
            </a:extLst>
          </p:cNvPr>
          <p:cNvSpPr>
            <a:spLocks noGrp="1" noChangeArrowheads="1"/>
          </p:cNvSpPr>
          <p:nvPr>
            <p:ph idx="4294967295"/>
          </p:nvPr>
        </p:nvSpPr>
        <p:spPr>
          <a:xfrm>
            <a:off x="581025" y="1296988"/>
            <a:ext cx="9324975" cy="5026025"/>
          </a:xfrm>
        </p:spPr>
        <p:txBody>
          <a:bodyPr/>
          <a:lstStyle/>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main(){</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i;</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r>
              <a:rPr lang="fr-FR" altLang="fr-FR" sz="1400">
                <a:latin typeface="Courier" pitchFamily="2" charset="0"/>
                <a:ea typeface="ＭＳ Ｐゴシック" panose="020B0600070205080204" pitchFamily="34" charset="-128"/>
              </a:rPr>
              <a:t>for(i=0; i&lt;TAILLE_REGISTRE; i++) </a:t>
            </a: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 = 0;</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pthread_create</a:t>
            </a:r>
            <a:r>
              <a:rPr lang="fr-FR" altLang="fr-FR" sz="1400">
                <a:latin typeface="Courier" pitchFamily="2" charset="0"/>
                <a:ea typeface="ＭＳ Ｐゴシック" panose="020B0600070205080204" pitchFamily="34" charset="-128"/>
              </a:rPr>
              <a:t>(&amp;id1, NULL, (</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 </a:t>
            </a:r>
            <a:r>
              <a:rPr lang="fr-FR" altLang="fr-FR" sz="1400">
                <a:solidFill>
                  <a:schemeClr val="accent2"/>
                </a:solidFill>
                <a:latin typeface="Courier" pitchFamily="2" charset="0"/>
                <a:ea typeface="ＭＳ Ｐゴシック" panose="020B0600070205080204" pitchFamily="34" charset="-128"/>
              </a:rPr>
              <a:t>f</a:t>
            </a:r>
            <a:r>
              <a:rPr lang="fr-FR" altLang="fr-FR" sz="1400">
                <a:latin typeface="Courier" pitchFamily="2" charset="0"/>
                <a:ea typeface="ＭＳ Ｐゴシック" panose="020B0600070205080204" pitchFamily="34" charset="-128"/>
              </a:rPr>
              <a:t>, NULL);</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pthread_create</a:t>
            </a:r>
            <a:r>
              <a:rPr lang="fr-FR" altLang="fr-FR" sz="1400">
                <a:latin typeface="Courier" pitchFamily="2" charset="0"/>
                <a:ea typeface="ＭＳ Ｐゴシック" panose="020B0600070205080204" pitchFamily="34" charset="-128"/>
              </a:rPr>
              <a:t>(&amp;id2, NULL, (</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 </a:t>
            </a:r>
            <a:r>
              <a:rPr lang="fr-FR" altLang="fr-FR" sz="1400">
                <a:solidFill>
                  <a:schemeClr val="accent2"/>
                </a:solidFill>
                <a:latin typeface="Courier" pitchFamily="2" charset="0"/>
                <a:ea typeface="ＭＳ Ｐゴシック" panose="020B0600070205080204" pitchFamily="34" charset="-128"/>
              </a:rPr>
              <a:t>f</a:t>
            </a:r>
            <a:r>
              <a:rPr lang="fr-FR" altLang="fr-FR" sz="1400">
                <a:latin typeface="Courier" pitchFamily="2" charset="0"/>
                <a:ea typeface="ＭＳ Ｐゴシック" panose="020B0600070205080204" pitchFamily="34" charset="-128"/>
              </a:rPr>
              <a:t>, NULL);</a:t>
            </a:r>
          </a:p>
          <a:p>
            <a:pPr eaLnBrk="1" hangingPunct="1">
              <a:lnSpc>
                <a:spcPct val="90000"/>
              </a:lnSpc>
              <a:buFont typeface="Wingdings" pitchFamily="2" charset="2"/>
              <a:buNone/>
            </a:pP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pthread_join</a:t>
            </a:r>
            <a:r>
              <a:rPr lang="fr-FR" altLang="fr-FR" sz="1400">
                <a:latin typeface="Courier" pitchFamily="2" charset="0"/>
                <a:ea typeface="ＭＳ Ｐゴシック" panose="020B0600070205080204" pitchFamily="34" charset="-128"/>
              </a:rPr>
              <a:t>(id1, NULL);</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pthread_join</a:t>
            </a:r>
            <a:r>
              <a:rPr lang="fr-FR" altLang="fr-FR" sz="1400">
                <a:latin typeface="Courier" pitchFamily="2" charset="0"/>
                <a:ea typeface="ＭＳ Ｐゴシック" panose="020B0600070205080204" pitchFamily="34" charset="-128"/>
              </a:rPr>
              <a:t>(id2, NULL);</a:t>
            </a: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printf</a:t>
            </a:r>
            <a:r>
              <a:rPr lang="fr-FR" altLang="fr-FR" sz="1400">
                <a:latin typeface="Courier" pitchFamily="2" charset="0"/>
                <a:ea typeface="ＭＳ Ｐゴシック" panose="020B0600070205080204" pitchFamily="34" charset="-128"/>
              </a:rPr>
              <a:t>("Valeur finale du registre : \n");</a:t>
            </a: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for(i=0; i&lt;TAILLE_REGISTRE; i++)</a:t>
            </a:r>
            <a:br>
              <a:rPr lang="fr-FR" altLang="fr-FR" sz="1400">
                <a:latin typeface="Courier" pitchFamily="2" charset="0"/>
                <a:ea typeface="ＭＳ Ｐゴシック" panose="020B0600070205080204" pitchFamily="34" charset="-128"/>
              </a:rPr>
            </a:b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printf</a:t>
            </a:r>
            <a:r>
              <a:rPr lang="fr-FR" altLang="fr-FR" sz="1400">
                <a:latin typeface="Courier" pitchFamily="2" charset="0"/>
                <a:ea typeface="ＭＳ Ｐゴシック" panose="020B0600070205080204" pitchFamily="34" charset="-128"/>
              </a:rPr>
              <a:t>("%d \n",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a:t>
            </a: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p:txBody>
      </p:sp>
      <p:sp>
        <p:nvSpPr>
          <p:cNvPr id="29700" name="Rectangle 4">
            <a:extLst>
              <a:ext uri="{FF2B5EF4-FFF2-40B4-BE49-F238E27FC236}">
                <a16:creationId xmlns:a16="http://schemas.microsoft.com/office/drawing/2014/main" id="{DC6CC569-A033-F746-A283-3B37C4D6FE97}"/>
              </a:ext>
            </a:extLst>
          </p:cNvPr>
          <p:cNvSpPr>
            <a:spLocks noChangeArrowheads="1"/>
          </p:cNvSpPr>
          <p:nvPr/>
        </p:nvSpPr>
        <p:spPr bwMode="auto">
          <a:xfrm>
            <a:off x="304800" y="1295400"/>
            <a:ext cx="8993188" cy="457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29701" name="Rectangle 5">
            <a:extLst>
              <a:ext uri="{FF2B5EF4-FFF2-40B4-BE49-F238E27FC236}">
                <a16:creationId xmlns:a16="http://schemas.microsoft.com/office/drawing/2014/main" id="{11134428-1867-9E4B-843F-F19CC3F4BAB2}"/>
              </a:ext>
            </a:extLst>
          </p:cNvPr>
          <p:cNvSpPr>
            <a:spLocks noChangeArrowheads="1"/>
          </p:cNvSpPr>
          <p:nvPr/>
        </p:nvSpPr>
        <p:spPr bwMode="auto">
          <a:xfrm>
            <a:off x="608012" y="2636912"/>
            <a:ext cx="6858000" cy="1295400"/>
          </a:xfrm>
          <a:prstGeom prst="rect">
            <a:avLst/>
          </a:prstGeom>
          <a:noFill/>
          <a:ln w="222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780D4C3F-ED85-0B4A-9726-C8DD13428D71}"/>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(Java) : la classe Registre</a:t>
            </a:r>
          </a:p>
        </p:txBody>
      </p:sp>
      <p:sp>
        <p:nvSpPr>
          <p:cNvPr id="33795" name="Rectangle 3">
            <a:extLst>
              <a:ext uri="{FF2B5EF4-FFF2-40B4-BE49-F238E27FC236}">
                <a16:creationId xmlns:a16="http://schemas.microsoft.com/office/drawing/2014/main" id="{56AFD206-F5F1-6C4B-A15B-E460E773E67C}"/>
              </a:ext>
            </a:extLst>
          </p:cNvPr>
          <p:cNvSpPr>
            <a:spLocks noGrp="1" noChangeArrowheads="1"/>
          </p:cNvSpPr>
          <p:nvPr>
            <p:ph idx="4294967295"/>
          </p:nvPr>
        </p:nvSpPr>
        <p:spPr>
          <a:xfrm>
            <a:off x="660400" y="1066800"/>
            <a:ext cx="9245600" cy="5242520"/>
          </a:xfrm>
        </p:spPr>
        <p:txBody>
          <a:bodyPr/>
          <a:lstStyle/>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class</a:t>
            </a:r>
            <a:r>
              <a:rPr lang="fr-FR" altLang="fr-FR" sz="1200">
                <a:latin typeface="Courier" pitchFamily="2" charset="0"/>
                <a:ea typeface="ＭＳ Ｐゴシック" panose="020B0600070205080204" pitchFamily="34" charset="-128"/>
              </a:rPr>
              <a:t> Registre {</a:t>
            </a:r>
          </a:p>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private</a:t>
            </a:r>
            <a:r>
              <a:rPr lang="fr-FR" altLang="fr-FR" sz="1200">
                <a:solidFill>
                  <a:srgbClr val="7F0055"/>
                </a:solidFill>
                <a:latin typeface="Courier" pitchFamily="2" charset="0"/>
                <a:ea typeface="ＭＳ Ｐゴシック" panose="020B0600070205080204" pitchFamily="34" charset="-128"/>
              </a:rPr>
              <a:t> long</a:t>
            </a:r>
            <a:r>
              <a:rPr lang="fr-FR" altLang="fr-FR" sz="1200">
                <a:latin typeface="Courier" pitchFamily="2" charset="0"/>
                <a:ea typeface="ＭＳ Ｐゴシック" panose="020B0600070205080204" pitchFamily="34" charset="-128"/>
              </a:rPr>
              <a:t>[]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a:t>
            </a:r>
          </a:p>
          <a:p>
            <a:pPr eaLnBrk="1" hangingPunct="1">
              <a:lnSpc>
                <a:spcPct val="90000"/>
              </a:lnSpc>
              <a:buFont typeface="Wingdings" pitchFamily="2" charset="2"/>
              <a:buNone/>
            </a:pPr>
            <a:endParaRPr lang="fr-FR" altLang="fr-FR" sz="12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	public</a:t>
            </a:r>
            <a:r>
              <a:rPr lang="fr-FR" altLang="fr-FR" sz="1200">
                <a:latin typeface="Courier" pitchFamily="2" charset="0"/>
                <a:ea typeface="ＭＳ Ｐゴシック" panose="020B0600070205080204" pitchFamily="34" charset="-128"/>
              </a:rPr>
              <a:t> Registre(</a:t>
            </a:r>
            <a:r>
              <a:rPr lang="fr-FR" altLang="fr-FR" sz="1200" err="1">
                <a:solidFill>
                  <a:srgbClr val="7F0055"/>
                </a:solidFill>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n) {</a:t>
            </a:r>
          </a:p>
          <a:p>
            <a:pPr eaLnBrk="1" hangingPunct="1">
              <a:lnSpc>
                <a:spcPct val="90000"/>
              </a:lnSpc>
              <a:buFont typeface="Wingdings" pitchFamily="2" charset="2"/>
              <a:buNone/>
            </a:pPr>
            <a:r>
              <a:rPr lang="fr-FR" altLang="fr-FR" sz="1200">
                <a:solidFill>
                  <a:srgbClr val="0000C0"/>
                </a:solidFill>
                <a:latin typeface="Courier" pitchFamily="2" charset="0"/>
                <a:ea typeface="ＭＳ Ｐゴシック" panose="020B0600070205080204" pitchFamily="34" charset="-128"/>
              </a:rPr>
              <a:t>		Tab</a:t>
            </a:r>
            <a:r>
              <a:rPr lang="fr-FR" altLang="fr-FR" sz="1200">
                <a:latin typeface="Courier" pitchFamily="2" charset="0"/>
                <a:ea typeface="ＭＳ Ｐゴシック" panose="020B0600070205080204" pitchFamily="34" charset="-128"/>
              </a:rPr>
              <a:t> = </a:t>
            </a:r>
            <a:r>
              <a:rPr lang="fr-FR" altLang="fr-FR" sz="1200">
                <a:solidFill>
                  <a:srgbClr val="7F0055"/>
                </a:solidFill>
                <a:latin typeface="Courier" pitchFamily="2" charset="0"/>
                <a:ea typeface="ＭＳ Ｐゴシック" panose="020B0600070205080204" pitchFamily="34" charset="-128"/>
              </a:rPr>
              <a:t>new</a:t>
            </a: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long</a:t>
            </a:r>
            <a:r>
              <a:rPr lang="fr-FR" altLang="fr-FR" sz="1200">
                <a:latin typeface="Courier" pitchFamily="2" charset="0"/>
                <a:ea typeface="ＭＳ Ｐゴシック" panose="020B0600070205080204" pitchFamily="34" charset="-128"/>
              </a:rPr>
              <a:t>[n]; // initialisé à 0 par défaut</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solidFill>
                  <a:srgbClr val="7F0055"/>
                </a:solidFill>
                <a:latin typeface="Courier" pitchFamily="2" charset="0"/>
                <a:ea typeface="ＭＳ Ｐゴシック" panose="020B0600070205080204" pitchFamily="34" charset="-128"/>
              </a:rPr>
              <a:t>	public</a:t>
            </a:r>
            <a:r>
              <a:rPr lang="fr-FR" altLang="fr-FR" sz="1200">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void</a:t>
            </a:r>
            <a:r>
              <a:rPr lang="fr-FR" altLang="fr-FR" sz="1200">
                <a:solidFill>
                  <a:srgbClr val="7F0055"/>
                </a:solidFill>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inc</a:t>
            </a:r>
            <a:r>
              <a:rPr lang="fr-FR" altLang="fr-FR" sz="1200">
                <a:solidFill>
                  <a:srgbClr val="7F0055"/>
                </a:solidFill>
                <a:latin typeface="Courier" pitchFamily="2" charset="0"/>
                <a:ea typeface="ＭＳ Ｐゴシック" panose="020B0600070205080204" pitchFamily="34" charset="-128"/>
              </a:rPr>
              <a:t>()</a:t>
            </a: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solidFill>
                  <a:srgbClr val="7F0055"/>
                </a:solidFill>
                <a:latin typeface="Courier" pitchFamily="2" charset="0"/>
                <a:ea typeface="ＭＳ Ｐゴシック" panose="020B0600070205080204" pitchFamily="34" charset="-128"/>
              </a:rPr>
              <a:t>		for</a:t>
            </a:r>
            <a:r>
              <a:rPr lang="fr-FR" altLang="fr-FR" sz="1200">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 = 0; i &lt; </a:t>
            </a:r>
            <a:r>
              <a:rPr lang="fr-FR" altLang="fr-FR" sz="1200" err="1">
                <a:solidFill>
                  <a:srgbClr val="0000C0"/>
                </a:solidFill>
                <a:latin typeface="Courier" pitchFamily="2" charset="0"/>
                <a:ea typeface="ＭＳ Ｐゴシック" panose="020B0600070205080204" pitchFamily="34" charset="-128"/>
              </a:rPr>
              <a:t>Tab</a:t>
            </a:r>
            <a:r>
              <a:rPr lang="fr-FR" altLang="fr-FR" sz="1200" err="1">
                <a:latin typeface="Courier" pitchFamily="2" charset="0"/>
                <a:ea typeface="ＭＳ Ｐゴシック" panose="020B0600070205080204" pitchFamily="34" charset="-128"/>
              </a:rPr>
              <a:t>.length</a:t>
            </a:r>
            <a:r>
              <a:rPr lang="fr-FR" altLang="fr-FR" sz="1200">
                <a:latin typeface="Courier" pitchFamily="2" charset="0"/>
                <a:ea typeface="ＭＳ Ｐゴシック" panose="020B0600070205080204" pitchFamily="34" charset="-128"/>
              </a:rPr>
              <a:t>; i++)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[i]++;}</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public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taille(){</a:t>
            </a:r>
          </a:p>
          <a:p>
            <a:pPr eaLnBrk="1" hangingPunct="1">
              <a:lnSpc>
                <a:spcPct val="90000"/>
              </a:lnSpc>
              <a:buNone/>
            </a:pPr>
            <a:r>
              <a:rPr lang="fr-FR" altLang="fr-FR" sz="1200">
                <a:latin typeface="Courier" pitchFamily="2" charset="0"/>
                <a:ea typeface="ＭＳ Ｐゴシック" panose="020B0600070205080204" pitchFamily="34" charset="-128"/>
              </a:rPr>
              <a:t>		return </a:t>
            </a:r>
            <a:r>
              <a:rPr lang="fr-FR" altLang="fr-FR" sz="1200" err="1">
                <a:solidFill>
                  <a:srgbClr val="0000C0"/>
                </a:solidFill>
                <a:latin typeface="Courier" pitchFamily="2" charset="0"/>
                <a:ea typeface="ＭＳ Ｐゴシック" panose="020B0600070205080204" pitchFamily="34" charset="-128"/>
              </a:rPr>
              <a:t>Tab</a:t>
            </a:r>
            <a:r>
              <a:rPr lang="fr-FR" altLang="fr-FR" sz="1200" err="1">
                <a:latin typeface="Courier" pitchFamily="2" charset="0"/>
                <a:ea typeface="ＭＳ Ｐゴシック" panose="020B0600070205080204" pitchFamily="34" charset="-128"/>
              </a:rPr>
              <a:t>.length</a:t>
            </a:r>
            <a:r>
              <a:rPr lang="fr-FR" altLang="fr-FR" sz="1200">
                <a:latin typeface="Courier" pitchFamily="2" charset="0"/>
                <a:ea typeface="ＭＳ Ｐゴシック" panose="020B0600070205080204" pitchFamily="34" charset="-128"/>
              </a:rPr>
              <a:t>;</a:t>
            </a:r>
          </a:p>
          <a:p>
            <a:pPr eaLnBrk="1" hangingPunct="1">
              <a:lnSpc>
                <a:spcPct val="90000"/>
              </a:lnSpc>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public </a:t>
            </a:r>
            <a:r>
              <a:rPr lang="fr-FR" altLang="fr-FR" sz="1200">
                <a:latin typeface="Courier" pitchFamily="2" charset="0"/>
                <a:ea typeface="ＭＳ Ｐゴシック" panose="020B0600070205080204" pitchFamily="34" charset="-128"/>
              </a:rPr>
              <a:t>long </a:t>
            </a:r>
            <a:r>
              <a:rPr lang="fr-FR" altLang="fr-FR" sz="1200" err="1">
                <a:latin typeface="Courier" pitchFamily="2" charset="0"/>
                <a:ea typeface="ＭＳ Ｐゴシック" panose="020B0600070205080204" pitchFamily="34" charset="-128"/>
              </a:rPr>
              <a:t>get</a:t>
            </a: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a:t>
            </a:r>
          </a:p>
          <a:p>
            <a:pPr eaLnBrk="1" hangingPunct="1">
              <a:lnSpc>
                <a:spcPct val="90000"/>
              </a:lnSpc>
              <a:buNone/>
            </a:pPr>
            <a:r>
              <a:rPr lang="fr-FR" altLang="fr-FR" sz="1200">
                <a:latin typeface="Courier" pitchFamily="2" charset="0"/>
                <a:ea typeface="ＭＳ Ｐゴシック" panose="020B0600070205080204" pitchFamily="34" charset="-128"/>
              </a:rPr>
              <a:t>		return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[i];</a:t>
            </a:r>
          </a:p>
          <a:p>
            <a:pPr eaLnBrk="1" hangingPunct="1">
              <a:lnSpc>
                <a:spcPct val="90000"/>
              </a:lnSpc>
              <a:buNone/>
            </a:pPr>
            <a:r>
              <a:rPr lang="fr-FR" altLang="fr-FR" sz="12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0C5DA73D-B903-5C49-A99B-8CDEF1DB663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(Java) : code des tâches</a:t>
            </a:r>
          </a:p>
        </p:txBody>
      </p:sp>
      <p:sp>
        <p:nvSpPr>
          <p:cNvPr id="34819" name="Rectangle 3">
            <a:extLst>
              <a:ext uri="{FF2B5EF4-FFF2-40B4-BE49-F238E27FC236}">
                <a16:creationId xmlns:a16="http://schemas.microsoft.com/office/drawing/2014/main" id="{3332570B-B2F5-844E-8B04-6864596B90F2}"/>
              </a:ext>
            </a:extLst>
          </p:cNvPr>
          <p:cNvSpPr>
            <a:spLocks noGrp="1" noChangeArrowheads="1"/>
          </p:cNvSpPr>
          <p:nvPr>
            <p:ph idx="4294967295"/>
          </p:nvPr>
        </p:nvSpPr>
        <p:spPr>
          <a:xfrm>
            <a:off x="658691" y="1064851"/>
            <a:ext cx="9245600" cy="4184650"/>
          </a:xfrm>
        </p:spPr>
        <p:txBody>
          <a:bodyPr/>
          <a:lstStyle/>
          <a:p>
            <a:pPr eaLnBrk="1" hangingPunct="1">
              <a:lnSpc>
                <a:spcPct val="90000"/>
              </a:lnSpc>
              <a:buFont typeface="Wingdings" pitchFamily="2" charset="2"/>
              <a:buNone/>
            </a:pPr>
            <a:endParaRPr lang="fr-FR" altLang="fr-FR" sz="1100">
              <a:solidFill>
                <a:srgbClr val="7F0055"/>
              </a:solidFill>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class</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monThread</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extends</a:t>
            </a:r>
            <a:r>
              <a:rPr lang="fr-FR" altLang="fr-FR" sz="1100">
                <a:latin typeface="Courier" pitchFamily="2" charset="0"/>
                <a:ea typeface="ＭＳ Ｐゴシック" panose="020B0600070205080204" pitchFamily="34" charset="-128"/>
              </a:rPr>
              <a:t> Thread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Registre </a:t>
            </a:r>
            <a:r>
              <a:rPr lang="fr-FR" altLang="fr-FR" sz="1100" err="1">
                <a:solidFill>
                  <a:srgbClr val="0000C0"/>
                </a:solidFill>
                <a:latin typeface="Courier" pitchFamily="2" charset="0"/>
                <a:ea typeface="ＭＳ Ｐゴシック" panose="020B0600070205080204" pitchFamily="34" charset="-128"/>
              </a:rPr>
              <a:t>leRegistre</a:t>
            </a:r>
            <a:r>
              <a:rPr lang="fr-FR" altLang="fr-FR" sz="1100">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monThread</a:t>
            </a:r>
            <a:r>
              <a:rPr lang="fr-FR" altLang="fr-FR" sz="1100">
                <a:latin typeface="Courier" pitchFamily="2" charset="0"/>
                <a:ea typeface="ＭＳ Ｐゴシック" panose="020B0600070205080204" pitchFamily="34" charset="-128"/>
              </a:rPr>
              <a:t>(Registre R) {</a:t>
            </a:r>
          </a:p>
          <a:p>
            <a:pPr eaLnBrk="1" hangingPunct="1">
              <a:lnSpc>
                <a:spcPct val="90000"/>
              </a:lnSpc>
              <a:buFont typeface="Wingdings" pitchFamily="2" charset="2"/>
              <a:buNone/>
            </a:pPr>
            <a:r>
              <a:rPr lang="fr-FR" altLang="fr-FR" sz="1100">
                <a:solidFill>
                  <a:srgbClr val="0000C0"/>
                </a:solidFill>
                <a:latin typeface="Courier" pitchFamily="2" charset="0"/>
                <a:ea typeface="ＭＳ Ｐゴシック" panose="020B0600070205080204" pitchFamily="34" charset="-128"/>
              </a:rPr>
              <a:t>		</a:t>
            </a:r>
            <a:r>
              <a:rPr lang="fr-FR" altLang="fr-FR" sz="1100" err="1">
                <a:solidFill>
                  <a:srgbClr val="0000C0"/>
                </a:solidFill>
                <a:latin typeface="Courier" pitchFamily="2" charset="0"/>
                <a:ea typeface="ＭＳ Ｐゴシック" panose="020B0600070205080204" pitchFamily="34" charset="-128"/>
              </a:rPr>
              <a:t>leRegistre</a:t>
            </a:r>
            <a:r>
              <a:rPr lang="fr-FR" altLang="fr-FR" sz="1100">
                <a:latin typeface="Courier" pitchFamily="2" charset="0"/>
                <a:ea typeface="ＭＳ Ｐゴシック" panose="020B0600070205080204" pitchFamily="34" charset="-128"/>
              </a:rPr>
              <a:t> = R;</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	public</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void</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run</a:t>
            </a: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		for</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int</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=0;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&lt;1000000;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 {</a:t>
            </a:r>
          </a:p>
          <a:p>
            <a:pPr eaLnBrk="1" hangingPunct="1">
              <a:lnSpc>
                <a:spcPct val="90000"/>
              </a:lnSpc>
              <a:buNone/>
            </a:pPr>
            <a:r>
              <a:rPr lang="fr-FR" altLang="fr-FR" sz="1100">
                <a:latin typeface="Courier" pitchFamily="2" charset="0"/>
                <a:ea typeface="ＭＳ Ｐゴシック" panose="020B0600070205080204" pitchFamily="34" charset="-128"/>
              </a:rPr>
              <a:t>			</a:t>
            </a:r>
            <a:r>
              <a:rPr lang="fr-FR" altLang="fr-FR" sz="1100" err="1">
                <a:solidFill>
                  <a:srgbClr val="0000C0"/>
                </a:solidFill>
                <a:latin typeface="Courier" pitchFamily="2" charset="0"/>
                <a:ea typeface="ＭＳ Ｐゴシック" panose="020B0600070205080204" pitchFamily="34" charset="-128"/>
              </a:rPr>
              <a:t>leRegistre.inc</a:t>
            </a:r>
            <a:r>
              <a:rPr lang="fr-FR" altLang="fr-FR" sz="1100">
                <a:solidFill>
                  <a:srgbClr val="0000C0"/>
                </a:solidFill>
                <a:latin typeface="Courier" pitchFamily="2" charset="0"/>
                <a:ea typeface="ＭＳ Ｐゴシック" panose="020B0600070205080204" pitchFamily="34" charset="-128"/>
              </a:rPr>
              <a:t>();</a:t>
            </a:r>
            <a:endParaRPr lang="fr-FR" altLang="fr-FR" sz="11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a:t>
            </a:r>
          </a:p>
        </p:txBody>
      </p:sp>
      <p:sp>
        <p:nvSpPr>
          <p:cNvPr id="34820" name="Rectangle 4">
            <a:extLst>
              <a:ext uri="{FF2B5EF4-FFF2-40B4-BE49-F238E27FC236}">
                <a16:creationId xmlns:a16="http://schemas.microsoft.com/office/drawing/2014/main" id="{8C4DF3B2-7ECF-6947-A818-574DB95647BA}"/>
              </a:ext>
            </a:extLst>
          </p:cNvPr>
          <p:cNvSpPr>
            <a:spLocks noChangeArrowheads="1"/>
          </p:cNvSpPr>
          <p:nvPr/>
        </p:nvSpPr>
        <p:spPr bwMode="auto">
          <a:xfrm>
            <a:off x="416496" y="1224806"/>
            <a:ext cx="8830813" cy="40266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F9C4BA1A-E0DF-ED42-A613-F0ED3F53705B}"/>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Exemple incorrect (C/Posix) : le principal</a:t>
            </a:r>
          </a:p>
        </p:txBody>
      </p:sp>
      <p:sp>
        <p:nvSpPr>
          <p:cNvPr id="35843" name="Rectangle 3">
            <a:extLst>
              <a:ext uri="{FF2B5EF4-FFF2-40B4-BE49-F238E27FC236}">
                <a16:creationId xmlns:a16="http://schemas.microsoft.com/office/drawing/2014/main" id="{C2A2D155-62CB-3049-88E9-8674F480013A}"/>
              </a:ext>
            </a:extLst>
          </p:cNvPr>
          <p:cNvSpPr>
            <a:spLocks noGrp="1" noChangeArrowheads="1"/>
          </p:cNvSpPr>
          <p:nvPr>
            <p:ph idx="4294967295"/>
          </p:nvPr>
        </p:nvSpPr>
        <p:spPr>
          <a:xfrm>
            <a:off x="355600" y="990600"/>
            <a:ext cx="9245600" cy="5102696"/>
          </a:xfrm>
        </p:spPr>
        <p:txBody>
          <a:bodyPr/>
          <a:lstStyle/>
          <a:p>
            <a:pPr eaLnBrk="1" hangingPunct="1">
              <a:lnSpc>
                <a:spcPct val="90000"/>
              </a:lnSpc>
              <a:buFont typeface="Wingdings" pitchFamily="2" charset="2"/>
              <a:buNone/>
            </a:pPr>
            <a:r>
              <a:rPr lang="fr-FR" altLang="fr-FR" sz="1000">
                <a:solidFill>
                  <a:srgbClr val="7F0055"/>
                </a:solidFill>
                <a:latin typeface="Courier" pitchFamily="2" charset="0"/>
                <a:ea typeface="ＭＳ Ｐゴシック" panose="020B0600070205080204" pitchFamily="34" charset="-128"/>
              </a:rPr>
              <a:t>public</a:t>
            </a:r>
            <a:r>
              <a:rPr lang="fr-FR" altLang="fr-FR" sz="1000">
                <a:latin typeface="Courier" pitchFamily="2" charset="0"/>
                <a:ea typeface="ＭＳ Ｐゴシック" panose="020B0600070205080204" pitchFamily="34" charset="-128"/>
              </a:rPr>
              <a:t> </a:t>
            </a:r>
            <a:r>
              <a:rPr lang="fr-FR" altLang="fr-FR" sz="1000">
                <a:solidFill>
                  <a:srgbClr val="7F0055"/>
                </a:solidFill>
                <a:latin typeface="Courier" pitchFamily="2" charset="0"/>
                <a:ea typeface="ＭＳ Ｐゴシック" panose="020B0600070205080204" pitchFamily="34" charset="-128"/>
              </a:rPr>
              <a:t>class</a:t>
            </a:r>
            <a:r>
              <a:rPr lang="fr-FR" altLang="fr-FR" sz="1000">
                <a:latin typeface="Courier" pitchFamily="2" charset="0"/>
                <a:ea typeface="ＭＳ Ｐゴシック" panose="020B0600070205080204" pitchFamily="34" charset="-128"/>
              </a:rPr>
              <a:t> Prog1 {</a:t>
            </a:r>
          </a:p>
          <a:p>
            <a:pPr eaLnBrk="1" hangingPunct="1">
              <a:lnSpc>
                <a:spcPct val="90000"/>
              </a:lnSpc>
              <a:buFont typeface="Wingdings" pitchFamily="2" charset="2"/>
              <a:buNone/>
            </a:pPr>
            <a:endParaRPr lang="fr-FR" altLang="fr-FR" sz="10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000">
                <a:solidFill>
                  <a:srgbClr val="7F0055"/>
                </a:solidFill>
                <a:latin typeface="Courier" pitchFamily="2" charset="0"/>
                <a:ea typeface="ＭＳ Ｐゴシック" panose="020B0600070205080204" pitchFamily="34" charset="-128"/>
              </a:rPr>
              <a:t>public</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static</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void</a:t>
            </a:r>
            <a:r>
              <a:rPr lang="fr-FR" altLang="fr-FR" sz="1000">
                <a:latin typeface="Courier" pitchFamily="2" charset="0"/>
                <a:ea typeface="ＭＳ Ｐゴシック" panose="020B0600070205080204" pitchFamily="34" charset="-128"/>
              </a:rPr>
              <a:t> main(String </a:t>
            </a:r>
            <a:r>
              <a:rPr lang="fr-FR" altLang="fr-FR" sz="1000" err="1">
                <a:latin typeface="Courier" pitchFamily="2" charset="0"/>
                <a:ea typeface="ＭＳ Ｐゴシック" panose="020B0600070205080204" pitchFamily="34" charset="-128"/>
              </a:rPr>
              <a:t>args</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throws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InterruptedException</a:t>
            </a:r>
            <a:r>
              <a:rPr lang="fr-FR" altLang="fr-FR" sz="1000">
                <a:latin typeface="Courier" pitchFamily="2" charset="0"/>
                <a:ea typeface="ＭＳ Ｐゴシック" panose="020B0600070205080204" pitchFamily="34" charset="-128"/>
              </a:rPr>
              <a:t>{</a:t>
            </a:r>
          </a:p>
          <a:p>
            <a:pPr eaLnBrk="1" hangingPunct="1">
              <a:lnSpc>
                <a:spcPct val="90000"/>
              </a:lnSpc>
              <a:buNone/>
            </a:pPr>
            <a:r>
              <a:rPr lang="fr-FR" altLang="fr-FR" sz="1000">
                <a:latin typeface="Courier" pitchFamily="2" charset="0"/>
                <a:ea typeface="ＭＳ Ｐゴシック" panose="020B0600070205080204" pitchFamily="34" charset="-128"/>
              </a:rPr>
              <a:t>	 public </a:t>
            </a:r>
            <a:r>
              <a:rPr lang="fr-FR" altLang="fr-FR" sz="1000" err="1">
                <a:latin typeface="Courier" pitchFamily="2" charset="0"/>
                <a:ea typeface="ＭＳ Ｐゴシック" panose="020B0600070205080204" pitchFamily="34" charset="-128"/>
              </a:rPr>
              <a:t>static</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void</a:t>
            </a:r>
            <a:r>
              <a:rPr lang="fr-FR" altLang="fr-FR" sz="1000">
                <a:latin typeface="Courier" pitchFamily="2" charset="0"/>
                <a:ea typeface="ＭＳ Ｐゴシック" panose="020B0600070205080204" pitchFamily="34" charset="-128"/>
              </a:rPr>
              <a:t> main(String </a:t>
            </a:r>
            <a:r>
              <a:rPr lang="fr-FR" altLang="fr-FR" sz="1000" err="1">
                <a:latin typeface="Courier" pitchFamily="2" charset="0"/>
                <a:ea typeface="ＭＳ Ｐゴシック" panose="020B0600070205080204" pitchFamily="34" charset="-128"/>
              </a:rPr>
              <a:t>args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throws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InterruptedException</a:t>
            </a:r>
            <a:r>
              <a:rPr lang="fr-FR" altLang="fr-FR" sz="1000">
                <a:latin typeface="Courier" pitchFamily="2" charset="0"/>
                <a:ea typeface="ＭＳ Ｐゴシック" panose="020B0600070205080204" pitchFamily="34" charset="-128"/>
              </a:rPr>
              <a:t> {</a:t>
            </a:r>
          </a:p>
          <a:p>
            <a:pPr eaLnBrk="1" hangingPunct="1">
              <a:lnSpc>
                <a:spcPct val="90000"/>
              </a:lnSpc>
              <a:buNone/>
            </a:pPr>
            <a:r>
              <a:rPr lang="fr-FR" altLang="fr-FR" sz="1000">
                <a:latin typeface="Courier" pitchFamily="2" charset="0"/>
                <a:ea typeface="ＭＳ Ｐゴシック" panose="020B0600070205080204" pitchFamily="34" charset="-128"/>
              </a:rPr>
              <a:t>        Registre R = new Registre(10);</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 Th1 = new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(R);</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 Th2 = new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(R);</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Th1.start(); // démarrage des threads</a:t>
            </a:r>
          </a:p>
          <a:p>
            <a:pPr eaLnBrk="1" hangingPunct="1">
              <a:lnSpc>
                <a:spcPct val="90000"/>
              </a:lnSpc>
              <a:buNone/>
            </a:pPr>
            <a:r>
              <a:rPr lang="fr-FR" altLang="fr-FR" sz="1000">
                <a:latin typeface="Courier" pitchFamily="2" charset="0"/>
                <a:ea typeface="ＭＳ Ｐゴシック" panose="020B0600070205080204" pitchFamily="34" charset="-128"/>
              </a:rPr>
              <a:t>        Th2.start();</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Th1.join(); // attente de la terminaison des threads</a:t>
            </a:r>
          </a:p>
          <a:p>
            <a:pPr eaLnBrk="1" hangingPunct="1">
              <a:lnSpc>
                <a:spcPct val="90000"/>
              </a:lnSpc>
              <a:buNone/>
            </a:pPr>
            <a:r>
              <a:rPr lang="fr-FR" altLang="fr-FR" sz="1000">
                <a:latin typeface="Courier" pitchFamily="2" charset="0"/>
                <a:ea typeface="ＭＳ Ｐゴシック" panose="020B0600070205080204" pitchFamily="34" charset="-128"/>
              </a:rPr>
              <a:t>        Th2.join();</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System.out.println</a:t>
            </a:r>
            <a:r>
              <a:rPr lang="fr-FR" altLang="fr-FR" sz="1000">
                <a:latin typeface="Courier" pitchFamily="2" charset="0"/>
                <a:ea typeface="ＭＳ Ｐゴシック" panose="020B0600070205080204" pitchFamily="34" charset="-128"/>
              </a:rPr>
              <a:t>("Valeur finale du Registre");</a:t>
            </a:r>
          </a:p>
          <a:p>
            <a:pPr eaLnBrk="1" hangingPunct="1">
              <a:lnSpc>
                <a:spcPct val="90000"/>
              </a:lnSpc>
              <a:buNone/>
            </a:pPr>
            <a:r>
              <a:rPr lang="fr-FR" altLang="fr-FR" sz="1000">
                <a:latin typeface="Courier" pitchFamily="2" charset="0"/>
                <a:ea typeface="ＭＳ Ｐゴシック" panose="020B0600070205080204" pitchFamily="34" charset="-128"/>
              </a:rPr>
              <a:t>	   for (</a:t>
            </a:r>
            <a:r>
              <a:rPr lang="fr-FR" altLang="fr-FR" sz="1000" err="1">
                <a:latin typeface="Courier" pitchFamily="2" charset="0"/>
                <a:ea typeface="ＭＳ Ｐゴシック" panose="020B0600070205080204" pitchFamily="34" charset="-128"/>
              </a:rPr>
              <a:t>int</a:t>
            </a:r>
            <a:r>
              <a:rPr lang="fr-FR" altLang="fr-FR" sz="1000">
                <a:latin typeface="Courier" pitchFamily="2" charset="0"/>
                <a:ea typeface="ＭＳ Ｐゴシック" panose="020B0600070205080204" pitchFamily="34" charset="-128"/>
              </a:rPr>
              <a:t> i = 0; i &lt; </a:t>
            </a:r>
            <a:r>
              <a:rPr lang="fr-FR" altLang="fr-FR" sz="1000" err="1">
                <a:latin typeface="Courier" pitchFamily="2" charset="0"/>
                <a:ea typeface="ＭＳ Ｐゴシック" panose="020B0600070205080204" pitchFamily="34" charset="-128"/>
              </a:rPr>
              <a:t>R.taille</a:t>
            </a:r>
            <a:r>
              <a:rPr lang="fr-FR" altLang="fr-FR" sz="1000">
                <a:latin typeface="Courier" pitchFamily="2" charset="0"/>
                <a:ea typeface="ＭＳ Ｐゴシック" panose="020B0600070205080204" pitchFamily="34" charset="-128"/>
              </a:rPr>
              <a:t>(); i++) {</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System.out.println</a:t>
            </a:r>
            <a:r>
              <a:rPr lang="fr-FR" altLang="fr-FR" sz="1000">
                <a:latin typeface="Courier" pitchFamily="2" charset="0"/>
                <a:ea typeface="ＭＳ Ｐゴシック" panose="020B0600070205080204" pitchFamily="34" charset="-128"/>
              </a:rPr>
              <a:t>(</a:t>
            </a:r>
            <a:r>
              <a:rPr lang="fr-FR" altLang="fr-FR" sz="1000" err="1">
                <a:latin typeface="Courier" pitchFamily="2" charset="0"/>
                <a:ea typeface="ＭＳ Ｐゴシック" panose="020B0600070205080204" pitchFamily="34" charset="-128"/>
              </a:rPr>
              <a:t>R.get</a:t>
            </a:r>
            <a:r>
              <a:rPr lang="fr-FR" altLang="fr-FR" sz="1000">
                <a:latin typeface="Courier" pitchFamily="2" charset="0"/>
                <a:ea typeface="ＭＳ Ｐゴシック" panose="020B0600070205080204" pitchFamily="34" charset="-128"/>
              </a:rPr>
              <a:t>(i));</a:t>
            </a:r>
          </a:p>
          <a:p>
            <a:pPr eaLnBrk="1" hangingPunct="1">
              <a:lnSpc>
                <a:spcPct val="90000"/>
              </a:lnSpc>
              <a:buNone/>
            </a:pPr>
            <a:r>
              <a:rPr lang="fr-FR" altLang="fr-FR" sz="1000">
                <a:latin typeface="Courier" pitchFamily="2" charset="0"/>
                <a:ea typeface="ＭＳ Ｐゴシック" panose="020B0600070205080204" pitchFamily="34" charset="-128"/>
              </a:rPr>
              <a:t>        }</a:t>
            </a:r>
          </a:p>
          <a:p>
            <a:pPr eaLnBrk="1" hangingPunct="1">
              <a:lnSpc>
                <a:spcPct val="90000"/>
              </a:lnSpc>
              <a:buNone/>
            </a:pPr>
            <a:r>
              <a:rPr lang="fr-FR" altLang="fr-FR" sz="1000">
                <a:latin typeface="Courier" pitchFamily="2" charset="0"/>
                <a:ea typeface="ＭＳ Ｐゴシック" panose="020B0600070205080204" pitchFamily="34" charset="-128"/>
              </a:rPr>
              <a:t>    }}</a:t>
            </a:r>
          </a:p>
        </p:txBody>
      </p:sp>
      <p:sp>
        <p:nvSpPr>
          <p:cNvPr id="35844" name="Rectangle 4">
            <a:extLst>
              <a:ext uri="{FF2B5EF4-FFF2-40B4-BE49-F238E27FC236}">
                <a16:creationId xmlns:a16="http://schemas.microsoft.com/office/drawing/2014/main" id="{D0A4EEEB-6409-6B48-B267-A4D67569D74A}"/>
              </a:ext>
            </a:extLst>
          </p:cNvPr>
          <p:cNvSpPr>
            <a:spLocks noChangeArrowheads="1"/>
          </p:cNvSpPr>
          <p:nvPr/>
        </p:nvSpPr>
        <p:spPr bwMode="auto">
          <a:xfrm>
            <a:off x="848544" y="2492896"/>
            <a:ext cx="6858000" cy="2079104"/>
          </a:xfrm>
          <a:prstGeom prst="rect">
            <a:avLst/>
          </a:prstGeom>
          <a:noFill/>
          <a:ln w="222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35845" name="Rectangle 5">
            <a:extLst>
              <a:ext uri="{FF2B5EF4-FFF2-40B4-BE49-F238E27FC236}">
                <a16:creationId xmlns:a16="http://schemas.microsoft.com/office/drawing/2014/main" id="{2036BF68-24AD-E44D-ACF2-223A5753BE64}"/>
              </a:ext>
            </a:extLst>
          </p:cNvPr>
          <p:cNvSpPr>
            <a:spLocks noChangeArrowheads="1"/>
          </p:cNvSpPr>
          <p:nvPr/>
        </p:nvSpPr>
        <p:spPr bwMode="auto">
          <a:xfrm>
            <a:off x="355600" y="1484784"/>
            <a:ext cx="8942388" cy="44644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F0471BE9-F595-BA4B-A82F-744B5377747B}"/>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Exemple incorrecte : exécution du programme</a:t>
            </a:r>
          </a:p>
        </p:txBody>
      </p:sp>
      <p:sp>
        <p:nvSpPr>
          <p:cNvPr id="36867" name="Rectangle 3">
            <a:extLst>
              <a:ext uri="{FF2B5EF4-FFF2-40B4-BE49-F238E27FC236}">
                <a16:creationId xmlns:a16="http://schemas.microsoft.com/office/drawing/2014/main" id="{D0145BAA-28F9-BE4A-BC25-57AFD365E349}"/>
              </a:ext>
            </a:extLst>
          </p:cNvPr>
          <p:cNvSpPr>
            <a:spLocks noGrp="1" noChangeArrowheads="1"/>
          </p:cNvSpPr>
          <p:nvPr>
            <p:ph idx="4294967295"/>
          </p:nvPr>
        </p:nvSpPr>
        <p:spPr>
          <a:xfrm>
            <a:off x="660400" y="1268760"/>
            <a:ext cx="9245600" cy="4689475"/>
          </a:xfrm>
        </p:spPr>
        <p:txBody>
          <a:bodyPr/>
          <a:lstStyle/>
          <a:p>
            <a:pPr eaLnBrk="1" hangingPunct="1">
              <a:buFont typeface="Wingdings" pitchFamily="2" charset="2"/>
              <a:buNone/>
            </a:pPr>
            <a:r>
              <a:rPr lang="fr-FR" altLang="fr-FR" sz="1800">
                <a:ea typeface="ＭＳ Ｐゴシック" panose="020B0600070205080204" pitchFamily="34" charset="-128"/>
              </a:rPr>
              <a:t>Voici un exemple d'exécution (C/Posix, Java ou autre)</a:t>
            </a:r>
          </a:p>
          <a:p>
            <a:pPr eaLnBrk="1" hangingPunct="1">
              <a:buFont typeface="Wingdings" pitchFamily="2" charset="2"/>
              <a:buNone/>
            </a:pPr>
            <a:r>
              <a:rPr lang="fr-FR" altLang="fr-FR" sz="1600">
                <a:solidFill>
                  <a:srgbClr val="666699"/>
                </a:solidFill>
                <a:latin typeface="Courier" pitchFamily="2" charset="0"/>
                <a:ea typeface="ＭＳ Ｐゴシック" panose="020B0600070205080204" pitchFamily="34" charset="-128"/>
              </a:rPr>
              <a:t>	</a:t>
            </a:r>
            <a:r>
              <a:rPr lang="fr-FR" altLang="fr-FR" sz="1400">
                <a:solidFill>
                  <a:srgbClr val="666699"/>
                </a:solidFill>
                <a:latin typeface="Courier" pitchFamily="2" charset="0"/>
                <a:ea typeface="ＭＳ Ｐゴシック" panose="020B0600070205080204" pitchFamily="34" charset="-128"/>
              </a:rPr>
              <a:t>Valeur finale du registre</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1143280</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1543282</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endParaRPr lang="fr-FR" altLang="fr-FR" sz="1600">
              <a:latin typeface="Courier" pitchFamily="2" charset="0"/>
              <a:ea typeface="ＭＳ Ｐゴシック" panose="020B0600070205080204" pitchFamily="34" charset="-128"/>
            </a:endParaRPr>
          </a:p>
          <a:p>
            <a:pPr eaLnBrk="1" hangingPunct="1">
              <a:buFont typeface="Wingdings" pitchFamily="2" charset="2"/>
              <a:buNone/>
            </a:pPr>
            <a:r>
              <a:rPr lang="fr-FR" altLang="fr-FR" sz="2000">
                <a:solidFill>
                  <a:schemeClr val="hlink"/>
                </a:solidFill>
                <a:ea typeface="ＭＳ Ｐゴシック" panose="020B0600070205080204" pitchFamily="34" charset="-128"/>
              </a:rPr>
              <a:t>On aurait du avoir 10 lignes avec la valeur 2000000 (deux millions)</a:t>
            </a:r>
          </a:p>
          <a:p>
            <a:pPr algn="ctr" eaLnBrk="1" hangingPunct="1">
              <a:buFont typeface="Wingdings" pitchFamily="2" charset="2"/>
              <a:buNone/>
            </a:pPr>
            <a:r>
              <a:rPr lang="fr-FR" altLang="fr-FR" sz="2000" i="1">
                <a:solidFill>
                  <a:schemeClr val="accent1"/>
                </a:solidFill>
                <a:ea typeface="ＭＳ Ｐゴシック" panose="020B0600070205080204" pitchFamily="34" charset="-128"/>
              </a:rPr>
              <a:t>Il est nécessaire de garantir qu’une séquence lecture / incrémentation / écriture soit finie avant qu’une autre ne puisse commencer </a:t>
            </a:r>
            <a:r>
              <a:rPr lang="fr-FR" altLang="fr-FR" sz="2000" i="1">
                <a:solidFill>
                  <a:schemeClr val="hlink"/>
                </a:solidFill>
                <a:ea typeface="ＭＳ Ｐゴシック" panose="020B0600070205080204" pitchFamily="34" charset="-128"/>
              </a:rPr>
              <a:t>!</a:t>
            </a:r>
            <a:r>
              <a:rPr lang="fr-FR" altLang="fr-FR" sz="1800" i="1">
                <a:solidFill>
                  <a:schemeClr val="accent1"/>
                </a:solidFill>
                <a:ea typeface="ＭＳ Ｐゴシック" panose="020B0600070205080204" pitchFamily="34" charset="-128"/>
              </a:rPr>
              <a:t> </a:t>
            </a:r>
            <a:endParaRPr lang="fr-FR" altLang="fr-FR" sz="1800">
              <a:solidFill>
                <a:schemeClr val="accent1"/>
              </a:solidFill>
              <a:ea typeface="ＭＳ Ｐゴシック" panose="020B0600070205080204" pitchFamily="34" charset="-128"/>
            </a:endParaRPr>
          </a:p>
        </p:txBody>
      </p:sp>
      <p:sp>
        <p:nvSpPr>
          <p:cNvPr id="36868" name="Rectangle 5">
            <a:extLst>
              <a:ext uri="{FF2B5EF4-FFF2-40B4-BE49-F238E27FC236}">
                <a16:creationId xmlns:a16="http://schemas.microsoft.com/office/drawing/2014/main" id="{AEBACD9C-5151-9E47-BD12-096765EA8F3E}"/>
              </a:ext>
            </a:extLst>
          </p:cNvPr>
          <p:cNvSpPr>
            <a:spLocks noChangeArrowheads="1"/>
          </p:cNvSpPr>
          <p:nvPr/>
        </p:nvSpPr>
        <p:spPr bwMode="auto">
          <a:xfrm>
            <a:off x="696118" y="5495355"/>
            <a:ext cx="9081417" cy="817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2" name="ZoneTexte 1">
            <a:extLst>
              <a:ext uri="{FF2B5EF4-FFF2-40B4-BE49-F238E27FC236}">
                <a16:creationId xmlns:a16="http://schemas.microsoft.com/office/drawing/2014/main" id="{17D4D48A-C84C-2D49-AD08-B824754C8F18}"/>
              </a:ext>
            </a:extLst>
          </p:cNvPr>
          <p:cNvSpPr txBox="1"/>
          <p:nvPr/>
        </p:nvSpPr>
        <p:spPr>
          <a:xfrm>
            <a:off x="4736976" y="2707173"/>
            <a:ext cx="3428504" cy="1015663"/>
          </a:xfrm>
          <a:prstGeom prst="rect">
            <a:avLst/>
          </a:prstGeom>
          <a:noFill/>
        </p:spPr>
        <p:txBody>
          <a:bodyPr wrap="square" rtlCol="0">
            <a:spAutoFit/>
          </a:bodyPr>
          <a:lstStyle/>
          <a:p>
            <a:r>
              <a:rPr lang="fr-FR"/>
              <a:t>Que des valeurs inférieures à 2.10</a:t>
            </a:r>
            <a:r>
              <a:rPr lang="fr-FR" baseline="30000"/>
              <a:t>6</a:t>
            </a:r>
            <a:r>
              <a:rPr lang="fr-FR"/>
              <a:t> </a:t>
            </a:r>
          </a:p>
          <a:p>
            <a:r>
              <a:rPr lang="fr-FR" i="1">
                <a:solidFill>
                  <a:srgbClr val="FF0000"/>
                </a:solidFill>
              </a:rPr>
              <a:t>Explication</a:t>
            </a:r>
            <a:r>
              <a:rPr lang="fr-FR"/>
              <a:t> ?</a:t>
            </a:r>
            <a:endParaRPr lang="fr-FR" baseline="300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B32AB1FD-92B7-594F-AB8F-D4DDB6CB0A5D}"/>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de synchronisation</a:t>
            </a:r>
          </a:p>
        </p:txBody>
      </p:sp>
      <p:sp>
        <p:nvSpPr>
          <p:cNvPr id="37891" name="Rectangle 3">
            <a:extLst>
              <a:ext uri="{FF2B5EF4-FFF2-40B4-BE49-F238E27FC236}">
                <a16:creationId xmlns:a16="http://schemas.microsoft.com/office/drawing/2014/main" id="{E3AD5711-EF89-EB4D-A940-2A668223F7D7}"/>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Deux mécanismes classiques peuvent être utilisés pour protéger des données accédées par plusieurs tâches :</a:t>
            </a:r>
          </a:p>
          <a:p>
            <a:pPr lvl="1" eaLnBrk="1" hangingPunct="1"/>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Les </a:t>
            </a:r>
            <a:r>
              <a:rPr lang="fr-FR" altLang="fr-FR" sz="2000" b="1">
                <a:solidFill>
                  <a:srgbClr val="003399"/>
                </a:solidFill>
                <a:ea typeface="ＭＳ Ｐゴシック" panose="020B0600070205080204" pitchFamily="34" charset="-128"/>
              </a:rPr>
              <a:t>sémaphores</a:t>
            </a:r>
            <a:r>
              <a:rPr lang="fr-FR" altLang="fr-FR" sz="2000">
                <a:ea typeface="ＭＳ Ｐゴシック" panose="020B0600070205080204" pitchFamily="34" charset="-128"/>
              </a:rPr>
              <a:t> qui ne peuvent être pris qu’un nombre déterminé de fois (si le sémaphore est déjà pris une nouvelle tentative bloquera l’appelant)</a:t>
            </a:r>
          </a:p>
          <a:p>
            <a:pPr lvl="1" eaLnBrk="1" hangingPunct="1"/>
            <a:endParaRPr lang="fr-FR" altLang="fr-FR" sz="2000">
              <a:ea typeface="ＭＳ Ｐゴシック" panose="020B0600070205080204" pitchFamily="34" charset="-128"/>
            </a:endParaRPr>
          </a:p>
          <a:p>
            <a:pPr lvl="1" eaLnBrk="1" hangingPunct="1"/>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Les </a:t>
            </a:r>
            <a:r>
              <a:rPr lang="fr-FR" altLang="fr-FR" sz="2000" b="1">
                <a:solidFill>
                  <a:srgbClr val="003399"/>
                </a:solidFill>
                <a:ea typeface="ＭＳ Ｐゴシック" panose="020B0600070205080204" pitchFamily="34" charset="-128"/>
              </a:rPr>
              <a:t>moniteurs</a:t>
            </a:r>
            <a:r>
              <a:rPr lang="fr-FR" altLang="fr-FR" sz="2000">
                <a:ea typeface="ＭＳ Ｐゴシック" panose="020B0600070205080204" pitchFamily="34" charset="-128"/>
              </a:rPr>
              <a:t> qui permettent « d’encapsuler » des données en définissant des règles d’accès exclusif à ces données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4D1DCC4D-20D5-4348-943E-D2D082AE9FD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a:t>
            </a:r>
            <a:r>
              <a:rPr lang="fr-FR" altLang="fr-FR" sz="1800">
                <a:ea typeface="ＭＳ Ｐゴシック" panose="020B0600070205080204" pitchFamily="34" charset="-128"/>
              </a:rPr>
              <a:t>(</a:t>
            </a:r>
            <a:r>
              <a:rPr lang="fr-FR" altLang="fr-FR" sz="1800" err="1">
                <a:ea typeface="ＭＳ Ｐゴシック" panose="020B0600070205080204" pitchFamily="34" charset="-128"/>
              </a:rPr>
              <a:t>Dijkstra</a:t>
            </a:r>
            <a:r>
              <a:rPr lang="fr-FR" altLang="fr-FR" sz="1800">
                <a:ea typeface="ＭＳ Ｐゴシック" panose="020B0600070205080204" pitchFamily="34" charset="-128"/>
              </a:rPr>
              <a:t> 1965) </a:t>
            </a:r>
            <a:endParaRPr lang="fr-FR" altLang="fr-FR">
              <a:ea typeface="ＭＳ Ｐゴシック" panose="020B0600070205080204" pitchFamily="34" charset="-128"/>
            </a:endParaRPr>
          </a:p>
        </p:txBody>
      </p:sp>
      <p:sp>
        <p:nvSpPr>
          <p:cNvPr id="38915" name="Rectangle 3">
            <a:extLst>
              <a:ext uri="{FF2B5EF4-FFF2-40B4-BE49-F238E27FC236}">
                <a16:creationId xmlns:a16="http://schemas.microsoft.com/office/drawing/2014/main" id="{8D9C9874-8B39-4440-AFA3-FF038EC97BA9}"/>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Un </a:t>
            </a:r>
            <a:r>
              <a:rPr lang="fr-FR" altLang="fr-FR" sz="2000">
                <a:solidFill>
                  <a:srgbClr val="003399"/>
                </a:solidFill>
                <a:ea typeface="ＭＳ Ｐゴシック" panose="020B0600070205080204" pitchFamily="34" charset="-128"/>
              </a:rPr>
              <a:t>sémaphore</a:t>
            </a:r>
            <a:r>
              <a:rPr lang="fr-FR" altLang="fr-FR" sz="2000">
                <a:ea typeface="ＭＳ Ｐゴシック" panose="020B0600070205080204" pitchFamily="34" charset="-128"/>
              </a:rPr>
              <a:t> est un élément de synchronisation auquel est associées (au moins) quatre éléments :</a:t>
            </a:r>
          </a:p>
          <a:p>
            <a:pPr lvl="1" eaLnBrk="1" hangingPunct="1"/>
            <a:r>
              <a:rPr lang="fr-FR" altLang="fr-FR" sz="2000">
                <a:ea typeface="ＭＳ Ｐゴシック" panose="020B0600070205080204" pitchFamily="34" charset="-128"/>
              </a:rPr>
              <a:t>un compteur interne entier (on le note S_CPT)</a:t>
            </a:r>
          </a:p>
          <a:p>
            <a:pPr lvl="1" eaLnBrk="1" hangingPunct="1"/>
            <a:r>
              <a:rPr lang="fr-FR" altLang="fr-FR" sz="2000">
                <a:ea typeface="ＭＳ Ｐゴシック" panose="020B0600070205080204" pitchFamily="34" charset="-128"/>
              </a:rPr>
              <a:t>une file d'attente</a:t>
            </a:r>
          </a:p>
          <a:p>
            <a:pPr lvl="1" eaLnBrk="1" hangingPunct="1"/>
            <a:r>
              <a:rPr lang="fr-FR" altLang="fr-FR" sz="2000">
                <a:ea typeface="ＭＳ Ｐゴシック" panose="020B0600070205080204" pitchFamily="34" charset="-128"/>
              </a:rPr>
              <a:t>deux opérations atomiques (exécution indivisible) nommées </a:t>
            </a:r>
            <a:r>
              <a:rPr lang="fr-FR" altLang="fr-FR" sz="2000">
                <a:solidFill>
                  <a:srgbClr val="0000FF"/>
                </a:solidFill>
                <a:ea typeface="ＭＳ Ｐゴシック" panose="020B0600070205080204" pitchFamily="34" charset="-128"/>
              </a:rPr>
              <a:t>P</a:t>
            </a:r>
            <a:r>
              <a:rPr lang="fr-FR" altLang="fr-FR" sz="2000">
                <a:ea typeface="ＭＳ Ｐゴシック" panose="020B0600070205080204" pitchFamily="34" charset="-128"/>
              </a:rPr>
              <a:t> et </a:t>
            </a:r>
            <a:r>
              <a:rPr lang="fr-FR" altLang="fr-FR" sz="2000">
                <a:solidFill>
                  <a:srgbClr val="0000FF"/>
                </a:solidFill>
                <a:ea typeface="ＭＳ Ｐゴシック" panose="020B0600070205080204" pitchFamily="34" charset="-128"/>
              </a:rPr>
              <a:t>V</a:t>
            </a:r>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une opération atomique d'initialisation (et création) que l'on notera </a:t>
            </a:r>
            <a:r>
              <a:rPr lang="fr-FR" altLang="fr-FR" sz="2000">
                <a:solidFill>
                  <a:srgbClr val="0000FF"/>
                </a:solidFill>
                <a:ea typeface="ＭＳ Ｐゴシック" panose="020B0600070205080204" pitchFamily="34" charset="-128"/>
              </a:rPr>
              <a:t>E0</a:t>
            </a: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Si </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est un sémaphore, on notera </a:t>
            </a:r>
            <a:r>
              <a:rPr lang="fr-FR" altLang="fr-FR" sz="2000">
                <a:solidFill>
                  <a:srgbClr val="003399"/>
                </a:solidFill>
                <a:ea typeface="ＭＳ Ｐゴシック" panose="020B0600070205080204" pitchFamily="34" charset="-128"/>
              </a:rPr>
              <a:t>P</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ou </a:t>
            </a:r>
            <a:r>
              <a:rPr lang="fr-FR" altLang="fr-FR" sz="2000">
                <a:solidFill>
                  <a:srgbClr val="003399"/>
                </a:solidFill>
                <a:ea typeface="ＭＳ Ｐゴシック" panose="020B0600070205080204" pitchFamily="34" charset="-128"/>
              </a:rPr>
              <a:t>V</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ou </a:t>
            </a:r>
            <a:r>
              <a:rPr lang="fr-FR" altLang="fr-FR" sz="2000">
                <a:solidFill>
                  <a:srgbClr val="003399"/>
                </a:solidFill>
                <a:ea typeface="ＭＳ Ｐゴシック" panose="020B0600070205080204" pitchFamily="34" charset="-128"/>
              </a:rPr>
              <a:t>E0</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,V) l'appel d'une opération sur le sémaphore </a:t>
            </a:r>
            <a:r>
              <a:rPr lang="fr-FR" altLang="fr-FR" sz="2000">
                <a:solidFill>
                  <a:schemeClr val="accent2"/>
                </a:solidFill>
                <a:ea typeface="ＭＳ Ｐゴシック" panose="020B0600070205080204" pitchFamily="34" charset="-128"/>
              </a:rPr>
              <a:t>S</a:t>
            </a: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On dit qu'un sémaphore est binaire si son compteur reste inférieur ou égal à 1 et on parle de Mutex ou de Lock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1E614692-1BB8-9F4E-AE82-93997EB6CC5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sémantique</a:t>
            </a:r>
          </a:p>
        </p:txBody>
      </p:sp>
      <p:sp>
        <p:nvSpPr>
          <p:cNvPr id="39939" name="Rectangle 3">
            <a:extLst>
              <a:ext uri="{FF2B5EF4-FFF2-40B4-BE49-F238E27FC236}">
                <a16:creationId xmlns:a16="http://schemas.microsoft.com/office/drawing/2014/main" id="{EF227889-CEF2-E74F-A7BD-041F28F5FF42}"/>
              </a:ext>
            </a:extLst>
          </p:cNvPr>
          <p:cNvSpPr>
            <a:spLocks noGrp="1" noChangeArrowheads="1"/>
          </p:cNvSpPr>
          <p:nvPr>
            <p:ph idx="4294967295"/>
          </p:nvPr>
        </p:nvSpPr>
        <p:spPr>
          <a:xfrm>
            <a:off x="581025" y="1058416"/>
            <a:ext cx="9324975" cy="5538936"/>
          </a:xfrm>
          <a:ln>
            <a:solidFill>
              <a:schemeClr val="hlink"/>
            </a:solidFill>
            <a:miter lim="800000"/>
            <a:headEnd/>
            <a:tailEnd/>
          </a:ln>
        </p:spPr>
        <p:txBody>
          <a:bodyPr/>
          <a:lstStyle/>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P(S) : prend le sémaphore; </a:t>
            </a:r>
            <a:r>
              <a:rPr lang="fr-FR" altLang="fr-FR" sz="1400" i="1">
                <a:solidFill>
                  <a:srgbClr val="FF3300"/>
                </a:solidFill>
                <a:latin typeface="Courier" pitchFamily="2" charset="0"/>
                <a:ea typeface="ＭＳ Ｐゴシック" panose="020B0600070205080204" pitchFamily="34" charset="-128"/>
              </a:rPr>
              <a:t>bloquant</a:t>
            </a:r>
            <a:r>
              <a:rPr lang="fr-FR" altLang="fr-FR" sz="1400">
                <a:solidFill>
                  <a:srgbClr val="0000FF"/>
                </a:solidFill>
                <a:latin typeface="Courier" pitchFamily="2" charset="0"/>
                <a:ea typeface="ＭＳ Ｐゴシック" panose="020B0600070205080204" pitchFamily="34" charset="-128"/>
              </a:rPr>
              <a:t> si déjà pris</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a:t>
            </a:r>
          </a:p>
          <a:p>
            <a:pPr eaLnBrk="1" hangingPunct="1">
              <a:buFont typeface="Wingdings" pitchFamily="2" charset="2"/>
              <a:buNone/>
            </a:pPr>
            <a:r>
              <a:rPr lang="fr-FR" altLang="fr-FR" sz="1400">
                <a:latin typeface="Courier" pitchFamily="2" charset="0"/>
                <a:ea typeface="ＭＳ Ｐゴシック" panose="020B0600070205080204" pitchFamily="34" charset="-128"/>
              </a:rPr>
              <a:t>   Si (S_CPT &lt; 0) Alors</a:t>
            </a:r>
          </a:p>
          <a:p>
            <a:pPr eaLnBrk="1" hangingPunct="1">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b="1">
                <a:solidFill>
                  <a:srgbClr val="7030A0"/>
                </a:solidFill>
                <a:latin typeface="Courier" pitchFamily="2" charset="0"/>
                <a:ea typeface="ＭＳ Ｐゴシック" panose="020B0600070205080204" pitchFamily="34" charset="-128"/>
              </a:rPr>
              <a:t>Bloquer</a:t>
            </a:r>
            <a:r>
              <a:rPr lang="fr-FR" altLang="fr-FR" sz="1400">
                <a:latin typeface="Courier" pitchFamily="2" charset="0"/>
                <a:ea typeface="ＭＳ Ｐゴシック" panose="020B0600070205080204" pitchFamily="34" charset="-128"/>
              </a:rPr>
              <a:t> l'appelant et le mettre dans la file d'attente associée à S; </a:t>
            </a:r>
          </a:p>
          <a:p>
            <a:pPr eaLnBrk="1" hangingPunct="1">
              <a:buFont typeface="Wingdings" pitchFamily="2" charset="2"/>
              <a:buNone/>
            </a:pPr>
            <a:r>
              <a:rPr lang="fr-FR" altLang="fr-FR" sz="1400">
                <a:latin typeface="Courier" pitchFamily="2" charset="0"/>
                <a:ea typeface="ＭＳ Ｐゴシック" panose="020B0600070205080204" pitchFamily="34" charset="-128"/>
              </a:rPr>
              <a:t>   fin si</a:t>
            </a:r>
          </a:p>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V(S) : rend le sémaphore; jamais bloquant</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a:t>
            </a:r>
          </a:p>
          <a:p>
            <a:pPr eaLnBrk="1" hangingPunct="1">
              <a:buFont typeface="Wingdings" pitchFamily="2" charset="2"/>
              <a:buNone/>
            </a:pPr>
            <a:r>
              <a:rPr lang="fr-FR" altLang="fr-FR" sz="1400">
                <a:latin typeface="Courier" pitchFamily="2" charset="0"/>
                <a:ea typeface="ＭＳ Ｐゴシック" panose="020B0600070205080204" pitchFamily="34" charset="-128"/>
              </a:rPr>
              <a:t>   Si (S_CPT &lt;= 0) Alors</a:t>
            </a:r>
          </a:p>
          <a:p>
            <a:pPr eaLnBrk="1" hangingPunct="1">
              <a:buFont typeface="Wingdings" pitchFamily="2" charset="2"/>
              <a:buNone/>
            </a:pPr>
            <a:r>
              <a:rPr lang="fr-FR" altLang="fr-FR" sz="1400">
                <a:latin typeface="Courier" pitchFamily="2" charset="0"/>
                <a:ea typeface="ＭＳ Ｐゴシック" panose="020B0600070205080204" pitchFamily="34" charset="-128"/>
              </a:rPr>
              <a:t>      Choisir un processus dans la file d'attente, le retirer de celle-ci et </a:t>
            </a:r>
          </a:p>
          <a:p>
            <a:pPr eaLnBrk="1" hangingPunct="1">
              <a:buFont typeface="Wingdings" pitchFamily="2" charset="2"/>
              <a:buNone/>
            </a:pPr>
            <a:r>
              <a:rPr lang="fr-FR" altLang="fr-FR" sz="1400">
                <a:latin typeface="Courier" pitchFamily="2" charset="0"/>
                <a:ea typeface="ＭＳ Ｐゴシック" panose="020B0600070205080204" pitchFamily="34" charset="-128"/>
              </a:rPr>
              <a:t>      le réveiller (le </a:t>
            </a:r>
            <a:r>
              <a:rPr lang="fr-FR" altLang="fr-FR" sz="1400" b="1">
                <a:solidFill>
                  <a:srgbClr val="7030A0"/>
                </a:solidFill>
                <a:latin typeface="Courier" pitchFamily="2" charset="0"/>
                <a:ea typeface="ＭＳ Ｐゴシック" panose="020B0600070205080204" pitchFamily="34" charset="-128"/>
              </a:rPr>
              <a:t>débloquer</a:t>
            </a:r>
            <a:r>
              <a:rPr lang="fr-FR" altLang="fr-FR" sz="1400">
                <a:latin typeface="Courier" pitchFamily="2" charset="0"/>
                <a:ea typeface="ＭＳ Ｐゴシック" panose="020B0600070205080204" pitchFamily="34" charset="-128"/>
              </a:rPr>
              <a:t>);</a:t>
            </a:r>
          </a:p>
          <a:p>
            <a:pPr eaLnBrk="1" hangingPunct="1">
              <a:buFont typeface="Wingdings" pitchFamily="2" charset="2"/>
              <a:buNone/>
            </a:pPr>
            <a:r>
              <a:rPr lang="fr-FR" altLang="fr-FR" sz="1400">
                <a:latin typeface="Courier" pitchFamily="2" charset="0"/>
                <a:ea typeface="ＭＳ Ｐゴシック" panose="020B0600070205080204" pitchFamily="34" charset="-128"/>
              </a:rPr>
              <a:t>   fin si</a:t>
            </a:r>
          </a:p>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E0(S, V) :</a:t>
            </a:r>
            <a:r>
              <a:rPr lang="fr-FR" altLang="fr-FR" sz="1400">
                <a:latin typeface="Courier" pitchFamily="2" charset="0"/>
                <a:ea typeface="ＭＳ Ｐゴシック" panose="020B0600070205080204" pitchFamily="34" charset="-128"/>
              </a:rPr>
              <a:t> </a:t>
            </a:r>
            <a:r>
              <a:rPr lang="fr-FR" altLang="fr-FR" sz="1400">
                <a:solidFill>
                  <a:srgbClr val="0000FF"/>
                </a:solidFill>
                <a:latin typeface="Courier" pitchFamily="2" charset="0"/>
                <a:ea typeface="ＭＳ Ｐゴシック" panose="020B0600070205080204" pitchFamily="34" charset="-128"/>
              </a:rPr>
              <a:t>initialise le compteur interne à la valeur V</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&lt;-- V;</a:t>
            </a:r>
          </a:p>
        </p:txBody>
      </p:sp>
      <p:sp>
        <p:nvSpPr>
          <p:cNvPr id="39940" name="Rectangle 4">
            <a:extLst>
              <a:ext uri="{FF2B5EF4-FFF2-40B4-BE49-F238E27FC236}">
                <a16:creationId xmlns:a16="http://schemas.microsoft.com/office/drawing/2014/main" id="{AC25EF59-16CB-4E47-8D82-B839C4071038}"/>
              </a:ext>
            </a:extLst>
          </p:cNvPr>
          <p:cNvSpPr>
            <a:spLocks noChangeArrowheads="1"/>
          </p:cNvSpPr>
          <p:nvPr/>
        </p:nvSpPr>
        <p:spPr bwMode="auto">
          <a:xfrm>
            <a:off x="685800" y="1370013"/>
            <a:ext cx="8229600" cy="167640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39941" name="Rectangle 5">
            <a:extLst>
              <a:ext uri="{FF2B5EF4-FFF2-40B4-BE49-F238E27FC236}">
                <a16:creationId xmlns:a16="http://schemas.microsoft.com/office/drawing/2014/main" id="{808042AB-5E2E-DF4C-926E-B30CD5FF1596}"/>
              </a:ext>
            </a:extLst>
          </p:cNvPr>
          <p:cNvSpPr>
            <a:spLocks noChangeArrowheads="1"/>
          </p:cNvSpPr>
          <p:nvPr/>
        </p:nvSpPr>
        <p:spPr bwMode="auto">
          <a:xfrm>
            <a:off x="685800" y="3501009"/>
            <a:ext cx="8229600" cy="216024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C511A50F-2222-7F42-AE31-E3CEB9B42341}"/>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sémantique (suite)</a:t>
            </a:r>
          </a:p>
        </p:txBody>
      </p:sp>
      <p:sp>
        <p:nvSpPr>
          <p:cNvPr id="40963" name="Rectangle 3">
            <a:extLst>
              <a:ext uri="{FF2B5EF4-FFF2-40B4-BE49-F238E27FC236}">
                <a16:creationId xmlns:a16="http://schemas.microsoft.com/office/drawing/2014/main" id="{E095607F-6CF3-1149-B2B7-467A56A9FF4A}"/>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1800">
                <a:ea typeface="ＭＳ Ｐゴシック" panose="020B0600070205080204" pitchFamily="34" charset="-128"/>
              </a:rPr>
              <a:t>On a l'invariant suivant </a:t>
            </a:r>
            <a:r>
              <a:rPr lang="fr-FR" altLang="fr-FR" sz="1800" i="1">
                <a:solidFill>
                  <a:srgbClr val="0000FF"/>
                </a:solidFill>
                <a:ea typeface="ＭＳ Ｐゴシック" panose="020B0600070205080204" pitchFamily="34" charset="-128"/>
              </a:rPr>
              <a:t>S_CPT &lt; 0 =&gt; Abs(S_CPT) = Lg(File Attente)</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Dans le cas d'un sémaphore binaire, l'opération V(S) n'aura aucun effet si le compteur du sémaphore est déjà à un 1</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Il n'est pas forcément précisé quelle tâche est réveillée dans le cas où il y en a plusieurs en attente</a:t>
            </a:r>
          </a:p>
          <a:p>
            <a:pPr lvl="1" eaLnBrk="1" hangingPunct="1">
              <a:lnSpc>
                <a:spcPct val="90000"/>
              </a:lnSpc>
            </a:pPr>
            <a:r>
              <a:rPr lang="fr-FR" altLang="fr-FR" sz="1800">
                <a:ea typeface="ＭＳ Ｐゴシック" panose="020B0600070205080204" pitchFamily="34" charset="-128"/>
              </a:rPr>
              <a:t>gestion FIFO (on réveille la plus ancienne dans la file)</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gestion par priorité (on réveille la plus prioritaire) </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La manipulation de sémaphores peut introduire le phénomène d'inversion de priorité</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BF2FAA24-53BA-174E-9617-319BC050162C}"/>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exemple d’utilisation</a:t>
            </a:r>
          </a:p>
        </p:txBody>
      </p:sp>
      <p:sp>
        <p:nvSpPr>
          <p:cNvPr id="41987" name="Rectangle 3">
            <a:extLst>
              <a:ext uri="{FF2B5EF4-FFF2-40B4-BE49-F238E27FC236}">
                <a16:creationId xmlns:a16="http://schemas.microsoft.com/office/drawing/2014/main" id="{8E8D24E1-19DD-9D41-8AE6-2F6556CE0775}"/>
              </a:ext>
            </a:extLst>
          </p:cNvPr>
          <p:cNvSpPr>
            <a:spLocks noGrp="1" noChangeArrowheads="1"/>
          </p:cNvSpPr>
          <p:nvPr>
            <p:ph idx="4294967295"/>
          </p:nvPr>
        </p:nvSpPr>
        <p:spPr>
          <a:xfrm>
            <a:off x="533400" y="1219200"/>
            <a:ext cx="9372600" cy="4184650"/>
          </a:xfrm>
        </p:spPr>
        <p:txBody>
          <a:bodyPr/>
          <a:lstStyle/>
          <a:p>
            <a:pPr eaLnBrk="1" hangingPunct="1">
              <a:lnSpc>
                <a:spcPct val="90000"/>
              </a:lnSpc>
            </a:pPr>
            <a:r>
              <a:rPr lang="fr-FR" altLang="fr-FR" sz="1800">
                <a:ea typeface="ＭＳ Ｐゴシック" panose="020B0600070205080204" pitchFamily="34" charset="-128"/>
              </a:rPr>
              <a:t>Dans l’exemple précédent d'exécution incorrecte il faut "encadrer" les actions de</a:t>
            </a:r>
            <a:endParaRPr lang="fr-FR" altLang="fr-FR" sz="2000">
              <a:ea typeface="ＭＳ Ｐゴシック" panose="020B0600070205080204" pitchFamily="34" charset="-128"/>
            </a:endParaRPr>
          </a:p>
          <a:p>
            <a:pPr lvl="1" eaLnBrk="1" hangingPunct="1">
              <a:lnSpc>
                <a:spcPct val="90000"/>
              </a:lnSpc>
            </a:pPr>
            <a:r>
              <a:rPr lang="fr-FR" altLang="fr-FR">
                <a:ea typeface="ＭＳ Ｐゴシック" panose="020B0600070205080204" pitchFamily="34" charset="-128"/>
              </a:rPr>
              <a:t>lecture du registre</a:t>
            </a:r>
          </a:p>
          <a:p>
            <a:pPr lvl="1" eaLnBrk="1" hangingPunct="1">
              <a:lnSpc>
                <a:spcPct val="90000"/>
              </a:lnSpc>
            </a:pPr>
            <a:r>
              <a:rPr lang="fr-FR" altLang="fr-FR">
                <a:ea typeface="ＭＳ Ｐゴシック" panose="020B0600070205080204" pitchFamily="34" charset="-128"/>
              </a:rPr>
              <a:t>incrémentation des cases du registres</a:t>
            </a:r>
          </a:p>
          <a:p>
            <a:pPr lvl="1" eaLnBrk="1" hangingPunct="1">
              <a:lnSpc>
                <a:spcPct val="90000"/>
              </a:lnSpc>
            </a:pPr>
            <a:r>
              <a:rPr lang="fr-FR" altLang="fr-FR">
                <a:ea typeface="ＭＳ Ｐゴシック" panose="020B0600070205080204" pitchFamily="34" charset="-128"/>
              </a:rPr>
              <a:t>écriture du registre</a:t>
            </a:r>
            <a:endParaRPr lang="fr-FR" altLang="fr-FR" sz="2000">
              <a:ea typeface="ＭＳ Ｐゴシック" panose="020B0600070205080204" pitchFamily="34" charset="-128"/>
            </a:endParaRPr>
          </a:p>
          <a:p>
            <a:pPr eaLnBrk="1" hangingPunct="1">
              <a:lnSpc>
                <a:spcPct val="90000"/>
              </a:lnSpc>
              <a:buFont typeface="Wingdings" pitchFamily="2" charset="2"/>
              <a:buNone/>
            </a:pPr>
            <a:r>
              <a:rPr lang="fr-FR" altLang="fr-FR" sz="2000">
                <a:ea typeface="ＭＳ Ｐゴシック" panose="020B0600070205080204" pitchFamily="34" charset="-128"/>
              </a:rPr>
              <a:t>     </a:t>
            </a:r>
            <a:r>
              <a:rPr lang="fr-FR" altLang="fr-FR" sz="1800">
                <a:ea typeface="ＭＳ Ｐゴシック" panose="020B0600070205080204" pitchFamily="34" charset="-128"/>
              </a:rPr>
              <a:t>par la prise et le relâchement d'un sémaphore binaire (initialisé à 1)</a:t>
            </a:r>
          </a:p>
          <a:p>
            <a:pPr lvl="1" eaLnBrk="1" hangingPunct="1">
              <a:lnSpc>
                <a:spcPct val="90000"/>
              </a:lnSpc>
              <a:buFontTx/>
              <a:buNone/>
            </a:pPr>
            <a:endParaRPr lang="fr-FR" altLang="fr-FR" sz="2000">
              <a:ea typeface="ＭＳ Ｐゴシック" panose="020B0600070205080204" pitchFamily="34" charset="-128"/>
            </a:endParaRPr>
          </a:p>
          <a:p>
            <a:pPr lvl="1" eaLnBrk="1" hangingPunct="1">
              <a:lnSpc>
                <a:spcPct val="90000"/>
              </a:lnSpc>
              <a:buFontTx/>
              <a:buNone/>
            </a:pPr>
            <a:r>
              <a:rPr lang="fr-FR" altLang="fr-FR" sz="2000">
                <a:solidFill>
                  <a:srgbClr val="0000FF"/>
                </a:solidFill>
                <a:ea typeface="ＭＳ Ｐゴシック" panose="020B0600070205080204" pitchFamily="34" charset="-128"/>
              </a:rPr>
              <a:t>P(S);</a:t>
            </a:r>
            <a:br>
              <a:rPr lang="fr-FR" altLang="fr-FR" sz="2000">
                <a:solidFill>
                  <a:srgbClr val="0000FF"/>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lecture du registre</a:t>
            </a:r>
            <a:br>
              <a:rPr lang="fr-FR" altLang="fr-FR" sz="2000">
                <a:solidFill>
                  <a:schemeClr val="accent2"/>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incrémentation des cases constituant le registre</a:t>
            </a:r>
            <a:br>
              <a:rPr lang="fr-FR" altLang="fr-FR" sz="2000">
                <a:solidFill>
                  <a:schemeClr val="accent2"/>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écriture du registre</a:t>
            </a:r>
          </a:p>
          <a:p>
            <a:pPr lvl="1" eaLnBrk="1" hangingPunct="1">
              <a:lnSpc>
                <a:spcPct val="90000"/>
              </a:lnSpc>
              <a:buFontTx/>
              <a:buNone/>
            </a:pPr>
            <a:r>
              <a:rPr lang="fr-FR" altLang="fr-FR" sz="2000">
                <a:solidFill>
                  <a:srgbClr val="0000FF"/>
                </a:solidFill>
                <a:ea typeface="ＭＳ Ｐゴシック" panose="020B0600070205080204" pitchFamily="34" charset="-128"/>
              </a:rPr>
              <a:t>V(S);</a:t>
            </a:r>
            <a:br>
              <a:rPr lang="fr-FR" altLang="fr-FR" sz="2000">
                <a:solidFill>
                  <a:srgbClr val="0000FF"/>
                </a:solidFill>
                <a:ea typeface="ＭＳ Ｐゴシック" panose="020B0600070205080204" pitchFamily="34" charset="-128"/>
              </a:rPr>
            </a:br>
            <a:endParaRPr lang="fr-FR" altLang="fr-FR" sz="20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De la sorte, </a:t>
            </a:r>
            <a:r>
              <a:rPr lang="fr-FR" altLang="fr-FR" sz="1800">
                <a:solidFill>
                  <a:srgbClr val="823389"/>
                </a:solidFill>
                <a:ea typeface="ＭＳ Ｐゴシック" panose="020B0600070205080204" pitchFamily="34" charset="-128"/>
              </a:rPr>
              <a:t>la séquence</a:t>
            </a:r>
            <a:r>
              <a:rPr lang="fr-FR" altLang="fr-FR" sz="1800">
                <a:ea typeface="ＭＳ Ｐゴシック" panose="020B0600070205080204" pitchFamily="34" charset="-128"/>
              </a:rPr>
              <a:t> des opérations de lecture, d'incrémentation et d'écriture </a:t>
            </a:r>
            <a:r>
              <a:rPr lang="fr-FR" altLang="fr-FR" sz="1800">
                <a:solidFill>
                  <a:srgbClr val="823389"/>
                </a:solidFill>
                <a:ea typeface="ＭＳ Ｐゴシック" panose="020B0600070205080204" pitchFamily="34" charset="-128"/>
              </a:rPr>
              <a:t>devient</a:t>
            </a:r>
            <a:r>
              <a:rPr lang="fr-FR" altLang="fr-FR" sz="1800">
                <a:ea typeface="ＭＳ Ｐゴシック" panose="020B0600070205080204" pitchFamily="34" charset="-128"/>
              </a:rPr>
              <a:t> une opération </a:t>
            </a:r>
            <a:r>
              <a:rPr lang="fr-FR" altLang="fr-FR" sz="1800">
                <a:solidFill>
                  <a:srgbClr val="823389"/>
                </a:solidFill>
                <a:ea typeface="ＭＳ Ｐゴシック" panose="020B0600070205080204" pitchFamily="34" charset="-128"/>
              </a:rPr>
              <a:t>atomique</a:t>
            </a:r>
            <a:r>
              <a:rPr lang="fr-FR" altLang="fr-FR" sz="1800">
                <a:ea typeface="ＭＳ Ｐゴシック" panose="020B0600070205080204" pitchFamily="34" charset="-128"/>
              </a:rPr>
              <a:t> : il n'y a plus d'incohérence de la valeur commune du registre (une nouvelle opération ne peut commencer que lorsque celle qui est en cours est terminée)</a:t>
            </a:r>
          </a:p>
        </p:txBody>
      </p:sp>
      <p:sp>
        <p:nvSpPr>
          <p:cNvPr id="41988" name="Rectangle 4">
            <a:extLst>
              <a:ext uri="{FF2B5EF4-FFF2-40B4-BE49-F238E27FC236}">
                <a16:creationId xmlns:a16="http://schemas.microsoft.com/office/drawing/2014/main" id="{F03F3708-F9B3-AC4C-8AA4-AC1C01FBE490}"/>
              </a:ext>
            </a:extLst>
          </p:cNvPr>
          <p:cNvSpPr>
            <a:spLocks noChangeArrowheads="1"/>
          </p:cNvSpPr>
          <p:nvPr/>
        </p:nvSpPr>
        <p:spPr bwMode="auto">
          <a:xfrm>
            <a:off x="685800" y="3276600"/>
            <a:ext cx="7848600" cy="1676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3003C64A-DA76-5A4C-8160-448ABD6BE0D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Plan du cours</a:t>
            </a:r>
          </a:p>
        </p:txBody>
      </p:sp>
      <p:sp>
        <p:nvSpPr>
          <p:cNvPr id="18435" name="Rectangle 3">
            <a:extLst>
              <a:ext uri="{FF2B5EF4-FFF2-40B4-BE49-F238E27FC236}">
                <a16:creationId xmlns:a16="http://schemas.microsoft.com/office/drawing/2014/main" id="{BBDECB54-6932-6548-93B2-AA5BD5FBD442}"/>
              </a:ext>
            </a:extLst>
          </p:cNvPr>
          <p:cNvSpPr>
            <a:spLocks noGrp="1" noChangeArrowheads="1"/>
          </p:cNvSpPr>
          <p:nvPr>
            <p:ph idx="1"/>
          </p:nvPr>
        </p:nvSpPr>
        <p:spPr/>
        <p:txBody>
          <a:bodyPr/>
          <a:lstStyle/>
          <a:p>
            <a:pPr eaLnBrk="1" hangingPunct="1"/>
            <a:r>
              <a:rPr lang="fr-FR" altLang="fr-FR">
                <a:ea typeface="ＭＳ Ｐゴシック" panose="020B0600070205080204" pitchFamily="34" charset="-128"/>
              </a:rPr>
              <a:t>Introduction aux problèmes de synchronisation</a:t>
            </a:r>
          </a:p>
          <a:p>
            <a:pPr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a:p>
            <a:pPr eaLnBrk="1" hangingPunct="1"/>
            <a:r>
              <a:rPr lang="fr-FR" altLang="fr-FR">
                <a:ea typeface="ＭＳ Ｐゴシック" panose="020B0600070205080204" pitchFamily="34" charset="-128"/>
              </a:rPr>
              <a:t>Sémaphores : principe et utilisation </a:t>
            </a:r>
          </a:p>
          <a:p>
            <a:pPr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a:p>
            <a:pPr eaLnBrk="1" hangingPunct="1"/>
            <a:r>
              <a:rPr lang="fr-FR" altLang="fr-FR">
                <a:ea typeface="ＭＳ Ｐゴシック" panose="020B0600070205080204" pitchFamily="34" charset="-128"/>
              </a:rPr>
              <a:t>Moniteurs : un concept plus évolué</a:t>
            </a:r>
          </a:p>
          <a:p>
            <a:pPr lvl="1"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F316C550-3308-484F-BC7B-434CD1AD3AD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guide d’utilisation</a:t>
            </a:r>
          </a:p>
        </p:txBody>
      </p:sp>
      <p:sp>
        <p:nvSpPr>
          <p:cNvPr id="43011" name="Rectangle 3">
            <a:extLst>
              <a:ext uri="{FF2B5EF4-FFF2-40B4-BE49-F238E27FC236}">
                <a16:creationId xmlns:a16="http://schemas.microsoft.com/office/drawing/2014/main" id="{52A9A60F-2FD6-5C40-A4D1-8F3E3A2A986B}"/>
              </a:ext>
            </a:extLst>
          </p:cNvPr>
          <p:cNvSpPr>
            <a:spLocks noGrp="1" noChangeArrowheads="1"/>
          </p:cNvSpPr>
          <p:nvPr>
            <p:ph idx="4294967295"/>
          </p:nvPr>
        </p:nvSpPr>
        <p:spPr>
          <a:xfrm>
            <a:off x="581025" y="1296988"/>
            <a:ext cx="9324975" cy="5026025"/>
          </a:xfrm>
        </p:spPr>
        <p:txBody>
          <a:bodyPr/>
          <a:lstStyle/>
          <a:p>
            <a:pPr marL="391795" indent="-391795" eaLnBrk="1" hangingPunct="1"/>
            <a:r>
              <a:rPr lang="fr-FR" altLang="fr-FR" sz="1800" dirty="0">
                <a:ea typeface="ＭＳ Ｐゴシック"/>
              </a:rPr>
              <a:t>Assurer une bonne protection (no trop ni trop peu)</a:t>
            </a:r>
            <a:endParaRPr lang="en-US" dirty="0">
              <a:ea typeface="ＭＳ Ｐゴシック"/>
            </a:endParaRPr>
          </a:p>
          <a:p>
            <a:pPr marL="804545" lvl="1" eaLnBrk="1" hangingPunct="1"/>
            <a:endParaRPr lang="fr-FR" altLang="fr-FR" dirty="0">
              <a:ea typeface="ＭＳ Ｐゴシック" panose="020B0600070205080204" pitchFamily="34" charset="-128"/>
              <a:cs typeface="Arial"/>
            </a:endParaRPr>
          </a:p>
          <a:p>
            <a:pPr marL="804545" lvl="1" eaLnBrk="1" hangingPunct="1"/>
            <a:r>
              <a:rPr lang="fr-FR" altLang="fr-FR" dirty="0">
                <a:ea typeface="ＭＳ Ｐゴシック"/>
              </a:rPr>
              <a:t>N'utiliser les sémaphores que sur de petites sections critiques</a:t>
            </a:r>
            <a:endParaRPr lang="fr-FR" altLang="fr-FR" dirty="0">
              <a:ea typeface="ＭＳ Ｐゴシック"/>
              <a:cs typeface="Arial"/>
            </a:endParaRPr>
          </a:p>
          <a:p>
            <a:pPr marL="804545" lvl="1" eaLnBrk="1" hangingPunct="1"/>
            <a:endParaRPr lang="fr-FR" altLang="fr-FR" dirty="0">
              <a:ea typeface="ＭＳ Ｐゴシック" panose="020B0600070205080204" pitchFamily="34" charset="-128"/>
              <a:cs typeface="Arial"/>
            </a:endParaRPr>
          </a:p>
          <a:p>
            <a:pPr marL="804545" lvl="1" eaLnBrk="1" hangingPunct="1"/>
            <a:r>
              <a:rPr lang="fr-FR" altLang="fr-FR" dirty="0">
                <a:ea typeface="ＭＳ Ｐゴシック"/>
              </a:rPr>
              <a:t>Faire en sorte que celui qui rend le sémaphore soit celui qui l'a pris</a:t>
            </a:r>
            <a:endParaRPr lang="fr-FR" altLang="fr-FR" dirty="0">
              <a:ea typeface="ＭＳ Ｐゴシック"/>
              <a:cs typeface="Arial"/>
            </a:endParaRPr>
          </a:p>
          <a:p>
            <a:pPr marL="804545" lvl="1" eaLnBrk="1" hangingPunct="1"/>
            <a:endParaRPr lang="fr-FR" altLang="fr-FR" dirty="0">
              <a:ea typeface="ＭＳ Ｐゴシック" panose="020B0600070205080204" pitchFamily="34" charset="-128"/>
              <a:cs typeface="Arial"/>
            </a:endParaRPr>
          </a:p>
          <a:p>
            <a:pPr marL="804545" lvl="1" eaLnBrk="1" hangingPunct="1"/>
            <a:r>
              <a:rPr lang="fr-FR" altLang="fr-FR" dirty="0">
                <a:ea typeface="ＭＳ Ｐゴシック"/>
              </a:rPr>
              <a:t>Isoler les actions en section critique du reste du code</a:t>
            </a:r>
            <a:br>
              <a:rPr lang="fr-FR" altLang="fr-FR" dirty="0">
                <a:ea typeface="ＭＳ Ｐゴシック" panose="020B0600070205080204" pitchFamily="34" charset="-128"/>
                <a:cs typeface="+mn-lt"/>
              </a:rPr>
            </a:br>
            <a:endParaRPr lang="fr-FR" altLang="fr-FR" sz="1800" dirty="0">
              <a:ea typeface="ＭＳ Ｐゴシック" panose="020B0600070205080204" pitchFamily="34" charset="-128"/>
              <a:cs typeface="Arial"/>
            </a:endParaRPr>
          </a:p>
          <a:p>
            <a:pPr marL="391795" indent="-391795" eaLnBrk="1" hangingPunct="1"/>
            <a:r>
              <a:rPr lang="fr-FR" altLang="fr-FR" sz="1800" dirty="0">
                <a:ea typeface="ＭＳ Ｐゴシック"/>
              </a:rPr>
              <a:t>Eviter l’interblocage en ordonnant la prise des sémaphores ou utiliser des tableaux de sémaphores à la Unix</a:t>
            </a:r>
            <a:endParaRPr lang="fr-FR" altLang="fr-FR" sz="1400" dirty="0">
              <a:ea typeface="ＭＳ Ｐゴシック"/>
            </a:endParaRPr>
          </a:p>
          <a:p>
            <a:pPr lvl="2" eaLnBrk="1" hangingPunct="1"/>
            <a:r>
              <a:rPr lang="fr-FR" altLang="fr-FR" sz="1400" dirty="0">
                <a:ea typeface="ＭＳ Ｐゴシック"/>
              </a:rPr>
              <a:t>exemple d’interblocage :</a:t>
            </a:r>
            <a:endParaRPr lang="fr-FR" altLang="fr-FR" sz="1400" dirty="0">
              <a:ea typeface="ＭＳ Ｐゴシック"/>
              <a:cs typeface="Arial"/>
            </a:endParaRPr>
          </a:p>
          <a:p>
            <a:pPr marL="1588770" lvl="3" indent="-233045" eaLnBrk="1" hangingPunct="1"/>
            <a:r>
              <a:rPr lang="fr-FR" altLang="fr-FR" sz="1200" dirty="0">
                <a:ea typeface="ＭＳ Ｐゴシック"/>
              </a:rPr>
              <a:t>la tâche A prend S1, la tâche B prend S2 (</a:t>
            </a:r>
            <a:r>
              <a:rPr lang="fr-FR" altLang="fr-FR" sz="1200" i="1" dirty="0">
                <a:ea typeface="ＭＳ Ｐゴシック"/>
              </a:rPr>
              <a:t>S1 et S2 sont deux sémaphores binaires</a:t>
            </a:r>
            <a:r>
              <a:rPr lang="fr-FR" altLang="fr-FR" sz="1200" dirty="0">
                <a:ea typeface="ＭＳ Ｐゴシック"/>
              </a:rPr>
              <a:t>)</a:t>
            </a:r>
            <a:endParaRPr lang="fr-FR" altLang="fr-FR" sz="1200" dirty="0">
              <a:ea typeface="ＭＳ Ｐゴシック"/>
              <a:cs typeface="Arial"/>
            </a:endParaRPr>
          </a:p>
          <a:p>
            <a:pPr marL="1588770" lvl="3" indent="-233045" eaLnBrk="1" hangingPunct="1"/>
            <a:r>
              <a:rPr lang="fr-FR" altLang="fr-FR" sz="1200" dirty="0">
                <a:ea typeface="ＭＳ Ｐゴシック"/>
              </a:rPr>
              <a:t>la tâche A tente de prendre S2 : elle se bloque</a:t>
            </a:r>
            <a:endParaRPr lang="fr-FR" altLang="fr-FR" sz="1200" dirty="0">
              <a:ea typeface="ＭＳ Ｐゴシック"/>
              <a:cs typeface="Arial"/>
            </a:endParaRPr>
          </a:p>
          <a:p>
            <a:pPr marL="1588770" lvl="3" indent="-233045" eaLnBrk="1" hangingPunct="1"/>
            <a:r>
              <a:rPr lang="fr-FR" altLang="fr-FR" sz="1200" dirty="0">
                <a:ea typeface="ＭＳ Ｐゴシック"/>
              </a:rPr>
              <a:t>la tâche B tente de prendre S1 : elle se bloque</a:t>
            </a:r>
            <a:endParaRPr lang="fr-FR" altLang="fr-FR" sz="1200" dirty="0">
              <a:ea typeface="ＭＳ Ｐゴシック"/>
              <a:cs typeface="Arial"/>
            </a:endParaRPr>
          </a:p>
          <a:p>
            <a:pPr lvl="2" eaLnBrk="1" hangingPunct="1"/>
            <a:endParaRPr lang="fr-FR" altLang="fr-FR" sz="1400" dirty="0">
              <a:ea typeface="ＭＳ Ｐゴシック" panose="020B0600070205080204" pitchFamily="34" charset="-128"/>
            </a:endParaRPr>
          </a:p>
          <a:p>
            <a:pPr marL="1588770" lvl="3" indent="-233045" eaLnBrk="1" hangingPunct="1">
              <a:buFontTx/>
              <a:buNone/>
            </a:pPr>
            <a:r>
              <a:rPr lang="fr-FR" altLang="fr-FR" sz="1400" dirty="0">
                <a:ea typeface="ＭＳ Ｐゴシック"/>
              </a:rPr>
              <a:t>-&gt; </a:t>
            </a:r>
            <a:r>
              <a:rPr lang="fr-FR" altLang="fr-FR" sz="1400" b="1" i="1" dirty="0">
                <a:ea typeface="ＭＳ Ｐゴシック"/>
              </a:rPr>
              <a:t>on est dans une situation d’interblocage</a:t>
            </a:r>
            <a:endParaRPr lang="fr-FR" altLang="fr-FR" sz="1800" b="1" i="1" dirty="0">
              <a:ea typeface="ＭＳ Ｐゴシック"/>
              <a:cs typeface="Aria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8FA57-A124-4343-855F-3F0E104BFD8D}"/>
              </a:ext>
            </a:extLst>
          </p:cNvPr>
          <p:cNvSpPr>
            <a:spLocks noGrp="1"/>
          </p:cNvSpPr>
          <p:nvPr>
            <p:ph type="title"/>
          </p:nvPr>
        </p:nvSpPr>
        <p:spPr/>
        <p:txBody>
          <a:bodyPr/>
          <a:lstStyle/>
          <a:p>
            <a:r>
              <a:rPr lang="fr-FR"/>
              <a:t>Sémaphores en C / Posix : Création</a:t>
            </a:r>
          </a:p>
        </p:txBody>
      </p:sp>
      <p:sp>
        <p:nvSpPr>
          <p:cNvPr id="4" name="Espace réservé du contenu 3">
            <a:extLst>
              <a:ext uri="{FF2B5EF4-FFF2-40B4-BE49-F238E27FC236}">
                <a16:creationId xmlns:a16="http://schemas.microsoft.com/office/drawing/2014/main" id="{8ED43F14-C164-8D42-9852-08B201450993}"/>
              </a:ext>
            </a:extLst>
          </p:cNvPr>
          <p:cNvSpPr>
            <a:spLocks noGrp="1"/>
          </p:cNvSpPr>
          <p:nvPr>
            <p:ph idx="1"/>
          </p:nvPr>
        </p:nvSpPr>
        <p:spPr/>
        <p:txBody>
          <a:bodyPr/>
          <a:lstStyle/>
          <a:p>
            <a:pPr eaLnBrk="1" hangingPunct="1">
              <a:lnSpc>
                <a:spcPct val="90000"/>
              </a:lnSpc>
            </a:pPr>
            <a:r>
              <a:rPr lang="fr-FR" altLang="fr-FR" sz="1800">
                <a:ea typeface="ＭＳ Ｐゴシック" panose="020B0600070205080204" pitchFamily="34" charset="-128"/>
              </a:rPr>
              <a:t>Les prototypes des fonctions et les types sont définis dans "</a:t>
            </a:r>
            <a:r>
              <a:rPr lang="fr-FR" altLang="fr-FR" sz="1800" err="1">
                <a:solidFill>
                  <a:srgbClr val="0000FF"/>
                </a:solidFill>
                <a:ea typeface="ＭＳ Ｐゴシック" panose="020B0600070205080204" pitchFamily="34" charset="-128"/>
              </a:rPr>
              <a:t>semaphore.h</a:t>
            </a:r>
            <a:r>
              <a:rPr lang="fr-FR" altLang="fr-FR" sz="1800">
                <a:ea typeface="ＭＳ Ｐゴシック" panose="020B0600070205080204" pitchFamily="34" charset="-128"/>
              </a:rPr>
              <a: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Un sémaphore est une variable de type "</a:t>
            </a:r>
            <a:r>
              <a:rPr lang="fr-FR" altLang="fr-FR" sz="1800" err="1">
                <a:solidFill>
                  <a:srgbClr val="0000FF"/>
                </a:solidFill>
                <a:ea typeface="ＭＳ Ｐゴシック" panose="020B0600070205080204" pitchFamily="34" charset="-128"/>
              </a:rPr>
              <a:t>sem_t</a:t>
            </a:r>
            <a:r>
              <a:rPr lang="fr-FR" altLang="fr-FR" sz="1800">
                <a:ea typeface="ＭＳ Ｐゴシック" panose="020B0600070205080204" pitchFamily="34" charset="-128"/>
              </a:rPr>
              <a: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Il est initialisé par un appel de la primitive</a:t>
            </a:r>
            <a:br>
              <a:rPr lang="fr-FR" altLang="fr-FR" sz="1800">
                <a:ea typeface="ＭＳ Ｐゴシック" panose="020B0600070205080204" pitchFamily="34" charset="-128"/>
              </a:rPr>
            </a:br>
            <a:r>
              <a:rPr lang="fr-FR" altLang="fr-FR" sz="180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sem_init</a:t>
            </a:r>
            <a:r>
              <a:rPr lang="fr-FR" altLang="fr-FR" sz="1600">
                <a:solidFill>
                  <a:srgbClr val="0000FF"/>
                </a:solidFill>
                <a:latin typeface="Courier" pitchFamily="2" charset="0"/>
                <a:ea typeface="ＭＳ Ｐゴシック" panose="020B0600070205080204" pitchFamily="34" charset="-128"/>
              </a:rPr>
              <a:t>(</a:t>
            </a:r>
            <a:r>
              <a:rPr lang="fr-FR" altLang="fr-FR" sz="1600" err="1">
                <a:solidFill>
                  <a:srgbClr val="0000FF"/>
                </a:solidFill>
                <a:latin typeface="Courier" pitchFamily="2" charset="0"/>
                <a:ea typeface="ＭＳ Ｐゴシック" panose="020B0600070205080204" pitchFamily="34" charset="-128"/>
              </a:rPr>
              <a:t>sem_t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823389"/>
                </a:solidFill>
                <a:latin typeface="Courier" pitchFamily="2" charset="0"/>
                <a:ea typeface="ＭＳ Ｐゴシック" panose="020B0600070205080204" pitchFamily="34" charset="-128"/>
              </a:rPr>
              <a:t>sem</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823389"/>
                </a:solidFill>
                <a:latin typeface="Courier" pitchFamily="2" charset="0"/>
                <a:ea typeface="ＭＳ Ｐゴシック" panose="020B0600070205080204" pitchFamily="34" charset="-128"/>
              </a:rPr>
              <a:t>pshared</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unsigned</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a:solidFill>
                  <a:srgbClr val="823389"/>
                </a:solidFill>
                <a:latin typeface="Courier" pitchFamily="2" charset="0"/>
                <a:ea typeface="ＭＳ Ｐゴシック" panose="020B0600070205080204" pitchFamily="34" charset="-128"/>
              </a:rPr>
              <a:t>valeur</a:t>
            </a:r>
            <a:r>
              <a:rPr lang="fr-FR" altLang="fr-FR" sz="1600">
                <a:solidFill>
                  <a:srgbClr val="0000FF"/>
                </a:solidFill>
                <a:latin typeface="Courier" pitchFamily="2" charset="0"/>
                <a:ea typeface="ＭＳ Ｐゴシック" panose="020B0600070205080204" pitchFamily="34" charset="-128"/>
              </a:rPr>
              <a:t>);</a:t>
            </a:r>
            <a:br>
              <a:rPr lang="fr-FR" altLang="fr-FR" sz="1600">
                <a:solidFill>
                  <a:srgbClr val="0000FF"/>
                </a:solidFill>
                <a:latin typeface="Courier" pitchFamily="2" charset="0"/>
                <a:ea typeface="ＭＳ Ｐゴシック" panose="020B0600070205080204" pitchFamily="34" charset="-128"/>
              </a:rPr>
            </a:b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si "</a:t>
            </a:r>
            <a:r>
              <a:rPr lang="fr-FR" altLang="fr-FR" sz="1800" err="1">
                <a:solidFill>
                  <a:srgbClr val="823389"/>
                </a:solidFill>
                <a:ea typeface="ＭＳ Ｐゴシック" panose="020B0600070205080204" pitchFamily="34" charset="-128"/>
              </a:rPr>
              <a:t>phsahed</a:t>
            </a:r>
            <a:r>
              <a:rPr lang="fr-FR" altLang="fr-FR" sz="1800">
                <a:ea typeface="ＭＳ Ｐゴシック" panose="020B0600070205080204" pitchFamily="34" charset="-128"/>
              </a:rPr>
              <a:t>" vaut 0 le sémaphore ne peut pas être partagé entre tâches de différents processus (partage uniquement au sein d'un même processus)</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solidFill>
                  <a:srgbClr val="823389"/>
                </a:solidFill>
                <a:ea typeface="ＭＳ Ｐゴシック" panose="020B0600070205080204" pitchFamily="34" charset="-128"/>
              </a:rPr>
              <a:t>valeur</a:t>
            </a:r>
            <a:r>
              <a:rPr lang="fr-FR" altLang="fr-FR" sz="1800">
                <a:ea typeface="ＭＳ Ｐゴシック" panose="020B0600070205080204" pitchFamily="34" charset="-128"/>
              </a:rPr>
              <a:t> définit la valeur initiale de ce sémaphore (positif ou nul)</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Cette primitive correspond à la primitive E0 définit dans le chapitre précédent</a:t>
            </a:r>
            <a:endParaRPr lang="fr-FR"/>
          </a:p>
        </p:txBody>
      </p:sp>
    </p:spTree>
    <p:extLst>
      <p:ext uri="{BB962C8B-B14F-4D97-AF65-F5344CB8AC3E}">
        <p14:creationId xmlns:p14="http://schemas.microsoft.com/office/powerpoint/2010/main" val="408767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9DF9B-2643-3D4E-ABDB-71F1039D9E79}"/>
              </a:ext>
            </a:extLst>
          </p:cNvPr>
          <p:cNvSpPr>
            <a:spLocks noGrp="1"/>
          </p:cNvSpPr>
          <p:nvPr>
            <p:ph type="title"/>
          </p:nvPr>
        </p:nvSpPr>
        <p:spPr/>
        <p:txBody>
          <a:bodyPr/>
          <a:lstStyle/>
          <a:p>
            <a:r>
              <a:rPr lang="fr-FR"/>
              <a:t>Sémaphores en C / Posix : Prise et relâche</a:t>
            </a:r>
          </a:p>
        </p:txBody>
      </p:sp>
      <p:sp>
        <p:nvSpPr>
          <p:cNvPr id="3" name="Espace réservé du contenu 2">
            <a:extLst>
              <a:ext uri="{FF2B5EF4-FFF2-40B4-BE49-F238E27FC236}">
                <a16:creationId xmlns:a16="http://schemas.microsoft.com/office/drawing/2014/main" id="{379D24AC-8C86-164B-9144-C280DB036062}"/>
              </a:ext>
            </a:extLst>
          </p:cNvPr>
          <p:cNvSpPr>
            <a:spLocks noGrp="1"/>
          </p:cNvSpPr>
          <p:nvPr>
            <p:ph idx="1"/>
          </p:nvPr>
        </p:nvSpPr>
        <p:spPr/>
        <p:txBody>
          <a:bodyPr/>
          <a:lstStyle/>
          <a:p>
            <a:pPr eaLnBrk="1" hangingPunct="1"/>
            <a:r>
              <a:rPr lang="fr-FR" altLang="fr-FR" sz="1800" dirty="0">
                <a:ea typeface="ＭＳ Ｐゴシック" panose="020B0600070205080204" pitchFamily="34" charset="-128"/>
              </a:rPr>
              <a:t>Les deux opérations P et V sont implémentées par</a:t>
            </a:r>
            <a:br>
              <a:rPr lang="fr-FR" altLang="fr-FR" sz="1800" dirty="0">
                <a:ea typeface="ＭＳ Ｐゴシック" panose="020B0600070205080204" pitchFamily="34" charset="-128"/>
              </a:rPr>
            </a:br>
            <a:endParaRPr lang="fr-FR" altLang="fr-FR" sz="1800" dirty="0">
              <a:ea typeface="ＭＳ Ｐゴシック" panose="020B0600070205080204" pitchFamily="34" charset="-128"/>
            </a:endParaRPr>
          </a:p>
          <a:p>
            <a:pPr lvl="1" eaLnBrk="1" hangingPunct="1">
              <a:buFontTx/>
              <a:buNone/>
            </a:pPr>
            <a:r>
              <a:rPr lang="fr-FR" altLang="fr-FR" sz="1800" dirty="0">
                <a:solidFill>
                  <a:srgbClr val="0000FF"/>
                </a:solidFill>
                <a:latin typeface="Courier" pitchFamily="2" charset="0"/>
                <a:ea typeface="ＭＳ Ｐゴシック" panose="020B0600070205080204" pitchFamily="34" charset="-128"/>
              </a:rPr>
              <a:t>	</a:t>
            </a:r>
            <a:r>
              <a:rPr lang="fr-FR" altLang="fr-FR" sz="1800" i="1" dirty="0">
                <a:solidFill>
                  <a:srgbClr val="006666"/>
                </a:solidFill>
                <a:latin typeface="Courier" pitchFamily="2" charset="0"/>
                <a:ea typeface="ＭＳ Ｐゴシック" panose="020B0600070205080204" pitchFamily="34" charset="-128"/>
              </a:rPr>
              <a:t>P :</a:t>
            </a:r>
            <a:r>
              <a:rPr lang="fr-FR" altLang="fr-FR" sz="1800" dirty="0">
                <a:solidFill>
                  <a:srgbClr val="0000FF"/>
                </a:solidFill>
                <a:latin typeface="Courier" pitchFamily="2" charset="0"/>
                <a:ea typeface="ＭＳ Ｐゴシック" panose="020B0600070205080204" pitchFamily="34" charset="-128"/>
              </a:rPr>
              <a:t> </a:t>
            </a:r>
            <a:r>
              <a:rPr lang="fr-FR" altLang="fr-FR" sz="1800" dirty="0" err="1">
                <a:solidFill>
                  <a:srgbClr val="0000FF"/>
                </a:solidFill>
                <a:latin typeface="Courier" pitchFamily="2" charset="0"/>
                <a:ea typeface="ＭＳ Ｐゴシック" panose="020B0600070205080204" pitchFamily="34" charset="-128"/>
              </a:rPr>
              <a:t>sem_wait</a:t>
            </a:r>
            <a:r>
              <a:rPr lang="fr-FR" altLang="fr-FR" sz="1800" dirty="0">
                <a:solidFill>
                  <a:srgbClr val="0000FF"/>
                </a:solidFill>
                <a:latin typeface="Courier" pitchFamily="2" charset="0"/>
                <a:ea typeface="ＭＳ Ｐゴシック" panose="020B0600070205080204" pitchFamily="34" charset="-128"/>
              </a:rPr>
              <a:t>(</a:t>
            </a:r>
            <a:r>
              <a:rPr lang="fr-FR" altLang="fr-FR" sz="1800" dirty="0" err="1">
                <a:solidFill>
                  <a:srgbClr val="0000FF"/>
                </a:solidFill>
                <a:latin typeface="Courier" pitchFamily="2" charset="0"/>
                <a:ea typeface="ＭＳ Ｐゴシック" panose="020B0600070205080204" pitchFamily="34" charset="-128"/>
              </a:rPr>
              <a:t>sem_t</a:t>
            </a:r>
            <a:r>
              <a:rPr lang="fr-FR" altLang="fr-FR" sz="1800" dirty="0">
                <a:solidFill>
                  <a:srgbClr val="0000FF"/>
                </a:solidFill>
                <a:latin typeface="Courier" pitchFamily="2" charset="0"/>
                <a:ea typeface="ＭＳ Ｐゴシック" panose="020B0600070205080204" pitchFamily="34" charset="-128"/>
              </a:rPr>
              <a:t> * </a:t>
            </a:r>
            <a:r>
              <a:rPr lang="fr-FR" altLang="fr-FR" sz="1800" dirty="0" err="1">
                <a:solidFill>
                  <a:srgbClr val="823389"/>
                </a:solidFill>
                <a:latin typeface="Courier" pitchFamily="2" charset="0"/>
                <a:ea typeface="ＭＳ Ｐゴシック" panose="020B0600070205080204" pitchFamily="34" charset="-128"/>
              </a:rPr>
              <a:t>sem</a:t>
            </a:r>
            <a:r>
              <a:rPr lang="fr-FR" altLang="fr-FR" sz="1800" dirty="0">
                <a:solidFill>
                  <a:srgbClr val="0000FF"/>
                </a:solidFill>
                <a:latin typeface="Courier" pitchFamily="2" charset="0"/>
                <a:ea typeface="ＭＳ Ｐゴシック" panose="020B0600070205080204" pitchFamily="34" charset="-128"/>
              </a:rPr>
              <a:t>);</a:t>
            </a:r>
          </a:p>
          <a:p>
            <a:pPr lvl="1" eaLnBrk="1" hangingPunct="1">
              <a:buFontTx/>
              <a:buNone/>
            </a:pPr>
            <a:r>
              <a:rPr lang="fr-FR" altLang="fr-FR" sz="1800" dirty="0">
                <a:solidFill>
                  <a:srgbClr val="0000FF"/>
                </a:solidFill>
                <a:latin typeface="Courier" pitchFamily="2" charset="0"/>
                <a:ea typeface="ＭＳ Ｐゴシック" panose="020B0600070205080204" pitchFamily="34" charset="-128"/>
              </a:rPr>
              <a:t>	</a:t>
            </a:r>
            <a:r>
              <a:rPr lang="fr-FR" altLang="fr-FR" sz="1800" i="1" dirty="0">
                <a:solidFill>
                  <a:srgbClr val="006666"/>
                </a:solidFill>
                <a:latin typeface="Courier" pitchFamily="2" charset="0"/>
                <a:ea typeface="ＭＳ Ｐゴシック" panose="020B0600070205080204" pitchFamily="34" charset="-128"/>
              </a:rPr>
              <a:t>V :</a:t>
            </a:r>
            <a:r>
              <a:rPr lang="fr-FR" altLang="fr-FR" sz="1800" dirty="0">
                <a:solidFill>
                  <a:srgbClr val="0000FF"/>
                </a:solidFill>
                <a:latin typeface="Courier" pitchFamily="2" charset="0"/>
                <a:ea typeface="ＭＳ Ｐゴシック" panose="020B0600070205080204" pitchFamily="34" charset="-128"/>
              </a:rPr>
              <a:t> </a:t>
            </a:r>
            <a:r>
              <a:rPr lang="fr-FR" altLang="fr-FR" sz="1800" dirty="0" err="1">
                <a:solidFill>
                  <a:srgbClr val="0000FF"/>
                </a:solidFill>
                <a:latin typeface="Courier" pitchFamily="2" charset="0"/>
                <a:ea typeface="ＭＳ Ｐゴシック" panose="020B0600070205080204" pitchFamily="34" charset="-128"/>
              </a:rPr>
              <a:t>sem_post</a:t>
            </a:r>
            <a:r>
              <a:rPr lang="fr-FR" altLang="fr-FR" sz="1800" dirty="0">
                <a:solidFill>
                  <a:srgbClr val="0000FF"/>
                </a:solidFill>
                <a:latin typeface="Courier" pitchFamily="2" charset="0"/>
                <a:ea typeface="ＭＳ Ｐゴシック" panose="020B0600070205080204" pitchFamily="34" charset="-128"/>
              </a:rPr>
              <a:t>(</a:t>
            </a:r>
            <a:r>
              <a:rPr lang="fr-FR" altLang="fr-FR" sz="1800" dirty="0" err="1">
                <a:solidFill>
                  <a:srgbClr val="0000FF"/>
                </a:solidFill>
                <a:latin typeface="Courier" pitchFamily="2" charset="0"/>
                <a:ea typeface="ＭＳ Ｐゴシック" panose="020B0600070205080204" pitchFamily="34" charset="-128"/>
              </a:rPr>
              <a:t>sem_t</a:t>
            </a:r>
            <a:r>
              <a:rPr lang="fr-FR" altLang="fr-FR" sz="1800" dirty="0">
                <a:solidFill>
                  <a:srgbClr val="0000FF"/>
                </a:solidFill>
                <a:latin typeface="Courier" pitchFamily="2" charset="0"/>
                <a:ea typeface="ＭＳ Ｐゴシック" panose="020B0600070205080204" pitchFamily="34" charset="-128"/>
              </a:rPr>
              <a:t> * </a:t>
            </a:r>
            <a:r>
              <a:rPr lang="fr-FR" altLang="fr-FR" sz="1800" dirty="0" err="1">
                <a:solidFill>
                  <a:srgbClr val="823389"/>
                </a:solidFill>
                <a:latin typeface="Courier" pitchFamily="2" charset="0"/>
                <a:ea typeface="ＭＳ Ｐゴシック" panose="020B0600070205080204" pitchFamily="34" charset="-128"/>
              </a:rPr>
              <a:t>sem</a:t>
            </a:r>
            <a:r>
              <a:rPr lang="fr-FR" altLang="fr-FR" sz="1800" dirty="0">
                <a:solidFill>
                  <a:srgbClr val="0000FF"/>
                </a:solidFill>
                <a:latin typeface="Courier" pitchFamily="2" charset="0"/>
                <a:ea typeface="ＭＳ Ｐゴシック" panose="020B0600070205080204" pitchFamily="34" charset="-128"/>
              </a:rPr>
              <a:t>);</a:t>
            </a:r>
          </a:p>
          <a:p>
            <a:pPr lvl="1" eaLnBrk="1" hangingPunct="1">
              <a:buFontTx/>
              <a:buNone/>
            </a:pPr>
            <a:endParaRPr lang="fr-FR" altLang="fr-FR" sz="1800" dirty="0">
              <a:ea typeface="ＭＳ Ｐゴシック" panose="020B0600070205080204" pitchFamily="34" charset="-128"/>
            </a:endParaRPr>
          </a:p>
          <a:p>
            <a:pPr lvl="1" eaLnBrk="1" hangingPunct="1">
              <a:buFontTx/>
              <a:buNone/>
            </a:pPr>
            <a:r>
              <a:rPr lang="fr-FR" altLang="fr-FR" sz="1800" dirty="0">
                <a:ea typeface="ＭＳ Ｐゴシック" panose="020B0600070205080204" pitchFamily="34" charset="-128"/>
              </a:rPr>
              <a:t>avec les mêmes comportements que les primitives génériques P et V</a:t>
            </a:r>
            <a:br>
              <a:rPr lang="fr-FR" altLang="fr-FR" sz="1800" dirty="0">
                <a:ea typeface="ＭＳ Ｐゴシック" panose="020B0600070205080204" pitchFamily="34" charset="-128"/>
              </a:rPr>
            </a:br>
            <a:endParaRPr lang="fr-FR" altLang="fr-FR" sz="1800" dirty="0">
              <a:ea typeface="ＭＳ Ｐゴシック" panose="020B0600070205080204" pitchFamily="34" charset="-128"/>
            </a:endParaRPr>
          </a:p>
          <a:p>
            <a:pPr eaLnBrk="1" hangingPunct="1"/>
            <a:r>
              <a:rPr lang="fr-FR" altLang="fr-FR" sz="1800" dirty="0">
                <a:ea typeface="ＭＳ Ｐゴシック" panose="020B0600070205080204" pitchFamily="34" charset="-128"/>
              </a:rPr>
              <a:t>Il existe également une version non bloquante de la primitive P : </a:t>
            </a:r>
          </a:p>
          <a:p>
            <a:pPr lvl="1" eaLnBrk="1" hangingPunct="1">
              <a:buFontTx/>
              <a:buNone/>
            </a:pPr>
            <a:endParaRPr lang="fr-FR" altLang="fr-FR" sz="1800" dirty="0">
              <a:ea typeface="ＭＳ Ｐゴシック" panose="020B0600070205080204" pitchFamily="34" charset="-128"/>
            </a:endParaRPr>
          </a:p>
          <a:p>
            <a:pPr lvl="1" eaLnBrk="1" hangingPunct="1">
              <a:buFontTx/>
              <a:buNone/>
            </a:pPr>
            <a:r>
              <a:rPr lang="fr-FR" altLang="fr-FR" sz="1800" dirty="0">
                <a:ea typeface="ＭＳ Ｐゴシック" panose="020B0600070205080204" pitchFamily="34" charset="-128"/>
              </a:rPr>
              <a:t>	</a:t>
            </a:r>
            <a:r>
              <a:rPr lang="fr-FR" altLang="fr-FR" sz="1800" dirty="0" err="1">
                <a:solidFill>
                  <a:srgbClr val="0000FF"/>
                </a:solidFill>
                <a:latin typeface="Courier" pitchFamily="2" charset="0"/>
                <a:ea typeface="ＭＳ Ｐゴシック" panose="020B0600070205080204" pitchFamily="34" charset="-128"/>
              </a:rPr>
              <a:t>int</a:t>
            </a:r>
            <a:r>
              <a:rPr lang="fr-FR" altLang="fr-FR" sz="1800" dirty="0">
                <a:solidFill>
                  <a:srgbClr val="0000FF"/>
                </a:solidFill>
                <a:latin typeface="Courier" pitchFamily="2" charset="0"/>
                <a:ea typeface="ＭＳ Ｐゴシック" panose="020B0600070205080204" pitchFamily="34" charset="-128"/>
              </a:rPr>
              <a:t> </a:t>
            </a:r>
            <a:r>
              <a:rPr lang="fr-FR" altLang="fr-FR" sz="1800" dirty="0" err="1">
                <a:solidFill>
                  <a:srgbClr val="0000FF"/>
                </a:solidFill>
                <a:latin typeface="Courier" pitchFamily="2" charset="0"/>
                <a:ea typeface="ＭＳ Ｐゴシック" panose="020B0600070205080204" pitchFamily="34" charset="-128"/>
              </a:rPr>
              <a:t>sem_trywait</a:t>
            </a:r>
            <a:r>
              <a:rPr lang="fr-FR" altLang="fr-FR" sz="1800" dirty="0">
                <a:solidFill>
                  <a:srgbClr val="0000FF"/>
                </a:solidFill>
                <a:latin typeface="Courier" pitchFamily="2" charset="0"/>
                <a:ea typeface="ＭＳ Ｐゴシック" panose="020B0600070205080204" pitchFamily="34" charset="-128"/>
              </a:rPr>
              <a:t>(</a:t>
            </a:r>
            <a:r>
              <a:rPr lang="fr-FR" altLang="fr-FR" sz="1800" dirty="0" err="1">
                <a:solidFill>
                  <a:srgbClr val="0000FF"/>
                </a:solidFill>
                <a:latin typeface="Courier" pitchFamily="2" charset="0"/>
                <a:ea typeface="ＭＳ Ｐゴシック" panose="020B0600070205080204" pitchFamily="34" charset="-128"/>
              </a:rPr>
              <a:t>sem_t</a:t>
            </a:r>
            <a:r>
              <a:rPr lang="fr-FR" altLang="fr-FR" sz="1800" dirty="0">
                <a:solidFill>
                  <a:srgbClr val="0000FF"/>
                </a:solidFill>
                <a:latin typeface="Courier" pitchFamily="2" charset="0"/>
                <a:ea typeface="ＭＳ Ｐゴシック" panose="020B0600070205080204" pitchFamily="34" charset="-128"/>
              </a:rPr>
              <a:t> * </a:t>
            </a:r>
            <a:r>
              <a:rPr lang="fr-FR" altLang="fr-FR" sz="1800" dirty="0" err="1">
                <a:solidFill>
                  <a:srgbClr val="823389"/>
                </a:solidFill>
                <a:latin typeface="Courier" pitchFamily="2" charset="0"/>
                <a:ea typeface="ＭＳ Ｐゴシック" panose="020B0600070205080204" pitchFamily="34" charset="-128"/>
              </a:rPr>
              <a:t>sem</a:t>
            </a:r>
            <a:r>
              <a:rPr lang="fr-FR" altLang="fr-FR" sz="1800" dirty="0">
                <a:solidFill>
                  <a:srgbClr val="0000FF"/>
                </a:solidFill>
                <a:latin typeface="Courier" pitchFamily="2" charset="0"/>
                <a:ea typeface="ＭＳ Ｐゴシック" panose="020B0600070205080204" pitchFamily="34" charset="-128"/>
              </a:rPr>
              <a:t>); </a:t>
            </a:r>
          </a:p>
          <a:p>
            <a:pPr lvl="1" eaLnBrk="1" hangingPunct="1">
              <a:buFontTx/>
              <a:buNone/>
            </a:pPr>
            <a:endParaRPr lang="fr-FR" altLang="fr-FR" sz="1800" dirty="0">
              <a:ea typeface="ＭＳ Ｐゴシック" panose="020B0600070205080204" pitchFamily="34" charset="-128"/>
            </a:endParaRPr>
          </a:p>
          <a:p>
            <a:pPr lvl="1" eaLnBrk="1" hangingPunct="1">
              <a:buFontTx/>
              <a:buNone/>
            </a:pPr>
            <a:r>
              <a:rPr lang="fr-FR" altLang="fr-FR" sz="1800" dirty="0">
                <a:ea typeface="ＭＳ Ｐゴシック" panose="020B0600070205080204" pitchFamily="34" charset="-128"/>
              </a:rPr>
              <a:t>qui retourne 0 si quand la prise est possible (et non bloquante) et qui retourne </a:t>
            </a:r>
            <a:r>
              <a:rPr lang="fr-FR" altLang="fr-FR" sz="1800" dirty="0">
                <a:solidFill>
                  <a:srgbClr val="0000FF"/>
                </a:solidFill>
                <a:ea typeface="ＭＳ Ｐゴシック" panose="020B0600070205080204" pitchFamily="34" charset="-128"/>
              </a:rPr>
              <a:t>EAGAIN</a:t>
            </a:r>
            <a:r>
              <a:rPr lang="fr-FR" altLang="fr-FR" sz="1800" dirty="0">
                <a:ea typeface="ＭＳ Ｐゴシック" panose="020B0600070205080204" pitchFamily="34" charset="-128"/>
              </a:rPr>
              <a:t> sinon (dans le cas où l'appel normal serait bloquant)</a:t>
            </a:r>
          </a:p>
          <a:p>
            <a:endParaRPr lang="fr-FR" dirty="0"/>
          </a:p>
        </p:txBody>
      </p:sp>
    </p:spTree>
    <p:extLst>
      <p:ext uri="{BB962C8B-B14F-4D97-AF65-F5344CB8AC3E}">
        <p14:creationId xmlns:p14="http://schemas.microsoft.com/office/powerpoint/2010/main" val="52915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769E7-66C6-AB40-966D-35EEC356711B}"/>
              </a:ext>
            </a:extLst>
          </p:cNvPr>
          <p:cNvSpPr>
            <a:spLocks noGrp="1"/>
          </p:cNvSpPr>
          <p:nvPr>
            <p:ph type="title"/>
          </p:nvPr>
        </p:nvSpPr>
        <p:spPr/>
        <p:txBody>
          <a:bodyPr/>
          <a:lstStyle/>
          <a:p>
            <a:r>
              <a:rPr lang="fr-FR"/>
              <a:t>Sémaphore binaire en C / Posix : les mutex</a:t>
            </a:r>
          </a:p>
        </p:txBody>
      </p:sp>
      <p:sp>
        <p:nvSpPr>
          <p:cNvPr id="3" name="Espace réservé du contenu 2">
            <a:extLst>
              <a:ext uri="{FF2B5EF4-FFF2-40B4-BE49-F238E27FC236}">
                <a16:creationId xmlns:a16="http://schemas.microsoft.com/office/drawing/2014/main" id="{A68305E2-1B02-234A-82DC-E289D0BF80E8}"/>
              </a:ext>
            </a:extLst>
          </p:cNvPr>
          <p:cNvSpPr>
            <a:spLocks noGrp="1"/>
          </p:cNvSpPr>
          <p:nvPr>
            <p:ph idx="1"/>
          </p:nvPr>
        </p:nvSpPr>
        <p:spPr/>
        <p:txBody>
          <a:bodyPr/>
          <a:lstStyle/>
          <a:p>
            <a:pPr eaLnBrk="1" hangingPunct="1"/>
            <a:r>
              <a:rPr lang="fr-FR" altLang="fr-FR" sz="1800" dirty="0">
                <a:ea typeface="ＭＳ Ｐゴシック" panose="020B0600070205080204" pitchFamily="34" charset="-128"/>
              </a:rPr>
              <a:t>Un « </a:t>
            </a:r>
            <a:r>
              <a:rPr lang="fr-FR" altLang="fr-FR" sz="1800" dirty="0">
                <a:solidFill>
                  <a:srgbClr val="0000FF"/>
                </a:solidFill>
                <a:ea typeface="ＭＳ Ｐゴシック" panose="020B0600070205080204" pitchFamily="34" charset="-128"/>
              </a:rPr>
              <a:t>mutex</a:t>
            </a:r>
            <a:r>
              <a:rPr lang="fr-FR" altLang="fr-FR" sz="1800" dirty="0">
                <a:ea typeface="ＭＳ Ｐゴシック" panose="020B0600070205080204" pitchFamily="34" charset="-128"/>
              </a:rPr>
              <a:t> » est un sémaphore </a:t>
            </a:r>
            <a:r>
              <a:rPr lang="fr-FR" altLang="fr-FR" sz="1800" dirty="0">
                <a:solidFill>
                  <a:srgbClr val="FF3300"/>
                </a:solidFill>
                <a:ea typeface="ＭＳ Ｐゴシック" panose="020B0600070205080204" pitchFamily="34" charset="-128"/>
              </a:rPr>
              <a:t>binaire</a:t>
            </a:r>
            <a:r>
              <a:rPr lang="fr-FR" altLang="fr-FR" sz="1800" dirty="0">
                <a:ea typeface="ＭＳ Ｐゴシック" panose="020B0600070205080204" pitchFamily="34" charset="-128"/>
              </a:rPr>
              <a:t> pouvant prendre un des deux états</a:t>
            </a:r>
          </a:p>
          <a:p>
            <a:pPr lvl="1" eaLnBrk="1" hangingPunct="1">
              <a:buFontTx/>
              <a:buNone/>
            </a:pPr>
            <a:r>
              <a:rPr lang="fr-FR" altLang="fr-FR" sz="1800" dirty="0">
                <a:ea typeface="ＭＳ Ｐゴシック" panose="020B0600070205080204" pitchFamily="34" charset="-128"/>
              </a:rPr>
              <a:t> </a:t>
            </a:r>
          </a:p>
          <a:p>
            <a:pPr lvl="1" eaLnBrk="1" hangingPunct="1">
              <a:buFontTx/>
              <a:buNone/>
            </a:pPr>
            <a:r>
              <a:rPr lang="fr-FR" altLang="fr-FR" sz="1800" dirty="0">
                <a:ea typeface="ＭＳ Ｐゴシック" panose="020B0600070205080204" pitchFamily="34" charset="-128"/>
              </a:rPr>
              <a:t>	"</a:t>
            </a:r>
            <a:r>
              <a:rPr lang="fr-FR" altLang="fr-FR" sz="1800" dirty="0">
                <a:solidFill>
                  <a:schemeClr val="accent2"/>
                </a:solidFill>
                <a:ea typeface="ＭＳ Ｐゴシック" panose="020B0600070205080204" pitchFamily="34" charset="-128"/>
              </a:rPr>
              <a:t>lock</a:t>
            </a:r>
            <a:r>
              <a:rPr lang="fr-FR" altLang="fr-FR" sz="1800" dirty="0">
                <a:ea typeface="ＭＳ Ｐゴシック" panose="020B0600070205080204" pitchFamily="34" charset="-128"/>
              </a:rPr>
              <a:t>" (verrouillé) ou "</a:t>
            </a:r>
            <a:r>
              <a:rPr lang="fr-FR" altLang="fr-FR" sz="1800" dirty="0" err="1">
                <a:solidFill>
                  <a:schemeClr val="accent2"/>
                </a:solidFill>
                <a:ea typeface="ＭＳ Ｐゴシック" panose="020B0600070205080204" pitchFamily="34" charset="-128"/>
              </a:rPr>
              <a:t>unlock</a:t>
            </a:r>
            <a:r>
              <a:rPr lang="fr-FR" altLang="fr-FR" sz="1800" dirty="0">
                <a:ea typeface="ＭＳ Ｐゴシック" panose="020B0600070205080204" pitchFamily="34" charset="-128"/>
              </a:rPr>
              <a:t>" (</a:t>
            </a:r>
            <a:r>
              <a:rPr lang="fr-FR" altLang="fr-FR" sz="1800" dirty="0" err="1">
                <a:ea typeface="ＭＳ Ｐゴシック" panose="020B0600070205080204" pitchFamily="34" charset="-128"/>
              </a:rPr>
              <a:t>dévérrouillé</a:t>
            </a:r>
            <a:r>
              <a:rPr lang="fr-FR" altLang="fr-FR" sz="1800" dirty="0">
                <a:ea typeface="ＭＳ Ｐゴシック" panose="020B0600070205080204" pitchFamily="34" charset="-128"/>
              </a:rPr>
              <a:t>)</a:t>
            </a:r>
            <a:br>
              <a:rPr lang="fr-FR" altLang="fr-FR" sz="1800" dirty="0">
                <a:ea typeface="ＭＳ Ｐゴシック" panose="020B0600070205080204" pitchFamily="34" charset="-128"/>
              </a:rPr>
            </a:br>
            <a:endParaRPr lang="fr-FR" altLang="fr-FR" sz="1800" dirty="0">
              <a:ea typeface="ＭＳ Ｐゴシック" panose="020B0600070205080204" pitchFamily="34" charset="-128"/>
            </a:endParaRPr>
          </a:p>
          <a:p>
            <a:pPr eaLnBrk="1" hangingPunct="1"/>
            <a:r>
              <a:rPr lang="fr-FR" altLang="fr-FR" sz="1800" dirty="0">
                <a:ea typeface="ＭＳ Ｐゴシック" panose="020B0600070205080204" pitchFamily="34" charset="-128"/>
              </a:rPr>
              <a:t>Un « </a:t>
            </a:r>
            <a:r>
              <a:rPr lang="fr-FR" altLang="fr-FR" sz="1800" dirty="0">
                <a:solidFill>
                  <a:srgbClr val="0000FF"/>
                </a:solidFill>
                <a:ea typeface="ＭＳ Ｐゴシック" panose="020B0600070205080204" pitchFamily="34" charset="-128"/>
              </a:rPr>
              <a:t>mutex</a:t>
            </a:r>
            <a:r>
              <a:rPr lang="fr-FR" altLang="fr-FR" sz="1800" dirty="0">
                <a:ea typeface="ＭＳ Ｐゴシック" panose="020B0600070205080204" pitchFamily="34" charset="-128"/>
              </a:rPr>
              <a:t> »  ne peut être partagé que par des thread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un </a:t>
            </a:r>
            <a:r>
              <a:rPr lang="fr-FR" altLang="ja-JP" sz="1800">
                <a:ea typeface="ＭＳ Ｐゴシック" panose="020B0600070205080204" pitchFamily="34" charset="-128"/>
              </a:rPr>
              <a:t>même processus</a:t>
            </a:r>
          </a:p>
          <a:p>
            <a:pPr eaLnBrk="1" hangingPunct="1"/>
            <a:endParaRPr lang="fr-FR" altLang="fr-FR" sz="1800" dirty="0">
              <a:ea typeface="ＭＳ Ｐゴシック" panose="020B0600070205080204" pitchFamily="34" charset="-128"/>
            </a:endParaRPr>
          </a:p>
          <a:p>
            <a:pPr eaLnBrk="1" hangingPunct="1"/>
            <a:r>
              <a:rPr lang="fr-FR" altLang="fr-FR" sz="1800" dirty="0">
                <a:ea typeface="ＭＳ Ｐゴシック" panose="020B0600070205080204" pitchFamily="34" charset="-128"/>
              </a:rPr>
              <a:t>Un  « </a:t>
            </a:r>
            <a:r>
              <a:rPr lang="fr-FR" altLang="fr-FR" sz="1800" dirty="0">
                <a:solidFill>
                  <a:srgbClr val="0000FF"/>
                </a:solidFill>
                <a:ea typeface="ＭＳ Ｐゴシック" panose="020B0600070205080204" pitchFamily="34" charset="-128"/>
              </a:rPr>
              <a:t>mutex</a:t>
            </a:r>
            <a:r>
              <a:rPr lang="fr-FR" altLang="fr-FR" sz="1800" dirty="0">
                <a:ea typeface="ＭＳ Ｐゴシック" panose="020B0600070205080204" pitchFamily="34" charset="-128"/>
              </a:rPr>
              <a:t> »  ne  peut être verrouillé que par un seul thread à la fois. </a:t>
            </a:r>
            <a:br>
              <a:rPr lang="fr-FR" altLang="fr-FR" sz="1800" dirty="0">
                <a:ea typeface="ＭＳ Ｐゴシック" panose="020B0600070205080204" pitchFamily="34" charset="-128"/>
              </a:rPr>
            </a:br>
            <a:endParaRPr lang="fr-FR" altLang="fr-FR" sz="1800" dirty="0">
              <a:ea typeface="ＭＳ Ｐゴシック" panose="020B0600070205080204" pitchFamily="34" charset="-128"/>
            </a:endParaRPr>
          </a:p>
          <a:p>
            <a:pPr eaLnBrk="1" hangingPunct="1">
              <a:lnSpc>
                <a:spcPct val="130000"/>
              </a:lnSpc>
            </a:pPr>
            <a:r>
              <a:rPr lang="fr-FR" altLang="fr-FR" sz="1800" dirty="0">
                <a:ea typeface="ＭＳ Ｐゴシック" panose="020B0600070205080204" pitchFamily="34" charset="-128"/>
              </a:rPr>
              <a:t>Un thread qui tente de verrouiller un « Mutex » déjà verrouillé est </a:t>
            </a:r>
            <a:r>
              <a:rPr lang="fr-FR" altLang="fr-FR" sz="1800" dirty="0">
                <a:solidFill>
                  <a:srgbClr val="FF3300"/>
                </a:solidFill>
                <a:ea typeface="ＭＳ Ｐゴシック" panose="020B0600070205080204" pitchFamily="34" charset="-128"/>
              </a:rPr>
              <a:t>suspendu</a:t>
            </a:r>
            <a:r>
              <a:rPr lang="fr-FR" altLang="fr-FR" sz="1800" dirty="0">
                <a:ea typeface="ＭＳ Ｐゴシック" panose="020B0600070205080204" pitchFamily="34" charset="-128"/>
              </a:rPr>
              <a:t> jusqu'à ce que  le  « Mutex »  soit  déverrouillé.</a:t>
            </a:r>
          </a:p>
          <a:p>
            <a:endParaRPr lang="fr-FR" dirty="0"/>
          </a:p>
        </p:txBody>
      </p:sp>
    </p:spTree>
    <p:extLst>
      <p:ext uri="{BB962C8B-B14F-4D97-AF65-F5344CB8AC3E}">
        <p14:creationId xmlns:p14="http://schemas.microsoft.com/office/powerpoint/2010/main" val="284702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B6019-90BF-CD4D-84A3-9CFCFCDA0CB0}"/>
              </a:ext>
            </a:extLst>
          </p:cNvPr>
          <p:cNvSpPr>
            <a:spLocks noGrp="1"/>
          </p:cNvSpPr>
          <p:nvPr>
            <p:ph type="title"/>
          </p:nvPr>
        </p:nvSpPr>
        <p:spPr/>
        <p:txBody>
          <a:bodyPr/>
          <a:lstStyle/>
          <a:p>
            <a:r>
              <a:rPr lang="fr-FR" altLang="fr-FR" sz="2000">
                <a:ea typeface="ＭＳ Ｐゴシック" panose="020B0600070205080204" pitchFamily="34" charset="-128"/>
              </a:rPr>
              <a:t>Déclaration et initialisation d’un mutex</a:t>
            </a:r>
            <a:endParaRPr lang="fr-FR"/>
          </a:p>
        </p:txBody>
      </p:sp>
      <p:sp>
        <p:nvSpPr>
          <p:cNvPr id="3" name="Espace réservé du contenu 2">
            <a:extLst>
              <a:ext uri="{FF2B5EF4-FFF2-40B4-BE49-F238E27FC236}">
                <a16:creationId xmlns:a16="http://schemas.microsoft.com/office/drawing/2014/main" id="{DBBE7ACE-C8C6-6E47-9F33-C5A296CFE7C3}"/>
              </a:ext>
            </a:extLst>
          </p:cNvPr>
          <p:cNvSpPr>
            <a:spLocks noGrp="1"/>
          </p:cNvSpPr>
          <p:nvPr>
            <p:ph idx="1"/>
          </p:nvPr>
        </p:nvSpPr>
        <p:spPr/>
        <p:txBody>
          <a:bodyPr/>
          <a:lstStyle/>
          <a:p>
            <a:pPr eaLnBrk="1" hangingPunct="1">
              <a:lnSpc>
                <a:spcPct val="90000"/>
              </a:lnSpc>
            </a:pPr>
            <a:r>
              <a:rPr lang="fr-FR" altLang="fr-FR" sz="1600" dirty="0">
                <a:ea typeface="ＭＳ Ｐゴシック" panose="020B0600070205080204" pitchFamily="34" charset="-128"/>
              </a:rPr>
              <a:t>Un mutex est une variable de type "</a:t>
            </a:r>
            <a:r>
              <a:rPr lang="fr-FR" altLang="fr-FR" sz="1600" dirty="0" err="1">
                <a:solidFill>
                  <a:srgbClr val="0000FF"/>
                </a:solidFill>
                <a:ea typeface="ＭＳ Ｐゴシック" panose="020B0600070205080204" pitchFamily="34" charset="-128"/>
              </a:rPr>
              <a:t>thread_mutex_t</a:t>
            </a:r>
            <a:r>
              <a:rPr lang="fr-FR" altLang="fr-FR" sz="1600" dirty="0">
                <a:ea typeface="ＭＳ Ｐゴシック" panose="020B0600070205080204" pitchFamily="34" charset="-128"/>
              </a:rPr>
              <a:t>" </a:t>
            </a:r>
            <a:br>
              <a:rPr lang="fr-FR" altLang="fr-FR" sz="1600" dirty="0">
                <a:ea typeface="ＭＳ Ｐゴシック" panose="020B0600070205080204" pitchFamily="34" charset="-128"/>
              </a:rPr>
            </a:br>
            <a:endParaRPr lang="fr-FR" altLang="fr-FR" sz="1600" dirty="0">
              <a:ea typeface="ＭＳ Ｐゴシック" panose="020B0600070205080204" pitchFamily="34" charset="-128"/>
            </a:endParaRPr>
          </a:p>
          <a:p>
            <a:pPr eaLnBrk="1" hangingPunct="1">
              <a:lnSpc>
                <a:spcPct val="90000"/>
              </a:lnSpc>
            </a:pPr>
            <a:endParaRPr lang="fr-FR" altLang="fr-FR" sz="1600" dirty="0">
              <a:ea typeface="ＭＳ Ｐゴシック" panose="020B0600070205080204" pitchFamily="34" charset="-128"/>
            </a:endParaRPr>
          </a:p>
          <a:p>
            <a:pPr eaLnBrk="1" hangingPunct="1">
              <a:lnSpc>
                <a:spcPct val="90000"/>
              </a:lnSpc>
            </a:pPr>
            <a:r>
              <a:rPr lang="fr-FR" altLang="fr-FR" sz="1600" dirty="0">
                <a:ea typeface="ＭＳ Ｐゴシック" panose="020B0600070205080204" pitchFamily="34" charset="-128"/>
              </a:rPr>
              <a:t>Il existe une constante </a:t>
            </a:r>
            <a:r>
              <a:rPr lang="fr-FR" altLang="fr-FR" sz="1600" dirty="0">
                <a:solidFill>
                  <a:srgbClr val="0000FF"/>
                </a:solidFill>
                <a:latin typeface="Courier" pitchFamily="2" charset="0"/>
                <a:ea typeface="ＭＳ Ｐゴシック" panose="020B0600070205080204" pitchFamily="34" charset="-128"/>
              </a:rPr>
              <a:t>PTHREAD_MUTEX_INITIALIZER</a:t>
            </a:r>
            <a:r>
              <a:rPr lang="fr-FR" altLang="fr-FR" sz="1600" dirty="0">
                <a:ea typeface="ＭＳ Ｐゴシック" panose="020B0600070205080204" pitchFamily="34" charset="-128"/>
              </a:rPr>
              <a:t> de ce type permettant une déclaration avec initialisation statique du mutex (avec les valeurs de comportement par défaut)</a:t>
            </a:r>
            <a:br>
              <a:rPr lang="fr-FR" altLang="fr-FR" sz="1600" dirty="0">
                <a:ea typeface="ＭＳ Ｐゴシック" panose="020B0600070205080204" pitchFamily="34" charset="-128"/>
              </a:rPr>
            </a:br>
            <a:br>
              <a:rPr lang="fr-FR" altLang="fr-FR" sz="1600" dirty="0">
                <a:ea typeface="ＭＳ Ｐゴシック" panose="020B0600070205080204" pitchFamily="34" charset="-128"/>
              </a:rPr>
            </a:br>
            <a:r>
              <a:rPr lang="fr-FR" altLang="fr-FR" sz="1600" dirty="0">
                <a:solidFill>
                  <a:srgbClr val="0000FF"/>
                </a:solidFill>
                <a:ea typeface="ＭＳ Ｐゴシック" panose="020B0600070205080204" pitchFamily="34" charset="-128"/>
              </a:rPr>
              <a:t>	</a:t>
            </a:r>
            <a:r>
              <a:rPr lang="fr-FR" altLang="fr-FR" sz="1400" dirty="0" err="1">
                <a:solidFill>
                  <a:srgbClr val="0000FF"/>
                </a:solidFill>
                <a:latin typeface="Courier" pitchFamily="2" charset="0"/>
                <a:ea typeface="ＭＳ Ｐゴシック" panose="020B0600070205080204" pitchFamily="34" charset="-128"/>
              </a:rPr>
              <a:t>pthread_mutex_t</a:t>
            </a:r>
            <a:r>
              <a:rPr lang="fr-FR" altLang="fr-FR" sz="1400" dirty="0">
                <a:solidFill>
                  <a:srgbClr val="0000FF"/>
                </a:solidFill>
                <a:latin typeface="Courier" pitchFamily="2" charset="0"/>
                <a:ea typeface="ＭＳ Ｐゴシック" panose="020B0600070205080204" pitchFamily="34" charset="-128"/>
              </a:rPr>
              <a:t> </a:t>
            </a:r>
            <a:r>
              <a:rPr lang="fr-FR" altLang="fr-FR" sz="1400" dirty="0" err="1">
                <a:solidFill>
                  <a:srgbClr val="823389"/>
                </a:solidFill>
                <a:latin typeface="Courier" pitchFamily="2" charset="0"/>
                <a:ea typeface="ＭＳ Ｐゴシック" panose="020B0600070205080204" pitchFamily="34" charset="-128"/>
              </a:rPr>
              <a:t>monMutex</a:t>
            </a:r>
            <a:r>
              <a:rPr lang="fr-FR" altLang="fr-FR" sz="1400" dirty="0">
                <a:solidFill>
                  <a:srgbClr val="0000FF"/>
                </a:solidFill>
                <a:latin typeface="Courier" pitchFamily="2" charset="0"/>
                <a:ea typeface="ＭＳ Ｐゴシック" panose="020B0600070205080204" pitchFamily="34" charset="-128"/>
              </a:rPr>
              <a:t> = PTHREAD_MUTEX_INITIALIZER;</a:t>
            </a:r>
            <a:br>
              <a:rPr lang="fr-FR" altLang="fr-FR" sz="1400" dirty="0">
                <a:solidFill>
                  <a:srgbClr val="0000FF"/>
                </a:solidFill>
                <a:latin typeface="Courier" pitchFamily="2" charset="0"/>
                <a:ea typeface="ＭＳ Ｐゴシック" panose="020B0600070205080204" pitchFamily="34" charset="-128"/>
              </a:rPr>
            </a:br>
            <a:endParaRPr lang="fr-FR" altLang="fr-FR" sz="1400" dirty="0">
              <a:solidFill>
                <a:srgbClr val="0000FF"/>
              </a:solidFill>
              <a:latin typeface="Courier" pitchFamily="2" charset="0"/>
              <a:ea typeface="ＭＳ Ｐゴシック" panose="020B0600070205080204" pitchFamily="34" charset="-128"/>
            </a:endParaRPr>
          </a:p>
          <a:p>
            <a:pPr eaLnBrk="1" hangingPunct="1">
              <a:lnSpc>
                <a:spcPct val="90000"/>
              </a:lnSpc>
            </a:pPr>
            <a:endParaRPr lang="fr-FR" altLang="fr-FR" sz="1600" dirty="0">
              <a:ea typeface="ＭＳ Ｐゴシック" panose="020B0600070205080204" pitchFamily="34" charset="-128"/>
            </a:endParaRPr>
          </a:p>
          <a:p>
            <a:pPr eaLnBrk="1" hangingPunct="1">
              <a:lnSpc>
                <a:spcPct val="90000"/>
              </a:lnSpc>
            </a:pPr>
            <a:r>
              <a:rPr lang="fr-FR" altLang="fr-FR" sz="1600" dirty="0">
                <a:ea typeface="ＭＳ Ｐゴシック" panose="020B0600070205080204" pitchFamily="34" charset="-128"/>
              </a:rPr>
              <a:t>Un mutex peut également être initialisé par un appel de la primitive</a:t>
            </a:r>
            <a:br>
              <a:rPr lang="fr-FR" altLang="fr-FR" sz="1600" dirty="0">
                <a:ea typeface="ＭＳ Ｐゴシック" panose="020B0600070205080204" pitchFamily="34" charset="-128"/>
              </a:rPr>
            </a:br>
            <a:r>
              <a:rPr lang="fr-FR" altLang="fr-FR" sz="1600" dirty="0">
                <a:ea typeface="ＭＳ Ｐゴシック" panose="020B0600070205080204" pitchFamily="34" charset="-128"/>
              </a:rPr>
              <a:t>	</a:t>
            </a:r>
            <a:r>
              <a:rPr lang="fr-FR" altLang="fr-FR" sz="1400" dirty="0" err="1">
                <a:solidFill>
                  <a:srgbClr val="0000FF"/>
                </a:solidFill>
                <a:latin typeface="Courier" pitchFamily="2" charset="0"/>
                <a:ea typeface="ＭＳ Ｐゴシック" panose="020B0600070205080204" pitchFamily="34" charset="-128"/>
              </a:rPr>
              <a:t>int</a:t>
            </a:r>
            <a:r>
              <a:rPr lang="fr-FR" altLang="fr-FR" sz="1400" dirty="0">
                <a:solidFill>
                  <a:srgbClr val="0000FF"/>
                </a:solidFill>
                <a:latin typeface="Courier" pitchFamily="2" charset="0"/>
                <a:ea typeface="ＭＳ Ｐゴシック" panose="020B0600070205080204" pitchFamily="34" charset="-128"/>
              </a:rPr>
              <a:t> </a:t>
            </a:r>
            <a:r>
              <a:rPr lang="fr-FR" altLang="fr-FR" sz="1400" dirty="0" err="1">
                <a:solidFill>
                  <a:srgbClr val="0000FF"/>
                </a:solidFill>
                <a:latin typeface="Courier" pitchFamily="2" charset="0"/>
                <a:ea typeface="ＭＳ Ｐゴシック" panose="020B0600070205080204" pitchFamily="34" charset="-128"/>
              </a:rPr>
              <a:t>pthread_mutex_init</a:t>
            </a:r>
            <a:r>
              <a:rPr lang="fr-FR" altLang="fr-FR" sz="1400" dirty="0">
                <a:solidFill>
                  <a:srgbClr val="0000FF"/>
                </a:solidFill>
                <a:latin typeface="Courier" pitchFamily="2" charset="0"/>
                <a:ea typeface="ＭＳ Ｐゴシック" panose="020B0600070205080204" pitchFamily="34" charset="-128"/>
              </a:rPr>
              <a:t>(</a:t>
            </a:r>
            <a:r>
              <a:rPr lang="fr-FR" altLang="fr-FR" sz="1400" dirty="0" err="1">
                <a:solidFill>
                  <a:srgbClr val="0000FF"/>
                </a:solidFill>
                <a:latin typeface="Courier" pitchFamily="2" charset="0"/>
                <a:ea typeface="ＭＳ Ｐゴシック" panose="020B0600070205080204" pitchFamily="34" charset="-128"/>
              </a:rPr>
              <a:t>pthread_mutex_t</a:t>
            </a:r>
            <a:r>
              <a:rPr lang="fr-FR" altLang="fr-FR" sz="1400" dirty="0">
                <a:solidFill>
                  <a:srgbClr val="0000FF"/>
                </a:solidFill>
                <a:latin typeface="Courier" pitchFamily="2" charset="0"/>
                <a:ea typeface="ＭＳ Ｐゴシック" panose="020B0600070205080204" pitchFamily="34" charset="-128"/>
              </a:rPr>
              <a:t> *</a:t>
            </a:r>
            <a:r>
              <a:rPr lang="fr-FR" altLang="fr-FR" sz="1400" dirty="0">
                <a:solidFill>
                  <a:srgbClr val="823389"/>
                </a:solidFill>
                <a:latin typeface="Courier" pitchFamily="2" charset="0"/>
                <a:ea typeface="ＭＳ Ｐゴシック" panose="020B0600070205080204" pitchFamily="34" charset="-128"/>
              </a:rPr>
              <a:t>mutex</a:t>
            </a:r>
            <a:r>
              <a:rPr lang="fr-FR" altLang="fr-FR" sz="1400" dirty="0">
                <a:solidFill>
                  <a:srgbClr val="0000FF"/>
                </a:solidFill>
                <a:latin typeface="Courier" pitchFamily="2" charset="0"/>
                <a:ea typeface="ＭＳ Ｐゴシック" panose="020B0600070205080204" pitchFamily="34" charset="-128"/>
              </a:rPr>
              <a:t>, </a:t>
            </a:r>
          </a:p>
          <a:p>
            <a:pPr eaLnBrk="1" hangingPunct="1">
              <a:lnSpc>
                <a:spcPct val="90000"/>
              </a:lnSpc>
              <a:buNone/>
            </a:pPr>
            <a:r>
              <a:rPr lang="fr-FR" altLang="fr-FR" sz="1400" dirty="0">
                <a:solidFill>
                  <a:srgbClr val="0000FF"/>
                </a:solidFill>
                <a:latin typeface="Courier" pitchFamily="2" charset="0"/>
                <a:ea typeface="ＭＳ Ｐゴシック" panose="020B0600070205080204" pitchFamily="34" charset="-128"/>
              </a:rPr>
              <a:t>  	    	                 </a:t>
            </a:r>
            <a:r>
              <a:rPr lang="fr-FR" altLang="fr-FR" sz="1400" dirty="0" err="1">
                <a:solidFill>
                  <a:srgbClr val="0000FF"/>
                </a:solidFill>
                <a:latin typeface="Courier" pitchFamily="2" charset="0"/>
                <a:ea typeface="ＭＳ Ｐゴシック" panose="020B0600070205080204" pitchFamily="34" charset="-128"/>
              </a:rPr>
              <a:t>const</a:t>
            </a:r>
            <a:r>
              <a:rPr lang="fr-FR" altLang="fr-FR" sz="1400" dirty="0">
                <a:solidFill>
                  <a:srgbClr val="0000FF"/>
                </a:solidFill>
                <a:latin typeface="Courier" pitchFamily="2" charset="0"/>
                <a:ea typeface="ＭＳ Ｐゴシック" panose="020B0600070205080204" pitchFamily="34" charset="-128"/>
              </a:rPr>
              <a:t> </a:t>
            </a:r>
            <a:r>
              <a:rPr lang="fr-FR" altLang="fr-FR" sz="1400" dirty="0" err="1">
                <a:solidFill>
                  <a:srgbClr val="0000FF"/>
                </a:solidFill>
                <a:latin typeface="Courier" pitchFamily="2" charset="0"/>
                <a:ea typeface="ＭＳ Ｐゴシック" panose="020B0600070205080204" pitchFamily="34" charset="-128"/>
              </a:rPr>
              <a:t>pthread_mutexattr_t</a:t>
            </a:r>
            <a:r>
              <a:rPr lang="fr-FR" altLang="fr-FR" sz="1400" dirty="0">
                <a:solidFill>
                  <a:srgbClr val="0000FF"/>
                </a:solidFill>
                <a:latin typeface="Courier" pitchFamily="2" charset="0"/>
                <a:ea typeface="ＭＳ Ｐゴシック" panose="020B0600070205080204" pitchFamily="34" charset="-128"/>
              </a:rPr>
              <a:t> *</a:t>
            </a:r>
            <a:r>
              <a:rPr lang="fr-FR" altLang="fr-FR" sz="1400" dirty="0" err="1">
                <a:solidFill>
                  <a:srgbClr val="823389"/>
                </a:solidFill>
                <a:latin typeface="Courier" pitchFamily="2" charset="0"/>
                <a:ea typeface="ＭＳ Ｐゴシック" panose="020B0600070205080204" pitchFamily="34" charset="-128"/>
              </a:rPr>
              <a:t>mutexattr</a:t>
            </a:r>
            <a:r>
              <a:rPr lang="fr-FR" altLang="fr-FR" sz="1400" dirty="0">
                <a:solidFill>
                  <a:srgbClr val="0000FF"/>
                </a:solidFill>
                <a:latin typeface="Courier" pitchFamily="2" charset="0"/>
                <a:ea typeface="ＭＳ Ｐゴシック" panose="020B0600070205080204" pitchFamily="34" charset="-128"/>
              </a:rPr>
              <a:t>);</a:t>
            </a:r>
            <a:endParaRPr lang="fr-FR" altLang="fr-FR" sz="1800" dirty="0">
              <a:solidFill>
                <a:srgbClr val="0000FF"/>
              </a:solidFill>
              <a:ea typeface="ＭＳ Ｐゴシック" panose="020B0600070205080204" pitchFamily="34" charset="-128"/>
            </a:endParaRPr>
          </a:p>
          <a:p>
            <a:pPr eaLnBrk="1" hangingPunct="1">
              <a:lnSpc>
                <a:spcPct val="90000"/>
              </a:lnSpc>
              <a:buNone/>
            </a:pPr>
            <a:r>
              <a:rPr lang="fr-FR" altLang="fr-FR" sz="1600" dirty="0">
                <a:ea typeface="ＭＳ Ｐゴシック" panose="020B0600070205080204" pitchFamily="34" charset="-128"/>
              </a:rPr>
              <a:t>	avec une initialisation par défaut lorsque </a:t>
            </a:r>
            <a:r>
              <a:rPr lang="fr-FR" altLang="fr-FR" sz="1200" dirty="0" err="1">
                <a:latin typeface="Courier" pitchFamily="2" charset="0"/>
                <a:ea typeface="ＭＳ Ｐゴシック" panose="020B0600070205080204" pitchFamily="34" charset="-128"/>
              </a:rPr>
              <a:t>mutexattr</a:t>
            </a:r>
            <a:r>
              <a:rPr lang="fr-FR" altLang="fr-FR" sz="1600" dirty="0">
                <a:ea typeface="ＭＳ Ｐゴシック" panose="020B0600070205080204" pitchFamily="34" charset="-128"/>
              </a:rPr>
              <a:t> vaut NULL</a:t>
            </a:r>
            <a:br>
              <a:rPr lang="fr-FR" altLang="fr-FR" sz="1600" dirty="0">
                <a:ea typeface="ＭＳ Ｐゴシック" panose="020B0600070205080204" pitchFamily="34" charset="-128"/>
              </a:rPr>
            </a:br>
            <a:br>
              <a:rPr lang="fr-FR" altLang="fr-FR" sz="1600" dirty="0">
                <a:ea typeface="ＭＳ Ｐゴシック" panose="020B0600070205080204" pitchFamily="34" charset="-128"/>
              </a:rPr>
            </a:br>
            <a:r>
              <a:rPr lang="fr-FR" altLang="fr-FR" sz="1600" dirty="0">
                <a:ea typeface="ＭＳ Ｐゴシック" panose="020B0600070205080204" pitchFamily="34" charset="-128"/>
              </a:rPr>
              <a:t>	ex :</a:t>
            </a:r>
            <a:r>
              <a:rPr lang="fr-FR" altLang="fr-FR" sz="1400" dirty="0" err="1">
                <a:solidFill>
                  <a:srgbClr val="0000FF"/>
                </a:solidFill>
                <a:latin typeface="Courier" pitchFamily="2" charset="0"/>
                <a:ea typeface="ＭＳ Ｐゴシック" panose="020B0600070205080204" pitchFamily="34" charset="-128"/>
              </a:rPr>
              <a:t>pthread_mutex_init</a:t>
            </a:r>
            <a:r>
              <a:rPr lang="fr-FR" altLang="fr-FR" sz="1400" dirty="0">
                <a:solidFill>
                  <a:srgbClr val="0000FF"/>
                </a:solidFill>
                <a:latin typeface="Courier" pitchFamily="2" charset="0"/>
                <a:ea typeface="ＭＳ Ｐゴシック" panose="020B0600070205080204" pitchFamily="34" charset="-128"/>
              </a:rPr>
              <a:t>( &amp;</a:t>
            </a:r>
            <a:r>
              <a:rPr lang="fr-FR" altLang="fr-FR" sz="1400" dirty="0" err="1">
                <a:solidFill>
                  <a:srgbClr val="823389"/>
                </a:solidFill>
                <a:latin typeface="Courier" pitchFamily="2" charset="0"/>
                <a:ea typeface="ＭＳ Ｐゴシック" panose="020B0600070205080204" pitchFamily="34" charset="-128"/>
              </a:rPr>
              <a:t>monMutex</a:t>
            </a:r>
            <a:r>
              <a:rPr lang="fr-FR" altLang="fr-FR" sz="1400" dirty="0">
                <a:solidFill>
                  <a:srgbClr val="0000FF"/>
                </a:solidFill>
                <a:latin typeface="Courier" pitchFamily="2" charset="0"/>
                <a:ea typeface="ＭＳ Ｐゴシック" panose="020B0600070205080204" pitchFamily="34" charset="-128"/>
              </a:rPr>
              <a:t>, </a:t>
            </a:r>
            <a:r>
              <a:rPr lang="fr-FR" altLang="fr-FR" sz="1400" dirty="0">
                <a:solidFill>
                  <a:srgbClr val="823389"/>
                </a:solidFill>
                <a:latin typeface="Courier" pitchFamily="2" charset="0"/>
                <a:ea typeface="ＭＳ Ｐゴシック" panose="020B0600070205080204" pitchFamily="34" charset="-128"/>
              </a:rPr>
              <a:t>NULL</a:t>
            </a:r>
            <a:r>
              <a:rPr lang="fr-FR" altLang="fr-FR" sz="1400" dirty="0">
                <a:solidFill>
                  <a:srgbClr val="0000FF"/>
                </a:solidFill>
                <a:latin typeface="Courier" pitchFamily="2" charset="0"/>
                <a:ea typeface="ＭＳ Ｐゴシック" panose="020B0600070205080204" pitchFamily="34" charset="-128"/>
              </a:rPr>
              <a:t>);</a:t>
            </a:r>
          </a:p>
          <a:p>
            <a:endParaRPr lang="fr-FR" dirty="0"/>
          </a:p>
        </p:txBody>
      </p:sp>
    </p:spTree>
    <p:extLst>
      <p:ext uri="{BB962C8B-B14F-4D97-AF65-F5344CB8AC3E}">
        <p14:creationId xmlns:p14="http://schemas.microsoft.com/office/powerpoint/2010/main" val="258916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936D6-9B52-4A47-BF1B-6EE94F6D16F3}"/>
              </a:ext>
            </a:extLst>
          </p:cNvPr>
          <p:cNvSpPr>
            <a:spLocks noGrp="1"/>
          </p:cNvSpPr>
          <p:nvPr>
            <p:ph type="title"/>
          </p:nvPr>
        </p:nvSpPr>
        <p:spPr/>
        <p:txBody>
          <a:bodyPr/>
          <a:lstStyle/>
          <a:p>
            <a:r>
              <a:rPr lang="fr-FR" sz="2000">
                <a:ea typeface="ＭＳ Ｐゴシック" charset="0"/>
                <a:cs typeface="ＭＳ Ｐゴシック" charset="0"/>
              </a:rPr>
              <a:t>Prise (verrouillage) d'un mutex </a:t>
            </a:r>
            <a:endParaRPr lang="fr-FR"/>
          </a:p>
        </p:txBody>
      </p:sp>
      <p:sp>
        <p:nvSpPr>
          <p:cNvPr id="3" name="Espace réservé du contenu 2">
            <a:extLst>
              <a:ext uri="{FF2B5EF4-FFF2-40B4-BE49-F238E27FC236}">
                <a16:creationId xmlns:a16="http://schemas.microsoft.com/office/drawing/2014/main" id="{284555E7-78BB-4144-8E9E-736BC8351D05}"/>
              </a:ext>
            </a:extLst>
          </p:cNvPr>
          <p:cNvSpPr>
            <a:spLocks noGrp="1"/>
          </p:cNvSpPr>
          <p:nvPr>
            <p:ph idx="1"/>
          </p:nvPr>
        </p:nvSpPr>
        <p:spPr/>
        <p:txBody>
          <a:bodyPr/>
          <a:lstStyle/>
          <a:p>
            <a:pPr eaLnBrk="1" hangingPunct="1">
              <a:lnSpc>
                <a:spcPct val="90000"/>
              </a:lnSpc>
            </a:pPr>
            <a:r>
              <a:rPr lang="fr-FR" altLang="fr-FR" sz="1800" dirty="0">
                <a:ea typeface="ＭＳ Ｐゴシック" panose="020B0600070205080204" pitchFamily="34" charset="-128"/>
              </a:rPr>
              <a:t>Un mutex peut être verrouillé par la primitive</a:t>
            </a:r>
            <a:br>
              <a:rPr lang="fr-FR" altLang="fr-FR" sz="1800" dirty="0">
                <a:ea typeface="ＭＳ Ｐゴシック" panose="020B0600070205080204" pitchFamily="34" charset="-128"/>
              </a:rPr>
            </a:br>
            <a:r>
              <a:rPr lang="fr-FR" altLang="fr-FR" sz="1800" dirty="0">
                <a:ea typeface="ＭＳ Ｐゴシック" panose="020B0600070205080204" pitchFamily="34" charset="-128"/>
              </a:rPr>
              <a:t>	</a:t>
            </a:r>
          </a:p>
          <a:p>
            <a:pPr lvl="1" eaLnBrk="1" hangingPunct="1">
              <a:lnSpc>
                <a:spcPct val="90000"/>
              </a:lnSpc>
              <a:buFontTx/>
              <a:buNone/>
            </a:pPr>
            <a:r>
              <a:rPr lang="fr-FR" altLang="fr-FR" b="1" dirty="0">
                <a:solidFill>
                  <a:srgbClr val="0000FF"/>
                </a:solidFill>
                <a:latin typeface="Courier" pitchFamily="2" charset="0"/>
                <a:ea typeface="ＭＳ Ｐゴシック" panose="020B0600070205080204" pitchFamily="34" charset="-128"/>
              </a:rPr>
              <a:t>	</a:t>
            </a:r>
            <a:r>
              <a:rPr lang="fr-FR" altLang="fr-FR" b="1" dirty="0" err="1">
                <a:solidFill>
                  <a:srgbClr val="0000FF"/>
                </a:solidFill>
                <a:latin typeface="Courier" pitchFamily="2" charset="0"/>
                <a:ea typeface="ＭＳ Ｐゴシック" panose="020B0600070205080204" pitchFamily="34" charset="-128"/>
              </a:rPr>
              <a:t>int</a:t>
            </a:r>
            <a:r>
              <a:rPr lang="fr-FR" altLang="fr-FR" b="1" dirty="0">
                <a:solidFill>
                  <a:srgbClr val="0000FF"/>
                </a:solidFill>
                <a:latin typeface="Courier" pitchFamily="2" charset="0"/>
                <a:ea typeface="ＭＳ Ｐゴシック" panose="020B0600070205080204" pitchFamily="34" charset="-128"/>
              </a:rPr>
              <a:t> </a:t>
            </a:r>
            <a:r>
              <a:rPr lang="fr-FR" altLang="fr-FR" b="1" dirty="0" err="1">
                <a:solidFill>
                  <a:srgbClr val="0000FF"/>
                </a:solidFill>
                <a:latin typeface="Courier" pitchFamily="2" charset="0"/>
                <a:ea typeface="ＭＳ Ｐゴシック" panose="020B0600070205080204" pitchFamily="34" charset="-128"/>
              </a:rPr>
              <a:t>pthread_mutex_lock</a:t>
            </a:r>
            <a:r>
              <a:rPr lang="fr-FR" altLang="fr-FR" b="1" dirty="0">
                <a:solidFill>
                  <a:srgbClr val="0000FF"/>
                </a:solidFill>
                <a:latin typeface="Courier" pitchFamily="2" charset="0"/>
                <a:ea typeface="ＭＳ Ｐゴシック" panose="020B0600070205080204" pitchFamily="34" charset="-128"/>
              </a:rPr>
              <a:t>(</a:t>
            </a:r>
            <a:r>
              <a:rPr lang="fr-FR" altLang="fr-FR" b="1" dirty="0" err="1">
                <a:solidFill>
                  <a:srgbClr val="0000FF"/>
                </a:solidFill>
                <a:latin typeface="Courier" pitchFamily="2" charset="0"/>
                <a:ea typeface="ＭＳ Ｐゴシック" panose="020B0600070205080204" pitchFamily="34" charset="-128"/>
              </a:rPr>
              <a:t>pthread_mutex_t</a:t>
            </a:r>
            <a:r>
              <a:rPr lang="fr-FR" altLang="fr-FR" b="1" dirty="0">
                <a:solidFill>
                  <a:srgbClr val="0000FF"/>
                </a:solidFill>
                <a:latin typeface="Courier" pitchFamily="2" charset="0"/>
                <a:ea typeface="ＭＳ Ｐゴシック" panose="020B0600070205080204" pitchFamily="34" charset="-128"/>
              </a:rPr>
              <a:t> *</a:t>
            </a:r>
            <a:r>
              <a:rPr lang="fr-FR" altLang="fr-FR" b="1" dirty="0">
                <a:solidFill>
                  <a:srgbClr val="823389"/>
                </a:solidFill>
                <a:latin typeface="Courier" pitchFamily="2" charset="0"/>
                <a:ea typeface="ＭＳ Ｐゴシック" panose="020B0600070205080204" pitchFamily="34" charset="-128"/>
              </a:rPr>
              <a:t>mutex</a:t>
            </a:r>
            <a:r>
              <a:rPr lang="fr-FR" altLang="fr-FR" b="1" dirty="0">
                <a:solidFill>
                  <a:srgbClr val="0000FF"/>
                </a:solidFill>
                <a:latin typeface="Courier" pitchFamily="2" charset="0"/>
                <a:ea typeface="ＭＳ Ｐゴシック" panose="020B0600070205080204" pitchFamily="34" charset="-128"/>
              </a:rPr>
              <a:t>));</a:t>
            </a:r>
            <a:endParaRPr lang="fr-FR" altLang="fr-FR" dirty="0">
              <a:solidFill>
                <a:srgbClr val="0000FF"/>
              </a:solidFill>
              <a:latin typeface="Courier" pitchFamily="2" charset="0"/>
              <a:ea typeface="ＭＳ Ｐゴシック" panose="020B0600070205080204" pitchFamily="34" charset="-128"/>
            </a:endParaRPr>
          </a:p>
          <a:p>
            <a:pPr lvl="1" eaLnBrk="1" hangingPunct="1">
              <a:lnSpc>
                <a:spcPct val="90000"/>
              </a:lnSpc>
            </a:pPr>
            <a:endParaRPr lang="fr-FR" altLang="fr-FR" sz="1800" dirty="0">
              <a:ea typeface="ＭＳ Ｐゴシック" panose="020B0600070205080204" pitchFamily="34" charset="-128"/>
            </a:endParaRPr>
          </a:p>
          <a:p>
            <a:pPr eaLnBrk="1" hangingPunct="1">
              <a:lnSpc>
                <a:spcPct val="90000"/>
              </a:lnSpc>
            </a:pPr>
            <a:r>
              <a:rPr lang="fr-FR" altLang="fr-FR" sz="1800" dirty="0">
                <a:ea typeface="ＭＳ Ｐゴシック" panose="020B0600070205080204" pitchFamily="34" charset="-128"/>
              </a:rPr>
              <a:t>Si le mutex est déverrouillé il devient verrouillé</a:t>
            </a:r>
          </a:p>
          <a:p>
            <a:pPr lvl="1" eaLnBrk="1" hangingPunct="1">
              <a:lnSpc>
                <a:spcPct val="90000"/>
              </a:lnSpc>
            </a:pPr>
            <a:endParaRPr lang="fr-FR" altLang="fr-FR" sz="1800" dirty="0">
              <a:ea typeface="ＭＳ Ｐゴシック" panose="020B0600070205080204" pitchFamily="34" charset="-128"/>
            </a:endParaRPr>
          </a:p>
          <a:p>
            <a:pPr lvl="1" eaLnBrk="1" hangingPunct="1">
              <a:lnSpc>
                <a:spcPct val="90000"/>
              </a:lnSpc>
            </a:pPr>
            <a:endParaRPr lang="fr-FR" altLang="fr-FR" sz="1800" dirty="0">
              <a:ea typeface="ＭＳ Ｐゴシック" panose="020B0600070205080204" pitchFamily="34" charset="-128"/>
            </a:endParaRPr>
          </a:p>
          <a:p>
            <a:pPr eaLnBrk="1" hangingPunct="1">
              <a:lnSpc>
                <a:spcPct val="90000"/>
              </a:lnSpc>
            </a:pPr>
            <a:r>
              <a:rPr lang="fr-FR" altLang="fr-FR" sz="1800" dirty="0">
                <a:ea typeface="ＭＳ Ｐゴシック" panose="020B0600070205080204" pitchFamily="34" charset="-128"/>
              </a:rPr>
              <a:t>Si le mutex est déjà verrouillé par un autre thread la tentative de verrouillage </a:t>
            </a:r>
            <a:r>
              <a:rPr lang="fr-FR" altLang="fr-FR" sz="1800" dirty="0">
                <a:solidFill>
                  <a:srgbClr val="7030A0"/>
                </a:solidFill>
                <a:ea typeface="ＭＳ Ｐゴシック" panose="020B0600070205080204" pitchFamily="34" charset="-128"/>
              </a:rPr>
              <a:t>suspend</a:t>
            </a:r>
            <a:r>
              <a:rPr lang="fr-FR" altLang="fr-FR" sz="1800" dirty="0">
                <a:ea typeface="ＭＳ Ｐゴシック" panose="020B0600070205080204" pitchFamily="34" charset="-128"/>
              </a:rPr>
              <a:t> l'appelant jusqu'à ce que le mutex soit déverrouillé.</a:t>
            </a:r>
            <a:br>
              <a:rPr lang="fr-FR" altLang="fr-FR" sz="1800" dirty="0">
                <a:ea typeface="ＭＳ Ｐゴシック" panose="020B0600070205080204" pitchFamily="34" charset="-128"/>
              </a:rPr>
            </a:br>
            <a:endParaRPr lang="fr-FR" altLang="fr-FR" sz="1800" dirty="0">
              <a:ea typeface="ＭＳ Ｐゴシック" panose="020B0600070205080204" pitchFamily="34" charset="-128"/>
            </a:endParaRPr>
          </a:p>
          <a:p>
            <a:pPr lvl="1" eaLnBrk="1" hangingPunct="1">
              <a:lnSpc>
                <a:spcPct val="90000"/>
              </a:lnSpc>
            </a:pPr>
            <a:endParaRPr lang="fr-FR" altLang="fr-FR" sz="1800" dirty="0">
              <a:ea typeface="ＭＳ Ｐゴシック" panose="020B0600070205080204" pitchFamily="34" charset="-128"/>
            </a:endParaRPr>
          </a:p>
          <a:p>
            <a:pPr eaLnBrk="1" hangingPunct="1">
              <a:lnSpc>
                <a:spcPct val="90000"/>
              </a:lnSpc>
            </a:pPr>
            <a:r>
              <a:rPr lang="fr-FR" altLang="fr-FR" sz="1800" dirty="0">
                <a:ea typeface="ＭＳ Ｐゴシック" panose="020B0600070205080204" pitchFamily="34" charset="-128"/>
              </a:rPr>
              <a:t>Si le mutex est déjà verrouillé </a:t>
            </a:r>
            <a:r>
              <a:rPr lang="fr-FR" altLang="fr-FR" sz="1800" i="1" dirty="0">
                <a:solidFill>
                  <a:schemeClr val="accent2"/>
                </a:solidFill>
                <a:ea typeface="ＭＳ Ｐゴシック" panose="020B0600070205080204" pitchFamily="34" charset="-128"/>
              </a:rPr>
              <a:t>par le même thread</a:t>
            </a:r>
            <a:r>
              <a:rPr lang="fr-FR" altLang="fr-FR" sz="1800" dirty="0">
                <a:ea typeface="ＭＳ Ｐゴシック" panose="020B0600070205080204" pitchFamily="34" charset="-128"/>
              </a:rPr>
              <a:t> l'appel peut être </a:t>
            </a:r>
          </a:p>
          <a:p>
            <a:pPr lvl="1" eaLnBrk="1" hangingPunct="1">
              <a:lnSpc>
                <a:spcPct val="90000"/>
              </a:lnSpc>
            </a:pPr>
            <a:r>
              <a:rPr lang="fr-FR" altLang="fr-FR" sz="1800" dirty="0">
                <a:ea typeface="ＭＳ Ｐゴシック" panose="020B0600070205080204" pitchFamily="34" charset="-128"/>
              </a:rPr>
              <a:t>soit bloquant (comportement par défaut) : </a:t>
            </a:r>
            <a:r>
              <a:rPr lang="fr-FR" altLang="fr-FR" sz="1800" dirty="0">
                <a:solidFill>
                  <a:srgbClr val="FF3300"/>
                </a:solidFill>
                <a:ea typeface="ＭＳ Ｐゴシック" panose="020B0600070205080204" pitchFamily="34" charset="-128"/>
              </a:rPr>
              <a:t>attention risque d</a:t>
            </a:r>
            <a:r>
              <a:rPr lang="ja-JP" altLang="fr-FR" sz="1800">
                <a:solidFill>
                  <a:srgbClr val="FF3300"/>
                </a:solidFill>
                <a:ea typeface="ＭＳ Ｐゴシック" panose="020B0600070205080204" pitchFamily="34" charset="-128"/>
              </a:rPr>
              <a:t>’</a:t>
            </a:r>
            <a:r>
              <a:rPr lang="fr-FR" altLang="ja-JP" sz="1800" dirty="0">
                <a:solidFill>
                  <a:srgbClr val="FF3300"/>
                </a:solidFill>
                <a:ea typeface="ＭＳ Ｐゴシック" panose="020B0600070205080204" pitchFamily="34" charset="-128"/>
              </a:rPr>
              <a:t>interblocage</a:t>
            </a:r>
            <a:endParaRPr lang="fr-FR" altLang="ja-JP" sz="1800" dirty="0">
              <a:ea typeface="ＭＳ Ｐゴシック" panose="020B0600070205080204" pitchFamily="34" charset="-128"/>
            </a:endParaRPr>
          </a:p>
          <a:p>
            <a:pPr lvl="1" eaLnBrk="1" hangingPunct="1">
              <a:lnSpc>
                <a:spcPct val="90000"/>
              </a:lnSpc>
            </a:pPr>
            <a:r>
              <a:rPr lang="fr-FR" altLang="fr-FR" sz="1800" dirty="0">
                <a:ea typeface="ＭＳ Ｐゴシック" panose="020B0600070205080204" pitchFamily="34" charset="-128"/>
              </a:rPr>
              <a:t>soit non bloquant avec incrémentation d'un compteur définissant le nombre d'exemplaires du mutex possédé par le thread (comportement à la Java)</a:t>
            </a:r>
            <a:endParaRPr lang="fr-FR" altLang="fr-FR" dirty="0">
              <a:ea typeface="ＭＳ Ｐゴシック" panose="020B0600070205080204" pitchFamily="34" charset="-128"/>
            </a:endParaRPr>
          </a:p>
          <a:p>
            <a:endParaRPr lang="fr-FR" dirty="0"/>
          </a:p>
        </p:txBody>
      </p:sp>
    </p:spTree>
    <p:extLst>
      <p:ext uri="{BB962C8B-B14F-4D97-AF65-F5344CB8AC3E}">
        <p14:creationId xmlns:p14="http://schemas.microsoft.com/office/powerpoint/2010/main" val="126107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B4965-4164-D647-B04A-25E9EB0FDD40}"/>
              </a:ext>
            </a:extLst>
          </p:cNvPr>
          <p:cNvSpPr>
            <a:spLocks noGrp="1"/>
          </p:cNvSpPr>
          <p:nvPr>
            <p:ph type="title"/>
          </p:nvPr>
        </p:nvSpPr>
        <p:spPr/>
        <p:txBody>
          <a:bodyPr/>
          <a:lstStyle/>
          <a:p>
            <a:r>
              <a:rPr lang="fr-FR" altLang="fr-FR" sz="2000">
                <a:ea typeface="ＭＳ Ｐゴシック" panose="020B0600070205080204" pitchFamily="34" charset="-128"/>
              </a:rPr>
              <a:t>Relâchement (déverrouillage) d'un mutex</a:t>
            </a:r>
            <a:endParaRPr lang="fr-FR"/>
          </a:p>
        </p:txBody>
      </p:sp>
      <p:sp>
        <p:nvSpPr>
          <p:cNvPr id="3" name="Espace réservé du contenu 2">
            <a:extLst>
              <a:ext uri="{FF2B5EF4-FFF2-40B4-BE49-F238E27FC236}">
                <a16:creationId xmlns:a16="http://schemas.microsoft.com/office/drawing/2014/main" id="{D7666184-689A-AC4C-89E9-A2AB146434FD}"/>
              </a:ext>
            </a:extLst>
          </p:cNvPr>
          <p:cNvSpPr>
            <a:spLocks noGrp="1"/>
          </p:cNvSpPr>
          <p:nvPr>
            <p:ph idx="1"/>
          </p:nvPr>
        </p:nvSpPr>
        <p:spPr/>
        <p:txBody>
          <a:bodyPr/>
          <a:lstStyle/>
          <a:p>
            <a:pPr eaLnBrk="1" hangingPunct="1"/>
            <a:r>
              <a:rPr lang="fr-FR" altLang="fr-FR" sz="1800">
                <a:ea typeface="ＭＳ Ｐゴシック" panose="020B0600070205080204" pitchFamily="34" charset="-128"/>
              </a:rPr>
              <a:t>Un mutex peut être déverrouiller par la primitive</a:t>
            </a:r>
            <a:br>
              <a:rPr lang="fr-FR" altLang="fr-FR" sz="1800">
                <a:ea typeface="ＭＳ Ｐゴシック" panose="020B0600070205080204" pitchFamily="34" charset="-128"/>
              </a:rPr>
            </a:br>
            <a:r>
              <a:rPr lang="fr-FR" altLang="fr-FR" sz="1800">
                <a:ea typeface="ＭＳ Ｐゴシック" panose="020B0600070205080204" pitchFamily="34" charset="-128"/>
              </a:rPr>
              <a:t>	</a:t>
            </a:r>
          </a:p>
          <a:p>
            <a:pPr lvl="1" eaLnBrk="1" hangingPunct="1">
              <a:buFontTx/>
              <a:buNone/>
            </a:pPr>
            <a:r>
              <a:rPr lang="fr-FR" altLang="fr-FR" sz="1800" b="1">
                <a:ea typeface="ＭＳ Ｐゴシック" panose="020B0600070205080204" pitchFamily="34" charset="-128"/>
              </a:rPr>
              <a:t>	</a:t>
            </a:r>
            <a:r>
              <a:rPr lang="fr-FR" altLang="fr-FR" sz="1800" b="1" err="1">
                <a:solidFill>
                  <a:srgbClr val="0000FF"/>
                </a:solidFill>
                <a:latin typeface="Courier" pitchFamily="2" charset="0"/>
                <a:ea typeface="ＭＳ Ｐゴシック" panose="020B0600070205080204" pitchFamily="34" charset="-128"/>
              </a:rPr>
              <a:t>int</a:t>
            </a:r>
            <a:r>
              <a:rPr lang="fr-FR" altLang="fr-FR" sz="1800" b="1">
                <a:solidFill>
                  <a:srgbClr val="0000FF"/>
                </a:solidFill>
                <a:latin typeface="Courier" pitchFamily="2" charset="0"/>
                <a:ea typeface="ＭＳ Ｐゴシック" panose="020B0600070205080204" pitchFamily="34" charset="-128"/>
              </a:rPr>
              <a:t> </a:t>
            </a:r>
            <a:r>
              <a:rPr lang="fr-FR" altLang="fr-FR" sz="1800" b="1" err="1">
                <a:solidFill>
                  <a:srgbClr val="0000FF"/>
                </a:solidFill>
                <a:latin typeface="Courier" pitchFamily="2" charset="0"/>
                <a:ea typeface="ＭＳ Ｐゴシック" panose="020B0600070205080204" pitchFamily="34" charset="-128"/>
              </a:rPr>
              <a:t>pthread_mutex_unlock</a:t>
            </a:r>
            <a:r>
              <a:rPr lang="fr-FR" altLang="fr-FR" sz="1800" b="1">
                <a:solidFill>
                  <a:srgbClr val="0000FF"/>
                </a:solidFill>
                <a:latin typeface="Courier" pitchFamily="2" charset="0"/>
                <a:ea typeface="ＭＳ Ｐゴシック" panose="020B0600070205080204" pitchFamily="34" charset="-128"/>
              </a:rPr>
              <a:t>(</a:t>
            </a:r>
            <a:r>
              <a:rPr lang="fr-FR" altLang="fr-FR" sz="1800" b="1" err="1">
                <a:solidFill>
                  <a:srgbClr val="0000FF"/>
                </a:solidFill>
                <a:latin typeface="Courier" pitchFamily="2" charset="0"/>
                <a:ea typeface="ＭＳ Ｐゴシック" panose="020B0600070205080204" pitchFamily="34" charset="-128"/>
              </a:rPr>
              <a:t>pthread_mutex_t</a:t>
            </a:r>
            <a:r>
              <a:rPr lang="fr-FR" altLang="fr-FR" sz="1800" b="1">
                <a:solidFill>
                  <a:srgbClr val="0000FF"/>
                </a:solidFill>
                <a:latin typeface="Courier" pitchFamily="2" charset="0"/>
                <a:ea typeface="ＭＳ Ｐゴシック" panose="020B0600070205080204" pitchFamily="34" charset="-128"/>
              </a:rPr>
              <a:t> *</a:t>
            </a:r>
            <a:r>
              <a:rPr lang="fr-FR" altLang="fr-FR" sz="1800" b="1">
                <a:solidFill>
                  <a:srgbClr val="823389"/>
                </a:solidFill>
                <a:latin typeface="Courier" pitchFamily="2" charset="0"/>
                <a:ea typeface="ＭＳ Ｐゴシック" panose="020B0600070205080204" pitchFamily="34" charset="-128"/>
              </a:rPr>
              <a:t>mutex</a:t>
            </a:r>
            <a:r>
              <a:rPr lang="fr-FR" altLang="fr-FR" sz="1800" b="1">
                <a:solidFill>
                  <a:srgbClr val="0000FF"/>
                </a:solidFill>
                <a:latin typeface="Courier" pitchFamily="2" charset="0"/>
                <a:ea typeface="ＭＳ Ｐゴシック" panose="020B0600070205080204" pitchFamily="34" charset="-128"/>
              </a:rPr>
              <a:t>);</a:t>
            </a:r>
            <a:br>
              <a:rPr lang="fr-FR" altLang="fr-FR" sz="1800" b="1">
                <a:solidFill>
                  <a:srgbClr val="0000FF"/>
                </a:solidFill>
                <a:latin typeface="Courier" pitchFamily="2" charset="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Si le mutex est déjà déverrouillé, cet appel n'a aucun effet (comportement par défaut)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Si le mutex est verrouillé, un des threads en attente obtient le mutex (qui reprend alors l'état verrouillé) et ce thread redevient actif (il n'est plus bloqué)</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L'opération est toujours </a:t>
            </a:r>
            <a:r>
              <a:rPr lang="fr-FR" altLang="fr-FR" sz="1800">
                <a:solidFill>
                  <a:srgbClr val="7030A0"/>
                </a:solidFill>
                <a:ea typeface="ＭＳ Ｐゴシック" panose="020B0600070205080204" pitchFamily="34" charset="-128"/>
              </a:rPr>
              <a:t>non bloquante pour l'appelant</a:t>
            </a:r>
          </a:p>
          <a:p>
            <a:endParaRPr lang="fr-FR"/>
          </a:p>
        </p:txBody>
      </p:sp>
    </p:spTree>
    <p:extLst>
      <p:ext uri="{BB962C8B-B14F-4D97-AF65-F5344CB8AC3E}">
        <p14:creationId xmlns:p14="http://schemas.microsoft.com/office/powerpoint/2010/main" val="136095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F17BD-8BBD-BF42-A476-340F75012594}"/>
              </a:ext>
            </a:extLst>
          </p:cNvPr>
          <p:cNvSpPr>
            <a:spLocks noGrp="1"/>
          </p:cNvSpPr>
          <p:nvPr>
            <p:ph type="title"/>
          </p:nvPr>
        </p:nvSpPr>
        <p:spPr/>
        <p:txBody>
          <a:bodyPr/>
          <a:lstStyle/>
          <a:p>
            <a:r>
              <a:rPr lang="fr-FR" sz="2000">
                <a:ea typeface="ＭＳ Ｐゴシック" charset="0"/>
                <a:cs typeface="ＭＳ Ｐゴシック" charset="0"/>
              </a:rPr>
              <a:t>Exemple d'utilisation de mutex</a:t>
            </a:r>
            <a:endParaRPr lang="fr-FR"/>
          </a:p>
        </p:txBody>
      </p:sp>
      <p:sp>
        <p:nvSpPr>
          <p:cNvPr id="3" name="Espace réservé du contenu 2">
            <a:extLst>
              <a:ext uri="{FF2B5EF4-FFF2-40B4-BE49-F238E27FC236}">
                <a16:creationId xmlns:a16="http://schemas.microsoft.com/office/drawing/2014/main" id="{2DFE86FD-52DE-F549-9698-A1A069B5A7D1}"/>
              </a:ext>
            </a:extLst>
          </p:cNvPr>
          <p:cNvSpPr>
            <a:spLocks noGrp="1"/>
          </p:cNvSpPr>
          <p:nvPr>
            <p:ph idx="1"/>
          </p:nvPr>
        </p:nvSpPr>
        <p:spPr>
          <a:xfrm>
            <a:off x="227733" y="1317947"/>
            <a:ext cx="9324975" cy="5026025"/>
          </a:xfrm>
        </p:spPr>
        <p:txBody>
          <a:bodyPr/>
          <a:lstStyle/>
          <a:p>
            <a:pPr eaLnBrk="1" hangingPunct="1">
              <a:lnSpc>
                <a:spcPct val="70000"/>
              </a:lnSpc>
              <a:buNone/>
            </a:pPr>
            <a:r>
              <a:rPr lang="fr-FR" altLang="fr-FR" sz="1400" err="1">
                <a:latin typeface="Courier" pitchFamily="2" charset="0"/>
                <a:ea typeface="ＭＳ Ｐゴシック" panose="020B0600070205080204" pitchFamily="34" charset="-128"/>
              </a:rPr>
              <a:t>typedef</a:t>
            </a: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ValeurRegistre</a:t>
            </a:r>
            <a:r>
              <a:rPr lang="fr-FR" altLang="fr-FR" sz="1400">
                <a:latin typeface="Courier" pitchFamily="2" charset="0"/>
                <a:ea typeface="ＭＳ Ｐゴシック" panose="020B0600070205080204" pitchFamily="34" charset="-128"/>
              </a:rPr>
              <a:t>[TAILLE_REGISTRE];</a:t>
            </a:r>
          </a:p>
          <a:p>
            <a:pPr eaLnBrk="1" hangingPunct="1">
              <a:lnSpc>
                <a:spcPct val="70000"/>
              </a:lnSpc>
              <a:buNone/>
            </a:pPr>
            <a:r>
              <a:rPr lang="fr-FR" altLang="fr-FR" sz="1400" err="1">
                <a:solidFill>
                  <a:srgbClr val="0000FF"/>
                </a:solidFill>
                <a:latin typeface="Courier" pitchFamily="2" charset="0"/>
                <a:ea typeface="ＭＳ Ｐゴシック" panose="020B0600070205080204" pitchFamily="34" charset="-128"/>
              </a:rPr>
              <a:t>pthread_mutex_t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823389"/>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 PTHREAD_MUTEX_INITIALIZER;</a:t>
            </a:r>
          </a:p>
          <a:p>
            <a:pPr eaLnBrk="1" hangingPunct="1">
              <a:lnSpc>
                <a:spcPct val="70000"/>
              </a:lnSpc>
              <a:buNone/>
            </a:pPr>
            <a:endParaRPr lang="fr-FR" altLang="fr-FR" sz="1400">
              <a:latin typeface="Courier" pitchFamily="2" charset="0"/>
              <a:ea typeface="ＭＳ Ｐゴシック" panose="020B0600070205080204" pitchFamily="34" charset="-128"/>
            </a:endParaRPr>
          </a:p>
          <a:p>
            <a:pPr eaLnBrk="1" hangingPunct="1">
              <a:lnSpc>
                <a:spcPct val="70000"/>
              </a:lnSpc>
              <a:buNone/>
            </a:pPr>
            <a:r>
              <a:rPr lang="fr-FR" altLang="fr-FR" sz="1400" err="1">
                <a:latin typeface="Courier" pitchFamily="2" charset="0"/>
                <a:ea typeface="ＭＳ Ｐゴシック" panose="020B0600070205080204" pitchFamily="34" charset="-128"/>
              </a:rPr>
              <a:t>ValeurRegistre</a:t>
            </a:r>
            <a:r>
              <a:rPr lang="fr-FR" altLang="fr-FR" sz="1400">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a:t>
            </a:r>
          </a:p>
          <a:p>
            <a:pPr eaLnBrk="1" hangingPunct="1">
              <a:lnSpc>
                <a:spcPct val="70000"/>
              </a:lnSpc>
              <a:buNone/>
            </a:pP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f(</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a:t>
            </a:r>
          </a:p>
          <a:p>
            <a:pPr eaLnBrk="1" hangingPunct="1">
              <a:lnSpc>
                <a:spcPct val="70000"/>
              </a:lnSpc>
              <a:buNone/>
            </a:pP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i, j;</a:t>
            </a:r>
          </a:p>
          <a:p>
            <a:pPr eaLnBrk="1" hangingPunct="1">
              <a:lnSpc>
                <a:spcPct val="70000"/>
              </a:lnSpc>
              <a:buNone/>
            </a:pPr>
            <a:r>
              <a:rPr lang="fr-FR" altLang="fr-FR" sz="1400">
                <a:latin typeface="Courier" pitchFamily="2" charset="0"/>
                <a:ea typeface="ＭＳ Ｐゴシック" panose="020B0600070205080204" pitchFamily="34" charset="-128"/>
              </a:rPr>
              <a:t>	for(j=0; j &lt; 1000000; j++){</a:t>
            </a:r>
          </a:p>
          <a:p>
            <a:pPr eaLnBrk="1" hangingPunct="1">
              <a:lnSpc>
                <a:spcPct val="70000"/>
              </a:lnSpc>
              <a:buNone/>
            </a:pPr>
            <a:r>
              <a:rPr lang="fr-FR" altLang="fr-FR" sz="1400">
                <a:latin typeface="Courier" pitchFamily="2" charset="0"/>
                <a:ea typeface="ＭＳ Ｐゴシック" panose="020B0600070205080204" pitchFamily="34" charset="-128"/>
              </a:rPr>
              <a:t>		for(i=0; i&lt;TAILLE_REGISTRE; i++){</a:t>
            </a:r>
          </a:p>
          <a:p>
            <a:pPr eaLnBrk="1" hangingPunct="1">
              <a:lnSpc>
                <a:spcPct val="70000"/>
              </a:lnSpc>
              <a:buNone/>
            </a:pPr>
            <a:r>
              <a:rPr lang="fr-FR" altLang="fr-FR" sz="1400">
                <a:latin typeface="Courier" pitchFamily="2" charset="0"/>
                <a:ea typeface="ＭＳ Ｐゴシック" panose="020B0600070205080204" pitchFamily="34" charset="-128"/>
              </a:rPr>
              <a:t>			</a:t>
            </a:r>
            <a:r>
              <a:rPr lang="fr-FR" altLang="fr-FR" sz="1400">
                <a:solidFill>
                  <a:srgbClr val="7030A0"/>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pthread_mutex_lock</a:t>
            </a:r>
            <a:r>
              <a:rPr lang="fr-FR" altLang="fr-FR" sz="1400">
                <a:solidFill>
                  <a:srgbClr val="0000FF"/>
                </a:solidFill>
                <a:latin typeface="Courier" pitchFamily="2" charset="0"/>
                <a:ea typeface="ＭＳ Ｐゴシック" panose="020B0600070205080204" pitchFamily="34" charset="-128"/>
              </a:rPr>
              <a:t>( &amp;</a:t>
            </a:r>
            <a:r>
              <a:rPr lang="fr-FR" altLang="fr-FR" sz="1400" err="1">
                <a:solidFill>
                  <a:srgbClr val="0000FF"/>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 </a:t>
            </a:r>
          </a:p>
          <a:p>
            <a:pPr eaLnBrk="1" hangingPunct="1">
              <a:lnSpc>
                <a:spcPct val="70000"/>
              </a:lnSpc>
              <a:buNone/>
            </a:pP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 ++;</a:t>
            </a:r>
          </a:p>
          <a:p>
            <a:pPr eaLnBrk="1" hangingPunct="1">
              <a:lnSpc>
                <a:spcPct val="70000"/>
              </a:lnSpc>
              <a:buNone/>
            </a:pP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pthread_mutex_unlock</a:t>
            </a:r>
            <a:r>
              <a:rPr lang="fr-FR" altLang="fr-FR" sz="1400">
                <a:solidFill>
                  <a:srgbClr val="0000FF"/>
                </a:solidFill>
                <a:latin typeface="Courier" pitchFamily="2" charset="0"/>
                <a:ea typeface="ＭＳ Ｐゴシック" panose="020B0600070205080204" pitchFamily="34" charset="-128"/>
              </a:rPr>
              <a:t>( &amp;</a:t>
            </a:r>
            <a:r>
              <a:rPr lang="fr-FR" altLang="fr-FR" sz="1400" err="1">
                <a:solidFill>
                  <a:srgbClr val="0000FF"/>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a:t>
            </a:r>
            <a:endParaRPr lang="fr-FR" altLang="fr-FR" sz="1400">
              <a:latin typeface="Courier" pitchFamily="2" charset="0"/>
              <a:ea typeface="ＭＳ Ｐゴシック" panose="020B0600070205080204" pitchFamily="34" charset="-128"/>
            </a:endParaRPr>
          </a:p>
          <a:p>
            <a:pPr eaLnBrk="1" hangingPunct="1">
              <a:lnSpc>
                <a:spcPct val="70000"/>
              </a:lnSpc>
              <a:buNone/>
            </a:pPr>
            <a:r>
              <a:rPr lang="fr-FR" altLang="fr-FR" sz="1400">
                <a:latin typeface="Courier" pitchFamily="2" charset="0"/>
                <a:ea typeface="ＭＳ Ｐゴシック" panose="020B0600070205080204" pitchFamily="34" charset="-128"/>
              </a:rPr>
              <a:t>		}</a:t>
            </a:r>
          </a:p>
          <a:p>
            <a:pPr eaLnBrk="1" hangingPunct="1">
              <a:lnSpc>
                <a:spcPct val="70000"/>
              </a:lnSpc>
              <a:buNone/>
            </a:pPr>
            <a:r>
              <a:rPr lang="fr-FR" altLang="fr-FR" sz="1400">
                <a:latin typeface="Courier" pitchFamily="2" charset="0"/>
                <a:ea typeface="ＭＳ Ｐゴシック" panose="020B0600070205080204" pitchFamily="34" charset="-128"/>
              </a:rPr>
              <a:t>	}</a:t>
            </a:r>
          </a:p>
          <a:p>
            <a:pPr eaLnBrk="1" hangingPunct="1">
              <a:lnSpc>
                <a:spcPct val="70000"/>
              </a:lnSpc>
              <a:buNone/>
            </a:pPr>
            <a:r>
              <a:rPr lang="fr-FR" altLang="fr-FR" sz="1400">
                <a:latin typeface="Courier" pitchFamily="2" charset="0"/>
                <a:ea typeface="ＭＳ Ｐゴシック" panose="020B0600070205080204" pitchFamily="34" charset="-128"/>
              </a:rPr>
              <a:t>}</a:t>
            </a:r>
          </a:p>
          <a:p>
            <a:endParaRPr lang="fr-FR" sz="1400"/>
          </a:p>
        </p:txBody>
      </p:sp>
      <p:sp>
        <p:nvSpPr>
          <p:cNvPr id="4" name="Text Box 6">
            <a:extLst>
              <a:ext uri="{FF2B5EF4-FFF2-40B4-BE49-F238E27FC236}">
                <a16:creationId xmlns:a16="http://schemas.microsoft.com/office/drawing/2014/main" id="{E62F3D9E-50B9-364C-AED1-53E562372C1C}"/>
              </a:ext>
            </a:extLst>
          </p:cNvPr>
          <p:cNvSpPr txBox="1">
            <a:spLocks noChangeArrowheads="1"/>
          </p:cNvSpPr>
          <p:nvPr/>
        </p:nvSpPr>
        <p:spPr bwMode="auto">
          <a:xfrm>
            <a:off x="5751512" y="3068960"/>
            <a:ext cx="3822700" cy="2762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On verrouille le mutex : accès exclusif</a:t>
            </a:r>
          </a:p>
        </p:txBody>
      </p:sp>
      <p:sp>
        <p:nvSpPr>
          <p:cNvPr id="5" name="Line 7">
            <a:extLst>
              <a:ext uri="{FF2B5EF4-FFF2-40B4-BE49-F238E27FC236}">
                <a16:creationId xmlns:a16="http://schemas.microsoft.com/office/drawing/2014/main" id="{27D5035D-7116-6E4D-87C2-BEC53AB8A806}"/>
              </a:ext>
            </a:extLst>
          </p:cNvPr>
          <p:cNvSpPr>
            <a:spLocks noChangeShapeType="1"/>
          </p:cNvSpPr>
          <p:nvPr/>
        </p:nvSpPr>
        <p:spPr bwMode="auto">
          <a:xfrm flipH="1">
            <a:off x="4808983" y="3240434"/>
            <a:ext cx="942527" cy="622830"/>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 name="Text Box 8">
            <a:extLst>
              <a:ext uri="{FF2B5EF4-FFF2-40B4-BE49-F238E27FC236}">
                <a16:creationId xmlns:a16="http://schemas.microsoft.com/office/drawing/2014/main" id="{0B7A9338-7903-2F4B-9177-6C13EF3BA87A}"/>
              </a:ext>
            </a:extLst>
          </p:cNvPr>
          <p:cNvSpPr txBox="1">
            <a:spLocks noChangeArrowheads="1"/>
          </p:cNvSpPr>
          <p:nvPr/>
        </p:nvSpPr>
        <p:spPr bwMode="auto">
          <a:xfrm>
            <a:off x="6249144" y="4866936"/>
            <a:ext cx="2433637" cy="2762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On déverrouille le mutex</a:t>
            </a:r>
          </a:p>
        </p:txBody>
      </p:sp>
      <p:sp>
        <p:nvSpPr>
          <p:cNvPr id="7" name="Line 9">
            <a:extLst>
              <a:ext uri="{FF2B5EF4-FFF2-40B4-BE49-F238E27FC236}">
                <a16:creationId xmlns:a16="http://schemas.microsoft.com/office/drawing/2014/main" id="{96EE24A2-239D-0A49-87D6-1ABD030B6FB8}"/>
              </a:ext>
            </a:extLst>
          </p:cNvPr>
          <p:cNvSpPr>
            <a:spLocks noChangeShapeType="1"/>
          </p:cNvSpPr>
          <p:nvPr/>
        </p:nvSpPr>
        <p:spPr bwMode="auto">
          <a:xfrm flipH="1" flipV="1">
            <a:off x="4736975" y="4758942"/>
            <a:ext cx="1512167" cy="269869"/>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8" name="Text Box 8">
            <a:extLst>
              <a:ext uri="{FF2B5EF4-FFF2-40B4-BE49-F238E27FC236}">
                <a16:creationId xmlns:a16="http://schemas.microsoft.com/office/drawing/2014/main" id="{3F2BC5DE-B5D2-B44E-9728-DE01B631D14E}"/>
              </a:ext>
            </a:extLst>
          </p:cNvPr>
          <p:cNvSpPr txBox="1">
            <a:spLocks noChangeArrowheads="1"/>
          </p:cNvSpPr>
          <p:nvPr/>
        </p:nvSpPr>
        <p:spPr bwMode="auto">
          <a:xfrm>
            <a:off x="6315377" y="4102365"/>
            <a:ext cx="2694970" cy="27699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Section critique (Atomique)</a:t>
            </a:r>
          </a:p>
        </p:txBody>
      </p:sp>
      <p:sp>
        <p:nvSpPr>
          <p:cNvPr id="9" name="Line 9">
            <a:extLst>
              <a:ext uri="{FF2B5EF4-FFF2-40B4-BE49-F238E27FC236}">
                <a16:creationId xmlns:a16="http://schemas.microsoft.com/office/drawing/2014/main" id="{2D195F7A-6AD8-124D-946B-F149B5D6F268}"/>
              </a:ext>
            </a:extLst>
          </p:cNvPr>
          <p:cNvSpPr>
            <a:spLocks noChangeShapeType="1"/>
          </p:cNvSpPr>
          <p:nvPr/>
        </p:nvSpPr>
        <p:spPr bwMode="auto">
          <a:xfrm flipH="1">
            <a:off x="4276709" y="4234507"/>
            <a:ext cx="2038667" cy="6358"/>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 name="Text Box 8">
            <a:extLst>
              <a:ext uri="{FF2B5EF4-FFF2-40B4-BE49-F238E27FC236}">
                <a16:creationId xmlns:a16="http://schemas.microsoft.com/office/drawing/2014/main" id="{B33D8A82-626E-EE48-8118-A4D3B6BC15AF}"/>
              </a:ext>
            </a:extLst>
          </p:cNvPr>
          <p:cNvSpPr txBox="1">
            <a:spLocks noChangeArrowheads="1"/>
          </p:cNvSpPr>
          <p:nvPr/>
        </p:nvSpPr>
        <p:spPr bwMode="auto">
          <a:xfrm>
            <a:off x="6146531" y="1998295"/>
            <a:ext cx="3624710" cy="27699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Création et initialisation d’un mutex</a:t>
            </a:r>
          </a:p>
        </p:txBody>
      </p:sp>
      <p:sp>
        <p:nvSpPr>
          <p:cNvPr id="11" name="Line 7">
            <a:extLst>
              <a:ext uri="{FF2B5EF4-FFF2-40B4-BE49-F238E27FC236}">
                <a16:creationId xmlns:a16="http://schemas.microsoft.com/office/drawing/2014/main" id="{2F11129D-0AF2-DE43-9210-BEB3481C7079}"/>
              </a:ext>
            </a:extLst>
          </p:cNvPr>
          <p:cNvSpPr>
            <a:spLocks noChangeShapeType="1"/>
          </p:cNvSpPr>
          <p:nvPr/>
        </p:nvSpPr>
        <p:spPr bwMode="auto">
          <a:xfrm flipH="1" flipV="1">
            <a:off x="5313039" y="1925273"/>
            <a:ext cx="909733" cy="195295"/>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118558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E58ED-6D20-684A-9C0F-C3871697BFB1}"/>
              </a:ext>
            </a:extLst>
          </p:cNvPr>
          <p:cNvSpPr>
            <a:spLocks noGrp="1"/>
          </p:cNvSpPr>
          <p:nvPr>
            <p:ph type="title"/>
          </p:nvPr>
        </p:nvSpPr>
        <p:spPr/>
        <p:txBody>
          <a:bodyPr/>
          <a:lstStyle/>
          <a:p>
            <a:r>
              <a:rPr lang="fr-FR"/>
              <a:t>Les mutex (implicites) en Java</a:t>
            </a:r>
          </a:p>
        </p:txBody>
      </p:sp>
      <p:sp>
        <p:nvSpPr>
          <p:cNvPr id="3" name="Espace réservé du contenu 2">
            <a:extLst>
              <a:ext uri="{FF2B5EF4-FFF2-40B4-BE49-F238E27FC236}">
                <a16:creationId xmlns:a16="http://schemas.microsoft.com/office/drawing/2014/main" id="{BED41067-E649-A747-BB2C-E4006FC40A57}"/>
              </a:ext>
            </a:extLst>
          </p:cNvPr>
          <p:cNvSpPr>
            <a:spLocks noGrp="1"/>
          </p:cNvSpPr>
          <p:nvPr>
            <p:ph idx="1"/>
          </p:nvPr>
        </p:nvSpPr>
        <p:spPr/>
        <p:txBody>
          <a:bodyPr/>
          <a:lstStyle/>
          <a:p>
            <a:pPr marL="391795" indent="-391795"/>
            <a:r>
              <a:rPr lang="fr-FR">
                <a:ea typeface="ＭＳ Ｐゴシック"/>
              </a:rPr>
              <a:t>La notion de sémaphore ou de mutex ne fait pas partie du langage (comme en C)</a:t>
            </a:r>
            <a:endParaRPr lang="en-US"/>
          </a:p>
          <a:p>
            <a:pPr marL="391795" indent="-391795" eaLnBrk="1" hangingPunct="1">
              <a:lnSpc>
                <a:spcPct val="90000"/>
              </a:lnSpc>
            </a:pPr>
            <a:r>
              <a:rPr lang="fr-FR"/>
              <a:t>Par contre chaque objet </a:t>
            </a:r>
            <a:r>
              <a:rPr lang="fr-FR" altLang="fr-FR" sz="1800">
                <a:ea typeface="ＭＳ Ｐゴシック" panose="020B0600070205080204" pitchFamily="34" charset="-128"/>
              </a:rPr>
              <a:t>possède un verrou </a:t>
            </a:r>
            <a:r>
              <a:rPr lang="fr-FR" altLang="fr-FR" sz="1800" i="1">
                <a:ea typeface="ＭＳ Ｐゴシック" panose="020B0600070205080204" pitchFamily="34" charset="-128"/>
              </a:rPr>
              <a:t>récursif</a:t>
            </a:r>
            <a:r>
              <a:rPr lang="fr-FR" altLang="fr-FR" sz="1800">
                <a:ea typeface="ＭＳ Ｐゴシック" panose="020B0600070205080204" pitchFamily="34" charset="-128"/>
              </a:rPr>
              <a:t> (lock) et une file d</a:t>
            </a:r>
            <a:r>
              <a:rPr lang="ja-JP" altLang="fr-FR" sz="1800">
                <a:ea typeface="ＭＳ Ｐゴシック" panose="020B0600070205080204" pitchFamily="34" charset="-128"/>
              </a:rPr>
              <a:t>’</a:t>
            </a:r>
            <a:r>
              <a:rPr lang="fr-FR" altLang="ja-JP" sz="1800">
                <a:ea typeface="ＭＳ Ｐゴシック" panose="020B0600070205080204" pitchFamily="34" charset="-128"/>
              </a:rPr>
              <a:t>attente associée à ce verrou qui peut être manipuler comme un mutex</a:t>
            </a:r>
          </a:p>
          <a:p>
            <a:pPr marL="391795" indent="-391795" eaLnBrk="1" hangingPunct="1">
              <a:lnSpc>
                <a:spcPct val="90000"/>
              </a:lnSpc>
            </a:pPr>
            <a:r>
              <a:rPr lang="fr-FR" altLang="fr-FR" sz="1600">
                <a:ea typeface="ＭＳ Ｐゴシック" panose="020B0600070205080204" pitchFamily="34" charset="-128"/>
              </a:rPr>
              <a:t>Ce verrou ne peut, </a:t>
            </a:r>
            <a:r>
              <a:rPr lang="fr-FR" altLang="ja-JP" sz="1600">
                <a:ea typeface="ＭＳ Ｐゴシック" panose="020B0600070205080204" pitchFamily="34" charset="-128"/>
              </a:rPr>
              <a:t>à un moment donné,</a:t>
            </a:r>
            <a:r>
              <a:rPr lang="fr-FR" altLang="fr-FR" sz="1600">
                <a:ea typeface="ＭＳ Ｐゴシック" panose="020B0600070205080204" pitchFamily="34" charset="-128"/>
              </a:rPr>
              <a:t> n</a:t>
            </a:r>
            <a:r>
              <a:rPr lang="ja-JP" altLang="fr-FR" sz="1600">
                <a:ea typeface="ＭＳ Ｐゴシック" panose="020B0600070205080204" pitchFamily="34" charset="-128"/>
              </a:rPr>
              <a:t>’</a:t>
            </a:r>
            <a:r>
              <a:rPr lang="fr-FR" altLang="ja-JP" sz="1600">
                <a:ea typeface="ＭＳ Ｐゴシック" panose="020B0600070205080204" pitchFamily="34" charset="-128"/>
              </a:rPr>
              <a:t>être possédé que par un seul thread </a:t>
            </a:r>
          </a:p>
          <a:p>
            <a:pPr marL="804545" lvl="1" eaLnBrk="1" hangingPunct="1">
              <a:lnSpc>
                <a:spcPct val="90000"/>
              </a:lnSpc>
            </a:pPr>
            <a:r>
              <a:rPr lang="fr-FR" altLang="ja-JP">
                <a:ea typeface="ＭＳ Ｐゴシック" panose="020B0600070205080204" pitchFamily="34" charset="-128"/>
              </a:rPr>
              <a:t>Ce thread peut le posséder en plusieurs exemplaires</a:t>
            </a:r>
            <a:endParaRPr lang="fr-FR" altLang="ja-JP">
              <a:ea typeface="ＭＳ Ｐゴシック" panose="020B0600070205080204" pitchFamily="34" charset="-128"/>
              <a:cs typeface="Arial"/>
            </a:endParaRPr>
          </a:p>
          <a:p>
            <a:pPr marL="804545" lvl="1" eaLnBrk="1" hangingPunct="1">
              <a:lnSpc>
                <a:spcPct val="90000"/>
              </a:lnSpc>
            </a:pPr>
            <a:r>
              <a:rPr lang="fr-FR" altLang="ja-JP">
                <a:ea typeface="ＭＳ Ｐゴシック" panose="020B0600070205080204" pitchFamily="34" charset="-128"/>
              </a:rPr>
              <a:t>Ce verrou peut être possédé par différentes thread à déférents moments</a:t>
            </a:r>
            <a:endParaRPr lang="fr-FR" altLang="ja-JP">
              <a:ea typeface="ＭＳ Ｐゴシック" panose="020B0600070205080204" pitchFamily="34" charset="-128"/>
              <a:cs typeface="Arial"/>
            </a:endParaRPr>
          </a:p>
          <a:p>
            <a:pPr marL="391795" indent="-391795" eaLnBrk="1" hangingPunct="1">
              <a:lnSpc>
                <a:spcPct val="90000"/>
              </a:lnSpc>
            </a:pPr>
            <a:endParaRPr lang="fr-FR" altLang="fr-FR" sz="1600">
              <a:ea typeface="ＭＳ Ｐゴシック" panose="020B0600070205080204" pitchFamily="34" charset="-128"/>
            </a:endParaRPr>
          </a:p>
          <a:p>
            <a:pPr marL="391795" indent="-391795" eaLnBrk="1" hangingPunct="1">
              <a:lnSpc>
                <a:spcPct val="90000"/>
              </a:lnSpc>
            </a:pPr>
            <a:r>
              <a:rPr lang="fr-FR" altLang="fr-FR" sz="1600">
                <a:ea typeface="ＭＳ Ｐゴシック" panose="020B0600070205080204" pitchFamily="34" charset="-128"/>
              </a:rPr>
              <a:t>Ce verrou est pris lorsque l</a:t>
            </a:r>
            <a:r>
              <a:rPr lang="ja-JP" altLang="fr-FR" sz="1600">
                <a:ea typeface="ＭＳ Ｐゴシック" panose="020B0600070205080204" pitchFamily="34" charset="-128"/>
              </a:rPr>
              <a:t>’</a:t>
            </a:r>
            <a:r>
              <a:rPr lang="fr-FR" altLang="ja-JP" sz="1600">
                <a:ea typeface="ＭＳ Ｐゴシック" panose="020B0600070205080204" pitchFamily="34" charset="-128"/>
              </a:rPr>
              <a:t>on accède à une méthode (ou à un bloc) marqué par le mot clef « </a:t>
            </a:r>
            <a:r>
              <a:rPr lang="fr-FR" altLang="ja-JP" sz="1600" err="1">
                <a:ea typeface="ＭＳ Ｐゴシック" panose="020B0600070205080204" pitchFamily="34" charset="-128"/>
              </a:rPr>
              <a:t>synchronized</a:t>
            </a:r>
            <a:r>
              <a:rPr lang="fr-FR" altLang="ja-JP" sz="1600">
                <a:ea typeface="ＭＳ Ｐゴシック" panose="020B0600070205080204" pitchFamily="34" charset="-128"/>
              </a:rPr>
              <a:t> »</a:t>
            </a:r>
            <a:endParaRPr lang="fr-FR" altLang="fr-FR" sz="1600">
              <a:ea typeface="ＭＳ Ｐゴシック" panose="020B0600070205080204" pitchFamily="34" charset="-128"/>
            </a:endParaRPr>
          </a:p>
          <a:p>
            <a:pPr marL="391795" indent="-391795" eaLnBrk="1" hangingPunct="1">
              <a:lnSpc>
                <a:spcPct val="90000"/>
              </a:lnSpc>
            </a:pPr>
            <a:r>
              <a:rPr lang="fr-FR" altLang="fr-FR" sz="1600">
                <a:ea typeface="ＭＳ Ｐゴシック"/>
              </a:rPr>
              <a:t>Ce verrou est rendu (entre autres) lorsque la thread qui le détenait termine la méthode ou le bloc « </a:t>
            </a:r>
            <a:r>
              <a:rPr lang="fr-FR" altLang="fr-FR" sz="1600" err="1">
                <a:ea typeface="ＭＳ Ｐゴシック"/>
              </a:rPr>
              <a:t>synchronized</a:t>
            </a:r>
            <a:r>
              <a:rPr lang="fr-FR" altLang="fr-FR" sz="1600">
                <a:ea typeface="ＭＳ Ｐゴシック"/>
              </a:rPr>
              <a:t> »</a:t>
            </a:r>
          </a:p>
          <a:p>
            <a:pPr marL="391795" indent="-391795" eaLnBrk="1" hangingPunct="1">
              <a:lnSpc>
                <a:spcPct val="90000"/>
              </a:lnSpc>
            </a:pPr>
            <a:r>
              <a:rPr lang="fr-FR" altLang="fr-FR" sz="1600">
                <a:ea typeface="ＭＳ Ｐゴシック"/>
              </a:rPr>
              <a:t>Lorsque le verrou est pris et qu’</a:t>
            </a:r>
            <a:r>
              <a:rPr lang="fr-FR" altLang="ja-JP" sz="1600">
                <a:ea typeface="ＭＳ Ｐゴシック"/>
              </a:rPr>
              <a:t>une thread tente de le prendre, le thread est mis en attente dans la file correspondante; il sera débloqué automatiquement lorsque le verrou sera relâché</a:t>
            </a:r>
            <a:endParaRPr lang="fr-FR" altLang="ja-JP" sz="1800">
              <a:ea typeface="ＭＳ Ｐゴシック"/>
            </a:endParaRPr>
          </a:p>
          <a:p>
            <a:pPr marL="391795" indent="-391795" eaLnBrk="1" hangingPunct="1">
              <a:lnSpc>
                <a:spcPct val="90000"/>
              </a:lnSpc>
            </a:pPr>
            <a:endParaRPr lang="fr-FR" altLang="fr-FR" sz="180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77602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07B18-5930-8F46-99BF-355D66A75640}"/>
              </a:ext>
            </a:extLst>
          </p:cNvPr>
          <p:cNvSpPr>
            <a:spLocks noGrp="1"/>
          </p:cNvSpPr>
          <p:nvPr>
            <p:ph type="title"/>
          </p:nvPr>
        </p:nvSpPr>
        <p:spPr/>
        <p:txBody>
          <a:bodyPr/>
          <a:lstStyle/>
          <a:p>
            <a:r>
              <a:rPr lang="fr-FR"/>
              <a:t>Les mutex (implicites) en Java (suite)</a:t>
            </a:r>
          </a:p>
        </p:txBody>
      </p:sp>
      <p:sp>
        <p:nvSpPr>
          <p:cNvPr id="4" name="Rectangle 3">
            <a:extLst>
              <a:ext uri="{FF2B5EF4-FFF2-40B4-BE49-F238E27FC236}">
                <a16:creationId xmlns:a16="http://schemas.microsoft.com/office/drawing/2014/main" id="{18A1F7F0-BB16-1143-8EF4-3583CE8F8334}"/>
              </a:ext>
            </a:extLst>
          </p:cNvPr>
          <p:cNvSpPr txBox="1">
            <a:spLocks noChangeArrowheads="1"/>
          </p:cNvSpPr>
          <p:nvPr/>
        </p:nvSpPr>
        <p:spPr bwMode="auto">
          <a:xfrm>
            <a:off x="331788" y="1154597"/>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a:lstStyle>
          <a:p>
            <a:pPr eaLnBrk="1" hangingPunct="1">
              <a:lnSpc>
                <a:spcPct val="90000"/>
              </a:lnSpc>
            </a:pPr>
            <a:r>
              <a:rPr lang="fr-FR" altLang="fr-FR" sz="2000" b="0" kern="0">
                <a:ea typeface="ＭＳ Ｐゴシック" panose="020B0600070205080204" pitchFamily="34" charset="-128"/>
              </a:rPr>
              <a:t>Chaque bloc ou méthode « </a:t>
            </a:r>
            <a:r>
              <a:rPr lang="fr-FR" altLang="fr-FR" sz="2000" b="0" kern="0" err="1">
                <a:ea typeface="ＭＳ Ｐゴシック" panose="020B0600070205080204" pitchFamily="34" charset="-128"/>
              </a:rPr>
              <a:t>synchronized</a:t>
            </a:r>
            <a:r>
              <a:rPr lang="fr-FR" altLang="fr-FR" sz="2000" b="0" kern="0">
                <a:ea typeface="ＭＳ Ｐゴシック" panose="020B0600070205080204" pitchFamily="34" charset="-128"/>
              </a:rPr>
              <a:t> » définit donc une </a:t>
            </a:r>
            <a:r>
              <a:rPr lang="fr-FR" altLang="fr-FR" sz="2000" b="0" kern="0">
                <a:solidFill>
                  <a:srgbClr val="006666"/>
                </a:solidFill>
                <a:ea typeface="ＭＳ Ｐゴシック" panose="020B0600070205080204" pitchFamily="34" charset="-128"/>
              </a:rPr>
              <a:t>section critique </a:t>
            </a:r>
            <a:r>
              <a:rPr lang="fr-FR" altLang="fr-FR" sz="2000" b="0" kern="0">
                <a:solidFill>
                  <a:srgbClr val="823389"/>
                </a:solidFill>
                <a:ea typeface="ＭＳ Ｐゴシック" panose="020B0600070205080204" pitchFamily="34" charset="-128"/>
              </a:rPr>
              <a:t>au niveau de l</a:t>
            </a:r>
            <a:r>
              <a:rPr lang="ja-JP" altLang="fr-FR" sz="2000" b="0" kern="0">
                <a:solidFill>
                  <a:srgbClr val="823389"/>
                </a:solidFill>
                <a:ea typeface="ＭＳ Ｐゴシック" panose="020B0600070205080204" pitchFamily="34" charset="-128"/>
              </a:rPr>
              <a:t>’</a:t>
            </a:r>
            <a:r>
              <a:rPr lang="fr-FR" altLang="ja-JP" sz="2000" b="0" kern="0">
                <a:solidFill>
                  <a:srgbClr val="823389"/>
                </a:solidFill>
                <a:ea typeface="ＭＳ Ｐゴシック" panose="020B0600070205080204" pitchFamily="34" charset="-128"/>
              </a:rPr>
              <a:t>objet</a:t>
            </a:r>
            <a:endParaRPr lang="fr-FR" altLang="ja-JP" sz="2000" b="0" kern="0">
              <a:solidFill>
                <a:srgbClr val="006666"/>
              </a:solidFill>
              <a:ea typeface="ＭＳ Ｐゴシック" panose="020B0600070205080204" pitchFamily="34" charset="-128"/>
            </a:endParaRPr>
          </a:p>
          <a:p>
            <a:pPr eaLnBrk="1" hangingPunct="1">
              <a:lnSpc>
                <a:spcPct val="90000"/>
              </a:lnSpc>
            </a:pPr>
            <a:endParaRPr lang="fr-FR" altLang="fr-FR" sz="2000" b="0" kern="0">
              <a:solidFill>
                <a:srgbClr val="006666"/>
              </a:solidFill>
              <a:ea typeface="ＭＳ Ｐゴシック" panose="020B0600070205080204" pitchFamily="34" charset="-128"/>
            </a:endParaRPr>
          </a:p>
          <a:p>
            <a:pPr eaLnBrk="1" hangingPunct="1">
              <a:lnSpc>
                <a:spcPct val="90000"/>
              </a:lnSpc>
              <a:buFont typeface="Wingdings" pitchFamily="2" charset="2"/>
              <a:buNone/>
            </a:pPr>
            <a:r>
              <a:rPr lang="fr-FR" altLang="fr-FR" sz="2000" b="0" kern="0" err="1">
                <a:solidFill>
                  <a:srgbClr val="006666"/>
                </a:solidFill>
                <a:latin typeface="Courier" pitchFamily="2" charset="0"/>
                <a:ea typeface="ＭＳ Ｐゴシック" panose="020B0600070205080204" pitchFamily="34" charset="-128"/>
              </a:rPr>
              <a:t>Synchronized</a:t>
            </a:r>
            <a:r>
              <a:rPr lang="fr-FR" altLang="fr-FR" sz="2000" b="0" kern="0">
                <a:solidFill>
                  <a:srgbClr val="006666"/>
                </a:solidFill>
                <a:latin typeface="Courier" pitchFamily="2" charset="0"/>
                <a:ea typeface="ＭＳ Ｐゴシック" panose="020B0600070205080204" pitchFamily="34" charset="-128"/>
              </a:rPr>
              <a:t>(o){</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Code de la section critique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Suite du code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err="1">
                <a:solidFill>
                  <a:srgbClr val="006666"/>
                </a:solidFill>
                <a:latin typeface="Courier" pitchFamily="2" charset="0"/>
                <a:ea typeface="ＭＳ Ｐゴシック" panose="020B0600070205080204" pitchFamily="34" charset="-128"/>
              </a:rPr>
              <a:t>Synchronized</a:t>
            </a:r>
            <a:r>
              <a:rPr lang="fr-FR" altLang="fr-FR" sz="2000" b="0" kern="0">
                <a:solidFill>
                  <a:srgbClr val="006666"/>
                </a:solidFill>
                <a:latin typeface="Courier" pitchFamily="2" charset="0"/>
                <a:ea typeface="ＭＳ Ｐゴシック" panose="020B0600070205080204" pitchFamily="34" charset="-128"/>
              </a:rPr>
              <a:t>(o){</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Code de la section critique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Suite du code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a:solidFill>
                  <a:srgbClr val="006666"/>
                </a:solidFill>
                <a:latin typeface="Courier" pitchFamily="2" charset="0"/>
                <a:ea typeface="ＭＳ Ｐゴシック" panose="020B0600070205080204" pitchFamily="34" charset="-128"/>
              </a:rPr>
              <a:t>}</a:t>
            </a:r>
            <a:endParaRPr lang="fr-FR" altLang="fr-FR" sz="2000" b="0" kern="0">
              <a:ea typeface="ＭＳ Ｐゴシック" panose="020B0600070205080204" pitchFamily="34" charset="-128"/>
            </a:endParaRPr>
          </a:p>
          <a:p>
            <a:pPr eaLnBrk="1" hangingPunct="1">
              <a:lnSpc>
                <a:spcPct val="90000"/>
              </a:lnSpc>
              <a:buFont typeface="Wingdings" pitchFamily="2" charset="2"/>
              <a:buNone/>
            </a:pPr>
            <a:endParaRPr lang="fr-FR" altLang="fr-FR" sz="2000" b="0" kern="0">
              <a:ea typeface="ＭＳ Ｐゴシック" panose="020B0600070205080204" pitchFamily="34" charset="-128"/>
            </a:endParaRPr>
          </a:p>
        </p:txBody>
      </p:sp>
      <p:sp>
        <p:nvSpPr>
          <p:cNvPr id="5" name="Text Box 4">
            <a:extLst>
              <a:ext uri="{FF2B5EF4-FFF2-40B4-BE49-F238E27FC236}">
                <a16:creationId xmlns:a16="http://schemas.microsoft.com/office/drawing/2014/main" id="{5542CB6B-E7C7-9642-9815-5F123C23DCDD}"/>
              </a:ext>
            </a:extLst>
          </p:cNvPr>
          <p:cNvSpPr txBox="1">
            <a:spLocks noChangeArrowheads="1"/>
          </p:cNvSpPr>
          <p:nvPr/>
        </p:nvSpPr>
        <p:spPr bwMode="auto">
          <a:xfrm>
            <a:off x="5728649" y="2035741"/>
            <a:ext cx="3546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i="1">
                <a:solidFill>
                  <a:srgbClr val="7030A0"/>
                </a:solidFill>
                <a:latin typeface="Arial" panose="020B0604020202020204" pitchFamily="34" charset="0"/>
              </a:rPr>
              <a:t>Prise du verrou de l</a:t>
            </a:r>
            <a:r>
              <a:rPr lang="ja-JP" altLang="fr-FR" i="1">
                <a:solidFill>
                  <a:srgbClr val="7030A0"/>
                </a:solidFill>
                <a:latin typeface="Arial" panose="020B0604020202020204" pitchFamily="34" charset="0"/>
              </a:rPr>
              <a:t>’</a:t>
            </a:r>
            <a:r>
              <a:rPr lang="fr-FR" altLang="ja-JP" i="1">
                <a:solidFill>
                  <a:srgbClr val="7030A0"/>
                </a:solidFill>
                <a:latin typeface="Arial" panose="020B0604020202020204" pitchFamily="34" charset="0"/>
              </a:rPr>
              <a:t>objet o</a:t>
            </a:r>
            <a:endParaRPr lang="fr-FR" altLang="fr-FR" i="1">
              <a:solidFill>
                <a:srgbClr val="7030A0"/>
              </a:solidFill>
              <a:latin typeface="Arial" panose="020B0604020202020204" pitchFamily="34" charset="0"/>
            </a:endParaRPr>
          </a:p>
        </p:txBody>
      </p:sp>
      <p:sp>
        <p:nvSpPr>
          <p:cNvPr id="6" name="Text Box 5">
            <a:extLst>
              <a:ext uri="{FF2B5EF4-FFF2-40B4-BE49-F238E27FC236}">
                <a16:creationId xmlns:a16="http://schemas.microsoft.com/office/drawing/2014/main" id="{1ECE8EF8-A13C-104F-92FF-CF366B85CBA8}"/>
              </a:ext>
            </a:extLst>
          </p:cNvPr>
          <p:cNvSpPr txBox="1">
            <a:spLocks noChangeArrowheads="1"/>
          </p:cNvSpPr>
          <p:nvPr/>
        </p:nvSpPr>
        <p:spPr bwMode="auto">
          <a:xfrm>
            <a:off x="7214414" y="2943622"/>
            <a:ext cx="248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i="1">
                <a:solidFill>
                  <a:srgbClr val="006666"/>
                </a:solidFill>
                <a:latin typeface="Arial" panose="020B0604020202020204" pitchFamily="34" charset="0"/>
              </a:rPr>
              <a:t>Rel</a:t>
            </a:r>
            <a:r>
              <a:rPr lang="fr-FR" altLang="ja-JP" i="1">
                <a:solidFill>
                  <a:srgbClr val="006666"/>
                </a:solidFill>
                <a:latin typeface="Arial" panose="020B0604020202020204" pitchFamily="34" charset="0"/>
              </a:rPr>
              <a:t>âche</a:t>
            </a:r>
            <a:r>
              <a:rPr lang="fr-FR" altLang="fr-FR" i="1">
                <a:solidFill>
                  <a:srgbClr val="006666"/>
                </a:solidFill>
                <a:latin typeface="Arial" panose="020B0604020202020204" pitchFamily="34" charset="0"/>
              </a:rPr>
              <a:t> du verrou</a:t>
            </a:r>
          </a:p>
        </p:txBody>
      </p:sp>
      <p:sp>
        <p:nvSpPr>
          <p:cNvPr id="7" name="Line 6">
            <a:extLst>
              <a:ext uri="{FF2B5EF4-FFF2-40B4-BE49-F238E27FC236}">
                <a16:creationId xmlns:a16="http://schemas.microsoft.com/office/drawing/2014/main" id="{283FD89D-046C-424D-9FF8-D2EA5E29FA13}"/>
              </a:ext>
            </a:extLst>
          </p:cNvPr>
          <p:cNvSpPr>
            <a:spLocks noChangeShapeType="1"/>
          </p:cNvSpPr>
          <p:nvPr/>
        </p:nvSpPr>
        <p:spPr bwMode="auto">
          <a:xfrm flipH="1">
            <a:off x="2938095" y="2204864"/>
            <a:ext cx="2286000" cy="51310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8" name="Line 7">
            <a:extLst>
              <a:ext uri="{FF2B5EF4-FFF2-40B4-BE49-F238E27FC236}">
                <a16:creationId xmlns:a16="http://schemas.microsoft.com/office/drawing/2014/main" id="{986865E9-439B-1642-84BB-CAB49D9BE6A3}"/>
              </a:ext>
            </a:extLst>
          </p:cNvPr>
          <p:cNvSpPr>
            <a:spLocks noChangeShapeType="1"/>
          </p:cNvSpPr>
          <p:nvPr/>
        </p:nvSpPr>
        <p:spPr bwMode="auto">
          <a:xfrm flipH="1">
            <a:off x="704527" y="3140968"/>
            <a:ext cx="6597238" cy="11521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9" name="Line 9">
            <a:extLst>
              <a:ext uri="{FF2B5EF4-FFF2-40B4-BE49-F238E27FC236}">
                <a16:creationId xmlns:a16="http://schemas.microsoft.com/office/drawing/2014/main" id="{7E5C8E43-CAE1-8445-A84B-4FC5CD31D4D8}"/>
              </a:ext>
            </a:extLst>
          </p:cNvPr>
          <p:cNvSpPr>
            <a:spLocks noChangeShapeType="1"/>
          </p:cNvSpPr>
          <p:nvPr/>
        </p:nvSpPr>
        <p:spPr bwMode="auto">
          <a:xfrm flipH="1">
            <a:off x="2938095" y="2276872"/>
            <a:ext cx="2264956" cy="25202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 name="Line 9">
            <a:extLst>
              <a:ext uri="{FF2B5EF4-FFF2-40B4-BE49-F238E27FC236}">
                <a16:creationId xmlns:a16="http://schemas.microsoft.com/office/drawing/2014/main" id="{ED089DEB-FAA7-2A47-91F0-E26F3AC96157}"/>
              </a:ext>
            </a:extLst>
          </p:cNvPr>
          <p:cNvSpPr>
            <a:spLocks noChangeShapeType="1"/>
          </p:cNvSpPr>
          <p:nvPr/>
        </p:nvSpPr>
        <p:spPr bwMode="auto">
          <a:xfrm flipH="1">
            <a:off x="920552" y="3140968"/>
            <a:ext cx="6381214" cy="31559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145416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EE2CAE8-C706-9D46-8960-DFC4F4CB1300}"/>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Introduction</a:t>
            </a:r>
          </a:p>
        </p:txBody>
      </p:sp>
      <p:sp>
        <p:nvSpPr>
          <p:cNvPr id="20483" name="Rectangle 3">
            <a:extLst>
              <a:ext uri="{FF2B5EF4-FFF2-40B4-BE49-F238E27FC236}">
                <a16:creationId xmlns:a16="http://schemas.microsoft.com/office/drawing/2014/main" id="{13AD01EF-93B4-CD4A-BB3F-17A2286C5E00}"/>
              </a:ext>
            </a:extLst>
          </p:cNvPr>
          <p:cNvSpPr>
            <a:spLocks noGrp="1" noChangeArrowheads="1"/>
          </p:cNvSpPr>
          <p:nvPr>
            <p:ph idx="1"/>
          </p:nvPr>
        </p:nvSpPr>
        <p:spPr/>
        <p:txBody>
          <a:bodyPr/>
          <a:lstStyle/>
          <a:p>
            <a:pPr eaLnBrk="1" hangingPunct="1">
              <a:lnSpc>
                <a:spcPct val="90000"/>
              </a:lnSpc>
            </a:pPr>
            <a:r>
              <a:rPr lang="fr-FR" altLang="fr-FR" sz="2000">
                <a:ea typeface="ＭＳ Ｐゴシック" panose="020B0600070205080204" pitchFamily="34" charset="-128"/>
              </a:rPr>
              <a:t>Programme multi-tâches : coopération inter-tâches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Echange ou partage d'informations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Synchronisation pour le respect de la causalité  et pour la protection des données</a:t>
            </a:r>
          </a:p>
          <a:p>
            <a:pPr lvl="1"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Deux modèles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Système </a:t>
            </a:r>
            <a:r>
              <a:rPr lang="fr-FR" altLang="fr-FR" sz="2000">
                <a:solidFill>
                  <a:srgbClr val="003399"/>
                </a:solidFill>
                <a:ea typeface="ＭＳ Ｐゴシック" panose="020B0600070205080204" pitchFamily="34" charset="-128"/>
              </a:rPr>
              <a:t>centralisé</a:t>
            </a:r>
            <a:r>
              <a:rPr lang="fr-FR" altLang="fr-FR" sz="2000">
                <a:ea typeface="ＭＳ Ｐゴシック" panose="020B0600070205080204" pitchFamily="34" charset="-128"/>
              </a:rPr>
              <a:t> : privilégie la communication et la synchronisation par </a:t>
            </a:r>
            <a:r>
              <a:rPr lang="fr-FR" altLang="fr-FR" sz="2000">
                <a:solidFill>
                  <a:schemeClr val="accent2"/>
                </a:solidFill>
                <a:ea typeface="ＭＳ Ｐゴシック" panose="020B0600070205080204" pitchFamily="34" charset="-128"/>
              </a:rPr>
              <a:t>mémoire commune</a:t>
            </a:r>
            <a:endParaRPr lang="fr-FR" altLang="fr-FR" sz="2000">
              <a:ea typeface="ＭＳ Ｐゴシック" panose="020B0600070205080204" pitchFamily="34" charset="-128"/>
            </a:endParaRP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Système </a:t>
            </a:r>
            <a:r>
              <a:rPr lang="fr-FR" altLang="fr-FR" sz="2000">
                <a:solidFill>
                  <a:srgbClr val="003399"/>
                </a:solidFill>
                <a:ea typeface="ＭＳ Ｐゴシック" panose="020B0600070205080204" pitchFamily="34" charset="-128"/>
              </a:rPr>
              <a:t>distribué</a:t>
            </a:r>
            <a:r>
              <a:rPr lang="fr-FR" altLang="fr-FR" sz="2000">
                <a:ea typeface="ＭＳ Ｐゴシック" panose="020B0600070205080204" pitchFamily="34" charset="-128"/>
              </a:rPr>
              <a:t> : privilégie la communication et la synchronisation par </a:t>
            </a:r>
            <a:r>
              <a:rPr lang="fr-FR" altLang="fr-FR" sz="2000">
                <a:solidFill>
                  <a:schemeClr val="accent2"/>
                </a:solidFill>
                <a:ea typeface="ＭＳ Ｐゴシック" panose="020B0600070205080204" pitchFamily="34" charset="-128"/>
              </a:rPr>
              <a:t>messages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9A853873-D74F-1B41-BBE5-24EF0B2E0EE4}"/>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a:t>
            </a:r>
          </a:p>
        </p:txBody>
      </p:sp>
      <p:sp>
        <p:nvSpPr>
          <p:cNvPr id="44035" name="Rectangle 3">
            <a:extLst>
              <a:ext uri="{FF2B5EF4-FFF2-40B4-BE49-F238E27FC236}">
                <a16:creationId xmlns:a16="http://schemas.microsoft.com/office/drawing/2014/main" id="{09131A36-C5DC-9B4E-A4E5-CB399C458FB6}"/>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Les moniteurs proposent une solution de "haut-niveau" pour la protection de données partagées (</a:t>
            </a:r>
            <a:r>
              <a:rPr lang="fr-FR" altLang="fr-FR" sz="2000" err="1">
                <a:ea typeface="ＭＳ Ｐゴシック" panose="020B0600070205080204" pitchFamily="34" charset="-128"/>
              </a:rPr>
              <a:t>Hoare</a:t>
            </a:r>
            <a:r>
              <a:rPr lang="fr-FR" altLang="fr-FR" sz="2000">
                <a:ea typeface="ＭＳ Ｐゴシック" panose="020B0600070205080204" pitchFamily="34" charset="-128"/>
              </a:rPr>
              <a:t> 1974)</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Ils simplifient la mise en place de sections critiques</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Ils sont définis par</a:t>
            </a:r>
          </a:p>
          <a:p>
            <a:pPr lvl="1" eaLnBrk="1" hangingPunct="1">
              <a:lnSpc>
                <a:spcPct val="120000"/>
              </a:lnSpc>
            </a:pPr>
            <a:r>
              <a:rPr lang="fr-FR" altLang="fr-FR" sz="2000">
                <a:ea typeface="ＭＳ Ｐゴシック" panose="020B0600070205080204" pitchFamily="34" charset="-128"/>
              </a:rPr>
              <a:t>des données internes (appelées aussi variables d'état)</a:t>
            </a:r>
          </a:p>
          <a:p>
            <a:pPr lvl="1" eaLnBrk="1" hangingPunct="1">
              <a:lnSpc>
                <a:spcPct val="120000"/>
              </a:lnSpc>
            </a:pPr>
            <a:r>
              <a:rPr lang="fr-FR" altLang="fr-FR" sz="2000">
                <a:ea typeface="ＭＳ Ｐゴシック" panose="020B0600070205080204" pitchFamily="34" charset="-128"/>
              </a:rPr>
              <a:t>des primitives d'accès aux moniteurs (points d'entrée)</a:t>
            </a:r>
          </a:p>
          <a:p>
            <a:pPr lvl="1" eaLnBrk="1" hangingPunct="1">
              <a:lnSpc>
                <a:spcPct val="120000"/>
              </a:lnSpc>
            </a:pPr>
            <a:r>
              <a:rPr lang="fr-FR" altLang="fr-FR" sz="2000">
                <a:ea typeface="ＭＳ Ｐゴシック" panose="020B0600070205080204" pitchFamily="34" charset="-128"/>
              </a:rPr>
              <a:t>des primitives internes (uniquement accessibles depuis l'intérieur du moniteur)</a:t>
            </a:r>
          </a:p>
          <a:p>
            <a:pPr lvl="1" eaLnBrk="1" hangingPunct="1">
              <a:lnSpc>
                <a:spcPct val="120000"/>
              </a:lnSpc>
            </a:pPr>
            <a:r>
              <a:rPr lang="fr-FR" altLang="fr-FR" sz="2000">
                <a:ea typeface="ＭＳ Ｐゴシック" panose="020B0600070205080204" pitchFamily="34" charset="-128"/>
              </a:rPr>
              <a:t>une ou plusieurs files d'attentes internes (différences importantes)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93DFEA19-B0D6-1D43-B35D-256BA9541EBF}"/>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a:t>
            </a:r>
          </a:p>
        </p:txBody>
      </p:sp>
      <p:sp>
        <p:nvSpPr>
          <p:cNvPr id="45059" name="Rectangle 3">
            <a:extLst>
              <a:ext uri="{FF2B5EF4-FFF2-40B4-BE49-F238E27FC236}">
                <a16:creationId xmlns:a16="http://schemas.microsoft.com/office/drawing/2014/main" id="{F756075E-1C2F-1046-A088-7486E6DAF319}"/>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Seul un processus (ou tâche ou thread) peut être actif à un moment donné à l'intérieur du moniteur</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La demande d'entrée dans un moniteur (ou d'exécution d'une primitive du moniteur) sera bloquante tant qu'il y aura un processus actif à l'intérieur du moniteur</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endParaRPr lang="fr-FR" altLang="fr-FR" sz="2000">
              <a:ea typeface="ＭＳ Ｐゴシック" panose="020B0600070205080204" pitchFamily="34" charset="-128"/>
            </a:endParaRPr>
          </a:p>
          <a:p>
            <a:pPr lvl="1" eaLnBrk="1" hangingPunct="1">
              <a:buFontTx/>
              <a:buNone/>
            </a:pPr>
            <a:r>
              <a:rPr lang="fr-FR" altLang="fr-FR" sz="1800" i="1">
                <a:solidFill>
                  <a:schemeClr val="accent1"/>
                </a:solidFill>
                <a:ea typeface="ＭＳ Ｐゴシック" panose="020B0600070205080204" pitchFamily="34" charset="-128"/>
              </a:rPr>
              <a:t>-&gt; </a:t>
            </a:r>
            <a:r>
              <a:rPr lang="fr-FR" altLang="fr-FR" sz="1800" b="1" i="1">
                <a:solidFill>
                  <a:srgbClr val="003399"/>
                </a:solidFill>
                <a:ea typeface="ＭＳ Ｐゴシック" panose="020B0600070205080204" pitchFamily="34" charset="-128"/>
              </a:rPr>
              <a:t>L'accès à un moniteur construit donc implicitement une exclusion mutuelle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F3A4C52C-15F1-B440-99D6-40EA34C756A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 (suite)</a:t>
            </a:r>
          </a:p>
        </p:txBody>
      </p:sp>
      <p:sp>
        <p:nvSpPr>
          <p:cNvPr id="46083" name="Rectangle 3">
            <a:extLst>
              <a:ext uri="{FF2B5EF4-FFF2-40B4-BE49-F238E27FC236}">
                <a16:creationId xmlns:a16="http://schemas.microsoft.com/office/drawing/2014/main" id="{C7E90274-60D5-E947-8AF6-534BFF1E7D5A}"/>
              </a:ext>
            </a:extLst>
          </p:cNvPr>
          <p:cNvSpPr>
            <a:spLocks noGrp="1" noChangeArrowheads="1"/>
          </p:cNvSpPr>
          <p:nvPr>
            <p:ph idx="4294967295"/>
          </p:nvPr>
        </p:nvSpPr>
        <p:spPr>
          <a:xfrm>
            <a:off x="0" y="1295400"/>
            <a:ext cx="9345488" cy="4941912"/>
          </a:xfrm>
        </p:spPr>
        <p:txBody>
          <a:bodyPr/>
          <a:lstStyle/>
          <a:p>
            <a:pPr eaLnBrk="1" hangingPunct="1">
              <a:lnSpc>
                <a:spcPct val="90000"/>
              </a:lnSpc>
            </a:pPr>
            <a:r>
              <a:rPr lang="fr-FR" altLang="fr-FR" sz="2000">
                <a:ea typeface="ＭＳ Ｐゴシック" panose="020B0600070205080204" pitchFamily="34" charset="-128"/>
              </a:rPr>
              <a:t>Lorsqu’une tâche active au sein d'un moniteur ne peut progresser dans son travail (une certaine condition est fausse, il lui manque certaines ressources) </a:t>
            </a:r>
            <a:br>
              <a:rPr lang="fr-FR" altLang="fr-FR" sz="2000">
                <a:ea typeface="ＭＳ Ｐゴシック" panose="020B0600070205080204" pitchFamily="34" charset="-128"/>
              </a:rPr>
            </a:br>
            <a:r>
              <a:rPr lang="fr-FR" altLang="fr-FR" sz="2000">
                <a:ea typeface="ＭＳ Ｐゴシック" panose="020B0600070205080204" pitchFamily="34" charset="-128"/>
              </a:rPr>
              <a:t>il faut pouvoir "rendre" l'accès au moniteur et se mettre « en attente » d’une évolution de la condition de progression</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De même il faudra pouvoir « réveiller » une tâche en attente lorsque l’on modifie les variables internes du moniteur</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Il existe pour cela deux types de primitives</a:t>
            </a:r>
          </a:p>
          <a:p>
            <a:pPr lvl="1" eaLnBrk="1" hangingPunct="1">
              <a:lnSpc>
                <a:spcPct val="110000"/>
              </a:lnSpc>
            </a:pPr>
            <a:r>
              <a:rPr lang="fr-FR" altLang="fr-FR" sz="2000" err="1">
                <a:solidFill>
                  <a:srgbClr val="0000FF"/>
                </a:solidFill>
                <a:ea typeface="ＭＳ Ｐゴシック" panose="020B0600070205080204" pitchFamily="34" charset="-128"/>
              </a:rPr>
              <a:t>wait</a:t>
            </a:r>
            <a:r>
              <a:rPr lang="fr-FR" altLang="fr-FR" sz="2000">
                <a:ea typeface="ＭＳ Ｐゴシック" panose="020B0600070205080204" pitchFamily="34" charset="-128"/>
              </a:rPr>
              <a:t> : qui met en attente l'appelant et libère l'accès au moniteur</a:t>
            </a:r>
          </a:p>
          <a:p>
            <a:pPr lvl="1" eaLnBrk="1" hangingPunct="1">
              <a:lnSpc>
                <a:spcPct val="110000"/>
              </a:lnSpc>
            </a:pPr>
            <a:r>
              <a:rPr lang="fr-FR" altLang="fr-FR" sz="2000">
                <a:solidFill>
                  <a:srgbClr val="0000FF"/>
                </a:solidFill>
                <a:ea typeface="ＭＳ Ｐゴシック" panose="020B0600070205080204" pitchFamily="34" charset="-128"/>
              </a:rPr>
              <a:t>signal</a:t>
            </a:r>
            <a:r>
              <a:rPr lang="fr-FR" altLang="fr-FR" sz="2000">
                <a:ea typeface="ＭＳ Ｐゴシック" panose="020B0600070205080204" pitchFamily="34" charset="-128"/>
              </a:rPr>
              <a:t> : qui réveille une des tâches en attente à l'intérieur du moniteur (une tâche qui a exécuté précédemment un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A4B6D8BF-4C66-E14B-846C-D85FA832B7E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 (suite)</a:t>
            </a:r>
          </a:p>
        </p:txBody>
      </p:sp>
      <p:sp>
        <p:nvSpPr>
          <p:cNvPr id="47107" name="Rectangle 3">
            <a:extLst>
              <a:ext uri="{FF2B5EF4-FFF2-40B4-BE49-F238E27FC236}">
                <a16:creationId xmlns:a16="http://schemas.microsoft.com/office/drawing/2014/main" id="{0408E6ED-A99A-2B4E-A510-7CE9A7165620}"/>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1800">
                <a:ea typeface="ＭＳ Ｐゴシック" panose="020B0600070205080204" pitchFamily="34" charset="-128"/>
              </a:rPr>
              <a:t>Selon les langages (ou les normes) ces mécanismes peuvent être implémentés de différentes façons </a:t>
            </a:r>
          </a:p>
          <a:p>
            <a:pPr lvl="1" eaLnBrk="1" hangingPunct="1">
              <a:lnSpc>
                <a:spcPct val="140000"/>
              </a:lnSpc>
            </a:pPr>
            <a:r>
              <a:rPr lang="fr-FR" altLang="fr-FR" sz="1800">
                <a:ea typeface="ＭＳ Ｐゴシック" panose="020B0600070205080204" pitchFamily="34" charset="-128"/>
              </a:rPr>
              <a:t>primitives « </a:t>
            </a:r>
            <a:r>
              <a:rPr lang="fr-FR" altLang="fr-FR" sz="1800" err="1">
                <a:ea typeface="ＭＳ Ｐゴシック" panose="020B0600070205080204" pitchFamily="34" charset="-128"/>
              </a:rPr>
              <a:t>pthread_cond_wait</a:t>
            </a:r>
            <a:r>
              <a:rPr lang="fr-FR" altLang="fr-FR" sz="1800">
                <a:ea typeface="ＭＳ Ｐゴシック" panose="020B0600070205080204" pitchFamily="34" charset="-128"/>
              </a:rPr>
              <a:t> / </a:t>
            </a:r>
            <a:r>
              <a:rPr lang="fr-FR" altLang="fr-FR" sz="1800" err="1">
                <a:ea typeface="ＭＳ Ｐゴシック" panose="020B0600070205080204" pitchFamily="34" charset="-128"/>
              </a:rPr>
              <a:t>pthread_cond_signal</a:t>
            </a:r>
            <a:r>
              <a:rPr lang="fr-FR" altLang="fr-FR" sz="1800">
                <a:ea typeface="ＭＳ Ｐゴシック" panose="020B0600070205080204" pitchFamily="34" charset="-128"/>
              </a:rPr>
              <a:t> » en Posix et </a:t>
            </a:r>
            <a:r>
              <a:rPr lang="fr-FR" altLang="fr-FR" sz="1800">
                <a:solidFill>
                  <a:srgbClr val="003399"/>
                </a:solidFill>
                <a:ea typeface="ＭＳ Ｐゴシック" panose="020B0600070205080204" pitchFamily="34" charset="-128"/>
              </a:rPr>
              <a:t>variables conditionnelles</a:t>
            </a:r>
          </a:p>
          <a:p>
            <a:pPr lvl="1" eaLnBrk="1" hangingPunct="1">
              <a:lnSpc>
                <a:spcPct val="140000"/>
              </a:lnSpc>
            </a:pPr>
            <a:r>
              <a:rPr lang="fr-FR" altLang="fr-FR" sz="1800">
                <a:ea typeface="ＭＳ Ｐゴシック" panose="020B0600070205080204" pitchFamily="34" charset="-128"/>
              </a:rPr>
              <a:t>méthodes « </a:t>
            </a:r>
            <a:r>
              <a:rPr lang="fr-FR" altLang="fr-FR" sz="1800" err="1">
                <a:ea typeface="ＭＳ Ｐゴシック" panose="020B0600070205080204" pitchFamily="34" charset="-128"/>
              </a:rPr>
              <a:t>wait</a:t>
            </a:r>
            <a:r>
              <a:rPr lang="fr-FR" altLang="fr-FR" sz="1800">
                <a:ea typeface="ＭＳ Ｐゴシック" panose="020B0600070205080204" pitchFamily="34" charset="-128"/>
              </a:rPr>
              <a:t> / </a:t>
            </a:r>
            <a:r>
              <a:rPr lang="fr-FR" altLang="fr-FR" sz="1800" err="1">
                <a:ea typeface="ＭＳ Ｐゴシック" panose="020B0600070205080204" pitchFamily="34" charset="-128"/>
              </a:rPr>
              <a:t>notify</a:t>
            </a:r>
            <a:r>
              <a:rPr lang="fr-FR" altLang="fr-FR" sz="1800">
                <a:ea typeface="ＭＳ Ｐゴシック" panose="020B0600070205080204" pitchFamily="34" charset="-128"/>
              </a:rPr>
              <a:t> / </a:t>
            </a:r>
            <a:r>
              <a:rPr lang="fr-FR" altLang="fr-FR" sz="1800" err="1">
                <a:ea typeface="ＭＳ Ｐゴシック" panose="020B0600070205080204" pitchFamily="34" charset="-128"/>
              </a:rPr>
              <a:t>notifyAll</a:t>
            </a:r>
            <a:r>
              <a:rPr lang="fr-FR" altLang="fr-FR" sz="1800">
                <a:ea typeface="ＭＳ Ｐゴシック" panose="020B0600070205080204" pitchFamily="34" charset="-128"/>
              </a:rPr>
              <a:t> » en Java et </a:t>
            </a:r>
            <a:r>
              <a:rPr lang="fr-FR" altLang="fr-FR" sz="1800">
                <a:solidFill>
                  <a:srgbClr val="003399"/>
                </a:solidFill>
                <a:ea typeface="ＭＳ Ｐゴシック" panose="020B0600070205080204" pitchFamily="34" charset="-128"/>
              </a:rPr>
              <a:t>méthodes « </a:t>
            </a:r>
            <a:r>
              <a:rPr lang="fr-FR" altLang="fr-FR" sz="1800" err="1">
                <a:solidFill>
                  <a:srgbClr val="003399"/>
                </a:solidFill>
                <a:ea typeface="ＭＳ Ｐゴシック" panose="020B0600070205080204" pitchFamily="34" charset="-128"/>
              </a:rPr>
              <a:t>synchronized</a:t>
            </a:r>
            <a:r>
              <a:rPr lang="fr-FR" altLang="fr-FR" sz="1800">
                <a:solidFill>
                  <a:srgbClr val="003399"/>
                </a:solidFill>
                <a:ea typeface="ＭＳ Ｐゴシック" panose="020B0600070205080204" pitchFamily="34" charset="-128"/>
              </a:rPr>
              <a:t> »</a:t>
            </a:r>
            <a:endParaRPr lang="fr-FR" altLang="fr-FR" sz="1800">
              <a:ea typeface="ＭＳ Ｐゴシック" panose="020B0600070205080204" pitchFamily="34" charset="-128"/>
            </a:endParaRPr>
          </a:p>
          <a:p>
            <a:pPr lvl="1" eaLnBrk="1" hangingPunct="1">
              <a:lnSpc>
                <a:spcPct val="140000"/>
              </a:lnSpc>
            </a:pPr>
            <a:r>
              <a:rPr lang="fr-FR" altLang="fr-FR" sz="1800">
                <a:ea typeface="ＭＳ Ｐゴシック" panose="020B0600070205080204" pitchFamily="34" charset="-128"/>
              </a:rPr>
              <a:t>gardes associées aux entrées en Ada, instruction « </a:t>
            </a:r>
            <a:r>
              <a:rPr lang="fr-FR" altLang="fr-FR" sz="1800" err="1">
                <a:ea typeface="ＭＳ Ｐゴシック" panose="020B0600070205080204" pitchFamily="34" charset="-128"/>
              </a:rPr>
              <a:t>requeue</a:t>
            </a:r>
            <a:r>
              <a:rPr lang="fr-FR" altLang="fr-FR" sz="1800">
                <a:ea typeface="ＭＳ Ｐゴシック" panose="020B0600070205080204" pitchFamily="34" charset="-128"/>
              </a:rPr>
              <a:t> » et </a:t>
            </a:r>
            <a:r>
              <a:rPr lang="fr-FR" altLang="fr-FR" sz="1800">
                <a:solidFill>
                  <a:srgbClr val="003399"/>
                </a:solidFill>
                <a:ea typeface="ＭＳ Ｐゴシック" panose="020B0600070205080204" pitchFamily="34" charset="-128"/>
              </a:rPr>
              <a:t>objets protégés</a:t>
            </a:r>
          </a:p>
          <a:p>
            <a:pPr lvl="1" eaLnBrk="1" hangingPunct="1">
              <a:lnSpc>
                <a:spcPct val="140000"/>
              </a:lnSpc>
            </a:pPr>
            <a:r>
              <a:rPr lang="fr-FR" altLang="fr-FR" sz="1800">
                <a:ea typeface="ＭＳ Ｐゴシック" panose="020B0600070205080204" pitchFamily="34" charset="-128"/>
              </a:rPr>
              <a:t>Une ou plusieurs files d’attente associées aux condition de progression</a:t>
            </a:r>
          </a:p>
          <a:p>
            <a:pPr lvl="1" eaLnBrk="1" hangingPunct="1">
              <a:lnSpc>
                <a:spcPct val="90000"/>
              </a:lnSpc>
              <a:buFontTx/>
              <a:buNone/>
            </a:pPr>
            <a:r>
              <a:rPr lang="fr-FR" altLang="fr-FR" sz="1800">
                <a:ea typeface="ＭＳ Ｐゴシック" panose="020B0600070205080204" pitchFamily="34" charset="-128"/>
              </a:rPr>
              <a:t> </a:t>
            </a:r>
          </a:p>
          <a:p>
            <a:pPr eaLnBrk="1" hangingPunct="1">
              <a:lnSpc>
                <a:spcPct val="90000"/>
              </a:lnSpc>
            </a:pPr>
            <a:r>
              <a:rPr lang="fr-FR" altLang="fr-FR" sz="1800">
                <a:ea typeface="ＭＳ Ｐゴシック" panose="020B0600070205080204" pitchFamily="34" charset="-128"/>
              </a:rPr>
              <a:t>La sémantique des réveils peut varier :</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Qui réveille t-on (le plus ancien, le plus prioritaire, un choisi au hasard, …)</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Quand réveille t-on (dès la sortie du moniteur, au prochain ordonnancement, …)</a:t>
            </a:r>
          </a:p>
          <a:p>
            <a:pPr eaLnBrk="1" hangingPunct="1">
              <a:lnSpc>
                <a:spcPct val="90000"/>
              </a:lnSpc>
            </a:pPr>
            <a:endParaRPr lang="fr-FR" altLang="fr-FR" sz="2000">
              <a:ea typeface="ＭＳ Ｐゴシック" panose="020B0600070205080204"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186B480D-8E2C-3040-85A6-914C3063FC11}"/>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Les moniteurs : exemple</a:t>
            </a:r>
          </a:p>
        </p:txBody>
      </p:sp>
      <p:sp>
        <p:nvSpPr>
          <p:cNvPr id="48131" name="Rectangle 3">
            <a:extLst>
              <a:ext uri="{FF2B5EF4-FFF2-40B4-BE49-F238E27FC236}">
                <a16:creationId xmlns:a16="http://schemas.microsoft.com/office/drawing/2014/main" id="{2C9D219E-17EA-3A48-8DE0-F7044006D2BE}"/>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2000">
                <a:ea typeface="ＭＳ Ｐゴシック" panose="020B0600070205080204" pitchFamily="34" charset="-128"/>
              </a:rPr>
              <a:t>Dans l’exemple précédent il faut encapsuler le registre et les opérations de manipulations du registre dans un moniteur</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Définition du moniteur</a:t>
            </a:r>
          </a:p>
          <a:p>
            <a:pPr lvl="1" eaLnBrk="1" hangingPunct="1">
              <a:lnSpc>
                <a:spcPct val="90000"/>
              </a:lnSpc>
              <a:buFontTx/>
              <a:buNone/>
            </a:pPr>
            <a:endParaRPr lang="fr-FR" altLang="fr-FR" sz="2000">
              <a:solidFill>
                <a:srgbClr val="003399"/>
              </a:solidFill>
              <a:ea typeface="ＭＳ Ｐゴシック" panose="020B0600070205080204" pitchFamily="34" charset="-128"/>
            </a:endParaRPr>
          </a:p>
          <a:p>
            <a:pPr lvl="1" eaLnBrk="1" hangingPunct="1">
              <a:lnSpc>
                <a:spcPct val="90000"/>
              </a:lnSpc>
              <a:buFontTx/>
              <a:buNone/>
            </a:pPr>
            <a:r>
              <a:rPr lang="fr-FR" altLang="fr-FR" sz="1800">
                <a:solidFill>
                  <a:srgbClr val="003399"/>
                </a:solidFill>
                <a:ea typeface="ＭＳ Ｐゴシック" panose="020B0600070205080204" pitchFamily="34" charset="-128"/>
              </a:rPr>
              <a:t>Données Internes : </a:t>
            </a:r>
            <a:br>
              <a:rPr lang="fr-FR" altLang="fr-FR" sz="1800">
                <a:solidFill>
                  <a:srgbClr val="003399"/>
                </a:solidFill>
                <a:ea typeface="ＭＳ Ｐゴシック" panose="020B0600070205080204" pitchFamily="34" charset="-128"/>
              </a:rPr>
            </a:br>
            <a:r>
              <a:rPr lang="fr-FR" altLang="fr-FR" sz="1800">
                <a:ea typeface="ＭＳ Ｐゴシック" panose="020B0600070205080204" pitchFamily="34" charset="-128"/>
              </a:rPr>
              <a:t>valeur locale du registre (</a:t>
            </a:r>
            <a:r>
              <a:rPr lang="fr-FR" altLang="fr-FR" sz="1800" err="1">
                <a:ea typeface="ＭＳ Ｐゴシック" panose="020B0600070205080204" pitchFamily="34" charset="-128"/>
              </a:rPr>
              <a:t>R_Local</a:t>
            </a:r>
            <a:r>
              <a:rPr lang="fr-FR" altLang="fr-FR" sz="1800">
                <a:ea typeface="ＭＳ Ｐゴシック" panose="020B0600070205080204" pitchFamily="34" charset="-128"/>
              </a:rPr>
              <a:t>)</a:t>
            </a:r>
          </a:p>
          <a:p>
            <a:pPr lvl="1" eaLnBrk="1" hangingPunct="1">
              <a:lnSpc>
                <a:spcPct val="90000"/>
              </a:lnSpc>
              <a:buFontTx/>
              <a:buNone/>
            </a:pPr>
            <a:endParaRPr lang="fr-FR" altLang="fr-FR" sz="1800">
              <a:ea typeface="ＭＳ Ｐゴシック" panose="020B0600070205080204" pitchFamily="34" charset="-128"/>
            </a:endParaRPr>
          </a:p>
          <a:p>
            <a:pPr lvl="1" eaLnBrk="1" hangingPunct="1">
              <a:lnSpc>
                <a:spcPct val="90000"/>
              </a:lnSpc>
              <a:buFontTx/>
              <a:buNone/>
            </a:pPr>
            <a:r>
              <a:rPr lang="fr-FR" altLang="fr-FR" sz="1800">
                <a:solidFill>
                  <a:srgbClr val="003399"/>
                </a:solidFill>
                <a:ea typeface="ＭＳ Ｐゴシック" panose="020B0600070205080204" pitchFamily="34" charset="-128"/>
              </a:rPr>
              <a:t>Points d'entrée :</a:t>
            </a:r>
            <a:br>
              <a:rPr lang="fr-FR" altLang="fr-FR" sz="1800">
                <a:solidFill>
                  <a:srgbClr val="003399"/>
                </a:solidFill>
                <a:ea typeface="ＭＳ Ｐゴシック" panose="020B0600070205080204" pitchFamily="34" charset="-128"/>
              </a:rPr>
            </a:br>
            <a:r>
              <a:rPr lang="fr-FR" altLang="fr-FR" sz="1800" err="1">
                <a:ea typeface="ＭＳ Ｐゴシック" panose="020B0600070205080204" pitchFamily="34" charset="-128"/>
              </a:rPr>
              <a:t>Incrémente_Le_Registre</a:t>
            </a:r>
            <a:endParaRPr lang="fr-FR" altLang="fr-FR" sz="1800">
              <a:ea typeface="ＭＳ Ｐゴシック" panose="020B0600070205080204" pitchFamily="34" charset="-128"/>
            </a:endParaRPr>
          </a:p>
          <a:p>
            <a:pPr lvl="1" eaLnBrk="1" hangingPunct="1">
              <a:lnSpc>
                <a:spcPct val="90000"/>
              </a:lnSpc>
              <a:buFontTx/>
              <a:buNone/>
            </a:pPr>
            <a:r>
              <a:rPr lang="fr-FR" altLang="fr-FR" sz="1800">
                <a:ea typeface="ＭＳ Ｐゴシック" panose="020B0600070205080204" pitchFamily="34" charset="-128"/>
              </a:rPr>
              <a:t>     Lecture du registre</a:t>
            </a:r>
          </a:p>
          <a:p>
            <a:pPr lvl="1" eaLnBrk="1" hangingPunct="1">
              <a:lnSpc>
                <a:spcPct val="90000"/>
              </a:lnSpc>
              <a:buFontTx/>
              <a:buNone/>
            </a:pPr>
            <a:endParaRPr lang="fr-FR" altLang="fr-FR" sz="1800">
              <a:ea typeface="ＭＳ Ｐゴシック" panose="020B0600070205080204" pitchFamily="34" charset="-128"/>
            </a:endParaRPr>
          </a:p>
          <a:p>
            <a:pPr lvl="1" eaLnBrk="1" hangingPunct="1">
              <a:lnSpc>
                <a:spcPct val="90000"/>
              </a:lnSpc>
              <a:buFontTx/>
              <a:buNone/>
            </a:pPr>
            <a:r>
              <a:rPr lang="fr-FR" altLang="fr-FR" sz="1800" err="1">
                <a:solidFill>
                  <a:srgbClr val="003399"/>
                </a:solidFill>
                <a:ea typeface="ＭＳ Ｐゴシック" panose="020B0600070205080204" pitchFamily="34" charset="-128"/>
              </a:rPr>
              <a:t>Primitives_Internes</a:t>
            </a:r>
            <a:r>
              <a:rPr lang="fr-FR" altLang="fr-FR" sz="1800">
                <a:solidFill>
                  <a:srgbClr val="003399"/>
                </a:solidFill>
                <a:ea typeface="ＭＳ Ｐゴシック" panose="020B0600070205080204" pitchFamily="34" charset="-128"/>
              </a:rPr>
              <a:t> :</a:t>
            </a:r>
            <a:br>
              <a:rPr lang="fr-FR" altLang="fr-FR" sz="1800">
                <a:solidFill>
                  <a:srgbClr val="003399"/>
                </a:solidFill>
                <a:ea typeface="ＭＳ Ｐゴシック" panose="020B0600070205080204" pitchFamily="34" charset="-128"/>
              </a:rPr>
            </a:br>
            <a:r>
              <a:rPr lang="fr-FR" altLang="fr-FR" sz="1800">
                <a:ea typeface="ＭＳ Ｐゴシック" panose="020B0600070205080204" pitchFamily="34" charset="-128"/>
              </a:rPr>
              <a:t>Ecriture du registre</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p:txBody>
      </p:sp>
      <p:sp>
        <p:nvSpPr>
          <p:cNvPr id="48132" name="Rectangle 4">
            <a:extLst>
              <a:ext uri="{FF2B5EF4-FFF2-40B4-BE49-F238E27FC236}">
                <a16:creationId xmlns:a16="http://schemas.microsoft.com/office/drawing/2014/main" id="{F31EAD76-1487-484A-A780-23CD2B154BBE}"/>
              </a:ext>
            </a:extLst>
          </p:cNvPr>
          <p:cNvSpPr>
            <a:spLocks noChangeArrowheads="1"/>
          </p:cNvSpPr>
          <p:nvPr/>
        </p:nvSpPr>
        <p:spPr bwMode="auto">
          <a:xfrm>
            <a:off x="776288" y="3352800"/>
            <a:ext cx="8208962" cy="2884488"/>
          </a:xfrm>
          <a:prstGeom prst="rect">
            <a:avLst/>
          </a:prstGeom>
          <a:noFill/>
          <a:ln w="127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DF9D1F-0643-D742-8DF7-1D9453069E83}"/>
              </a:ext>
            </a:extLst>
          </p:cNvPr>
          <p:cNvSpPr>
            <a:spLocks noGrp="1"/>
          </p:cNvSpPr>
          <p:nvPr>
            <p:ph type="title"/>
          </p:nvPr>
        </p:nvSpPr>
        <p:spPr/>
        <p:txBody>
          <a:bodyPr/>
          <a:lstStyle/>
          <a:p>
            <a:r>
              <a:rPr lang="fr-FR" sz="2000">
                <a:ea typeface="ＭＳ Ｐゴシック" charset="0"/>
                <a:cs typeface="ＭＳ Ｐゴシック" charset="0"/>
              </a:rPr>
              <a:t>Moniteurs Posix : primitives associées</a:t>
            </a:r>
            <a:endParaRPr lang="fr-FR"/>
          </a:p>
        </p:txBody>
      </p:sp>
      <p:sp>
        <p:nvSpPr>
          <p:cNvPr id="3" name="Espace réservé du contenu 2">
            <a:extLst>
              <a:ext uri="{FF2B5EF4-FFF2-40B4-BE49-F238E27FC236}">
                <a16:creationId xmlns:a16="http://schemas.microsoft.com/office/drawing/2014/main" id="{3C91CC89-5DE5-0042-90AD-1D91E22751B4}"/>
              </a:ext>
            </a:extLst>
          </p:cNvPr>
          <p:cNvSpPr>
            <a:spLocks noGrp="1"/>
          </p:cNvSpPr>
          <p:nvPr>
            <p:ph idx="1"/>
          </p:nvPr>
        </p:nvSpPr>
        <p:spPr/>
        <p:txBody>
          <a:bodyPr/>
          <a:lstStyle/>
          <a:p>
            <a:pPr marL="391795" indent="-391795" eaLnBrk="1" hangingPunct="1">
              <a:lnSpc>
                <a:spcPct val="90000"/>
              </a:lnSpc>
            </a:pPr>
            <a:r>
              <a:rPr lang="fr-FR" altLang="fr-FR" sz="1800" dirty="0">
                <a:ea typeface="ＭＳ Ｐゴシック"/>
              </a:rPr>
              <a:t>Un moniteur Posix est l'association </a:t>
            </a:r>
            <a:endParaRPr lang="en-US"/>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dirty="0">
                <a:ea typeface="ＭＳ Ｐゴシック"/>
              </a:rPr>
              <a:t>d</a:t>
            </a:r>
            <a:r>
              <a:rPr lang="ja-JP" altLang="fr-FR" sz="1800">
                <a:ea typeface="ＭＳ Ｐゴシック"/>
              </a:rPr>
              <a:t>’</a:t>
            </a:r>
            <a:r>
              <a:rPr lang="fr-FR" altLang="ja-JP" sz="1800" dirty="0">
                <a:ea typeface="ＭＳ Ｐゴシック"/>
              </a:rPr>
              <a:t>un mutex ( type </a:t>
            </a:r>
            <a:r>
              <a:rPr lang="fr-FR" altLang="ja-JP" sz="1800" dirty="0" err="1">
                <a:solidFill>
                  <a:srgbClr val="0000FF"/>
                </a:solidFill>
                <a:latin typeface="Courier"/>
                <a:ea typeface="ＭＳ Ｐゴシック"/>
              </a:rPr>
              <a:t>pthread_mutex_t</a:t>
            </a:r>
            <a:r>
              <a:rPr lang="fr-FR" altLang="ja-JP" sz="1800" dirty="0">
                <a:solidFill>
                  <a:srgbClr val="0000FF"/>
                </a:solidFill>
                <a:latin typeface="Courier"/>
                <a:ea typeface="ＭＳ Ｐゴシック"/>
              </a:rPr>
              <a:t> </a:t>
            </a:r>
            <a:r>
              <a:rPr lang="fr-FR" altLang="ja-JP" sz="1800" dirty="0">
                <a:ea typeface="ＭＳ Ｐゴシック"/>
              </a:rPr>
              <a:t>) qui sert à protéger la partie de code où l</a:t>
            </a:r>
            <a:r>
              <a:rPr lang="ja-JP" altLang="fr-FR" sz="1800">
                <a:ea typeface="ＭＳ Ｐゴシック"/>
              </a:rPr>
              <a:t>’</a:t>
            </a:r>
            <a:r>
              <a:rPr lang="fr-FR" altLang="ja-JP" sz="1800" dirty="0">
                <a:ea typeface="ＭＳ Ｐゴシック"/>
              </a:rPr>
              <a:t>on teste les conditions de progression</a:t>
            </a:r>
            <a:endParaRPr lang="fr-FR" altLang="ja-JP" sz="1800" dirty="0">
              <a:ea typeface="ＭＳ Ｐゴシック"/>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dirty="0">
                <a:ea typeface="ＭＳ Ｐゴシック"/>
              </a:rPr>
              <a:t>d</a:t>
            </a:r>
            <a:r>
              <a:rPr lang="ja-JP" altLang="fr-FR" sz="1800">
                <a:ea typeface="ＭＳ Ｐゴシック"/>
              </a:rPr>
              <a:t>’</a:t>
            </a:r>
            <a:r>
              <a:rPr lang="fr-FR" altLang="ja-JP" sz="1800" dirty="0">
                <a:ea typeface="ＭＳ Ｐゴシック"/>
              </a:rPr>
              <a:t>une variable conditionnelle ( type </a:t>
            </a:r>
            <a:r>
              <a:rPr lang="fr-FR" altLang="ja-JP" sz="1800" dirty="0" err="1">
                <a:solidFill>
                  <a:srgbClr val="0000FF"/>
                </a:solidFill>
                <a:ea typeface="ＭＳ Ｐゴシック"/>
              </a:rPr>
              <a:t>pthread_cond_t</a:t>
            </a:r>
            <a:r>
              <a:rPr lang="fr-FR" altLang="ja-JP" sz="1800" dirty="0">
                <a:solidFill>
                  <a:srgbClr val="0000FF"/>
                </a:solidFill>
                <a:ea typeface="ＭＳ Ｐゴシック"/>
              </a:rPr>
              <a:t> </a:t>
            </a:r>
            <a:r>
              <a:rPr lang="fr-FR" altLang="ja-JP" sz="1800" dirty="0">
                <a:ea typeface="ＭＳ Ｐゴシック"/>
              </a:rPr>
              <a:t>) qui sert de point de signalisation : </a:t>
            </a:r>
            <a:endParaRPr lang="fr-FR" altLang="ja-JP" sz="1800" dirty="0">
              <a:ea typeface="ＭＳ Ｐゴシック" panose="020B0600070205080204" pitchFamily="34" charset="-128"/>
              <a:cs typeface="Arial"/>
            </a:endParaRPr>
          </a:p>
          <a:p>
            <a:pPr lvl="2" eaLnBrk="1" hangingPunct="1">
              <a:lnSpc>
                <a:spcPct val="90000"/>
              </a:lnSpc>
            </a:pPr>
            <a:endParaRPr lang="fr-FR" altLang="fr-FR" sz="1800">
              <a:ea typeface="ＭＳ Ｐゴシック" panose="020B0600070205080204" pitchFamily="34" charset="-128"/>
            </a:endParaRPr>
          </a:p>
          <a:p>
            <a:pPr lvl="2" eaLnBrk="1" hangingPunct="1">
              <a:lnSpc>
                <a:spcPct val="90000"/>
              </a:lnSpc>
            </a:pPr>
            <a:r>
              <a:rPr lang="fr-FR" altLang="fr-FR" sz="1800" dirty="0">
                <a:ea typeface="ＭＳ Ｐゴシック"/>
              </a:rPr>
              <a:t>on se met en attente sur cette variable par la primitive (le mutex est relâché)</a:t>
            </a:r>
            <a:endParaRPr lang="fr-FR" altLang="fr-FR" sz="1800" dirty="0">
              <a:ea typeface="ＭＳ Ｐゴシック" panose="020B0600070205080204" pitchFamily="34" charset="-128"/>
              <a:cs typeface="Arial"/>
            </a:endParaRPr>
          </a:p>
          <a:p>
            <a:pPr marL="1588770" lvl="3" indent="-233045" eaLnBrk="1" hangingPunct="1">
              <a:lnSpc>
                <a:spcPct val="90000"/>
              </a:lnSpc>
              <a:buFontTx/>
              <a:buNone/>
            </a:pPr>
            <a:endParaRPr lang="fr-FR" altLang="fr-FR" sz="1400" b="1">
              <a:solidFill>
                <a:schemeClr val="hlink"/>
              </a:solidFill>
              <a:latin typeface="Courier" pitchFamily="2" charset="0"/>
              <a:ea typeface="ＭＳ Ｐゴシック" panose="020B0600070205080204" pitchFamily="34" charset="-128"/>
            </a:endParaRPr>
          </a:p>
          <a:p>
            <a:pPr marL="1588770" lvl="3" indent="-233045" eaLnBrk="1" hangingPunct="1">
              <a:lnSpc>
                <a:spcPct val="90000"/>
              </a:lnSpc>
              <a:buNone/>
            </a:pPr>
            <a:r>
              <a:rPr lang="fr-FR" altLang="fr-FR" sz="1600" b="1" dirty="0" err="1">
                <a:solidFill>
                  <a:srgbClr val="7030A0"/>
                </a:solidFill>
                <a:latin typeface="Courier"/>
                <a:ea typeface="ＭＳ Ｐゴシック"/>
              </a:rPr>
              <a:t>pthread_cond_wait</a:t>
            </a:r>
            <a:r>
              <a:rPr lang="fr-FR" altLang="fr-FR" sz="1600" b="1" dirty="0">
                <a:solidFill>
                  <a:srgbClr val="7030A0"/>
                </a:solidFill>
                <a:latin typeface="Courier"/>
                <a:ea typeface="ＭＳ Ｐゴシック"/>
              </a:rPr>
              <a:t>(</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laVariableConditionnelle</a:t>
            </a:r>
            <a:r>
              <a:rPr lang="fr-FR" altLang="fr-FR" sz="1600" b="1" dirty="0">
                <a:latin typeface="Courier"/>
                <a:ea typeface="ＭＳ Ｐゴシック"/>
              </a:rPr>
              <a:t>,</a:t>
            </a:r>
            <a:r>
              <a:rPr lang="fr-FR" altLang="fr-FR" sz="1600" b="1" dirty="0">
                <a:solidFill>
                  <a:schemeClr val="hlink"/>
                </a:solidFill>
                <a:latin typeface="Courier"/>
                <a:ea typeface="ＭＳ Ｐゴシック"/>
              </a:rPr>
              <a:t> </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leMutex</a:t>
            </a:r>
            <a:r>
              <a:rPr lang="fr-FR" altLang="fr-FR" sz="1600" b="1" dirty="0">
                <a:latin typeface="Courier"/>
                <a:ea typeface="ＭＳ Ｐゴシック"/>
              </a:rPr>
              <a:t>); </a:t>
            </a:r>
            <a:endParaRPr lang="fr-FR" altLang="fr-FR" sz="1600" b="1">
              <a:ea typeface="ＭＳ Ｐゴシック" panose="020B0600070205080204" pitchFamily="34" charset="-128"/>
              <a:cs typeface="Arial"/>
            </a:endParaRPr>
          </a:p>
          <a:p>
            <a:pPr lvl="2" eaLnBrk="1" hangingPunct="1">
              <a:lnSpc>
                <a:spcPct val="90000"/>
              </a:lnSpc>
            </a:pPr>
            <a:endParaRPr lang="fr-FR" altLang="fr-FR" sz="1800">
              <a:ea typeface="ＭＳ Ｐゴシック" panose="020B0600070205080204" pitchFamily="34" charset="-128"/>
            </a:endParaRPr>
          </a:p>
          <a:p>
            <a:pPr lvl="2" eaLnBrk="1" hangingPunct="1">
              <a:lnSpc>
                <a:spcPct val="90000"/>
              </a:lnSpc>
            </a:pPr>
            <a:r>
              <a:rPr lang="fr-FR" altLang="fr-FR" sz="1800" dirty="0">
                <a:ea typeface="ＭＳ Ｐゴシック"/>
              </a:rPr>
              <a:t>on signale sur cette variable avec la primitive (la tâche réveillée aura le mutex)</a:t>
            </a:r>
            <a:endParaRPr lang="fr-FR" altLang="fr-FR" sz="1800" dirty="0">
              <a:ea typeface="ＭＳ Ｐゴシック" panose="020B0600070205080204" pitchFamily="34" charset="-128"/>
              <a:cs typeface="Arial"/>
            </a:endParaRPr>
          </a:p>
          <a:p>
            <a:pPr marL="1588770" lvl="3" indent="-233045" eaLnBrk="1" hangingPunct="1">
              <a:lnSpc>
                <a:spcPct val="90000"/>
              </a:lnSpc>
              <a:buFontTx/>
              <a:buNone/>
            </a:pPr>
            <a:endParaRPr lang="fr-FR" altLang="fr-FR" sz="1600" b="1">
              <a:solidFill>
                <a:schemeClr val="hlink"/>
              </a:solidFill>
              <a:latin typeface="Courier" pitchFamily="2" charset="0"/>
              <a:ea typeface="ＭＳ Ｐゴシック" panose="020B0600070205080204" pitchFamily="34" charset="-128"/>
            </a:endParaRPr>
          </a:p>
          <a:p>
            <a:pPr marL="1588770" lvl="3" indent="-233045" eaLnBrk="1" hangingPunct="1">
              <a:lnSpc>
                <a:spcPct val="90000"/>
              </a:lnSpc>
              <a:buNone/>
            </a:pPr>
            <a:r>
              <a:rPr lang="fr-FR" altLang="fr-FR" sz="1600" b="1" dirty="0" err="1">
                <a:solidFill>
                  <a:srgbClr val="7030A0"/>
                </a:solidFill>
                <a:latin typeface="Courier"/>
                <a:ea typeface="ＭＳ Ｐゴシック"/>
              </a:rPr>
              <a:t>pthread_cond_signal</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laVariableConditionnelle</a:t>
            </a:r>
            <a:r>
              <a:rPr lang="fr-FR" altLang="fr-FR" sz="1600" b="1" dirty="0">
                <a:latin typeface="Courier"/>
                <a:ea typeface="ＭＳ Ｐゴシック"/>
              </a:rPr>
              <a:t>);  </a:t>
            </a:r>
            <a:endParaRPr lang="fr-FR" altLang="fr-FR" sz="1600" b="1" dirty="0">
              <a:latin typeface="Courier" pitchFamily="2" charset="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328168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03FF8-10D7-F743-AB90-0B1BF18D7E0D}"/>
              </a:ext>
            </a:extLst>
          </p:cNvPr>
          <p:cNvSpPr>
            <a:spLocks noGrp="1"/>
          </p:cNvSpPr>
          <p:nvPr>
            <p:ph type="title"/>
          </p:nvPr>
        </p:nvSpPr>
        <p:spPr/>
        <p:txBody>
          <a:bodyPr/>
          <a:lstStyle/>
          <a:p>
            <a:r>
              <a:rPr lang="fr-FR" sz="1800">
                <a:ea typeface="ＭＳ Ｐゴシック" charset="0"/>
                <a:cs typeface="ＭＳ Ｐゴシック" charset="0"/>
              </a:rPr>
              <a:t>Moniteurs Posix : </a:t>
            </a:r>
            <a:r>
              <a:rPr lang="fr-FR" altLang="fr-FR" sz="2000">
                <a:ea typeface="ＭＳ Ｐゴシック" panose="020B0600070205080204" pitchFamily="34" charset="-128"/>
              </a:rPr>
              <a:t>Schéma d</a:t>
            </a:r>
            <a:r>
              <a:rPr lang="ja-JP" altLang="fr-FR" sz="2000">
                <a:ea typeface="ＭＳ Ｐゴシック" panose="020B0600070205080204" pitchFamily="34" charset="-128"/>
              </a:rPr>
              <a:t>’</a:t>
            </a:r>
            <a:r>
              <a:rPr lang="fr-FR" altLang="ja-JP" sz="2000">
                <a:ea typeface="ＭＳ Ｐゴシック" panose="020B0600070205080204" pitchFamily="34" charset="-128"/>
              </a:rPr>
              <a:t>utilisation</a:t>
            </a:r>
            <a:endParaRPr lang="fr-FR"/>
          </a:p>
        </p:txBody>
      </p:sp>
      <p:sp>
        <p:nvSpPr>
          <p:cNvPr id="3" name="Espace réservé du contenu 2">
            <a:extLst>
              <a:ext uri="{FF2B5EF4-FFF2-40B4-BE49-F238E27FC236}">
                <a16:creationId xmlns:a16="http://schemas.microsoft.com/office/drawing/2014/main" id="{40224640-B6AA-144A-8186-C71EE5C0F878}"/>
              </a:ext>
            </a:extLst>
          </p:cNvPr>
          <p:cNvSpPr>
            <a:spLocks noGrp="1"/>
          </p:cNvSpPr>
          <p:nvPr>
            <p:ph idx="1"/>
          </p:nvPr>
        </p:nvSpPr>
        <p:spPr/>
        <p:txBody>
          <a:bodyPr/>
          <a:lstStyle/>
          <a:p>
            <a:pPr marL="391795" indent="-391795" eaLnBrk="1" hangingPunct="1">
              <a:lnSpc>
                <a:spcPct val="90000"/>
              </a:lnSpc>
              <a:buNone/>
            </a:pPr>
            <a:r>
              <a:rPr lang="fr-FR" altLang="fr-FR" sz="2000" dirty="0">
                <a:latin typeface="Courier"/>
                <a:ea typeface="ＭＳ Ｐゴシック"/>
              </a:rPr>
              <a:t>Soit la condition de progression </a:t>
            </a:r>
            <a:r>
              <a:rPr lang="fr-FR" altLang="fr-FR" sz="2000" b="1" i="1" dirty="0">
                <a:solidFill>
                  <a:srgbClr val="7030A0"/>
                </a:solidFill>
                <a:latin typeface="Courier"/>
                <a:ea typeface="ＭＳ Ｐゴシック"/>
              </a:rPr>
              <a:t>C</a:t>
            </a:r>
            <a:endParaRPr lang="en-US" dirty="0">
              <a:latin typeface="Courier"/>
              <a:ea typeface="ＭＳ Ｐゴシック"/>
            </a:endParaRPr>
          </a:p>
          <a:p>
            <a:pPr marL="391795" indent="-391795" eaLnBrk="1" hangingPunct="1">
              <a:lnSpc>
                <a:spcPct val="90000"/>
              </a:lnSpc>
              <a:buNone/>
            </a:pPr>
            <a:r>
              <a:rPr lang="fr-FR" altLang="fr-FR" sz="2000" dirty="0">
                <a:latin typeface="Courier"/>
                <a:ea typeface="ＭＳ Ｐゴシック"/>
              </a:rPr>
              <a:t>Le schéma d</a:t>
            </a:r>
            <a:r>
              <a:rPr lang="ja-JP" altLang="fr-FR" sz="2000">
                <a:latin typeface="Courier"/>
                <a:ea typeface="ＭＳ Ｐゴシック"/>
              </a:rPr>
              <a:t>’</a:t>
            </a:r>
            <a:r>
              <a:rPr lang="fr-FR" altLang="ja-JP" sz="2000" dirty="0">
                <a:latin typeface="Courier"/>
                <a:ea typeface="ＭＳ Ｐゴシック"/>
              </a:rPr>
              <a:t>utilisation des moniteurs Posix est le suivant :</a:t>
            </a:r>
          </a:p>
          <a:p>
            <a:pPr marL="391795" indent="-391795" eaLnBrk="1" hangingPunct="1">
              <a:lnSpc>
                <a:spcPct val="90000"/>
              </a:lnSpc>
              <a:buNone/>
            </a:pPr>
            <a:r>
              <a:rPr lang="fr-FR" altLang="fr-FR" sz="1800" dirty="0" err="1">
                <a:solidFill>
                  <a:srgbClr val="996633"/>
                </a:solidFill>
                <a:latin typeface="Courier"/>
                <a:ea typeface="ＭＳ Ｐゴシック"/>
              </a:rPr>
              <a:t>pthread_mutex_lock</a:t>
            </a:r>
            <a:r>
              <a:rPr lang="fr-FR" altLang="fr-FR" sz="1800" dirty="0">
                <a:solidFill>
                  <a:srgbClr val="7030A0"/>
                </a:solidFill>
                <a:latin typeface="Courier"/>
                <a:ea typeface="ＭＳ Ｐゴシック"/>
              </a:rPr>
              <a:t>(</a:t>
            </a:r>
            <a:r>
              <a:rPr lang="fr-FR" altLang="fr-FR" sz="1800" b="1" dirty="0">
                <a:latin typeface="Courier"/>
                <a:ea typeface="ＭＳ Ｐゴシック"/>
              </a:rPr>
              <a:t>&amp;</a:t>
            </a:r>
            <a:r>
              <a:rPr lang="fr-FR" altLang="fr-FR" sz="1800" dirty="0" err="1">
                <a:solidFill>
                  <a:srgbClr val="7030A0"/>
                </a:solidFill>
                <a:latin typeface="Courier"/>
                <a:ea typeface="ＭＳ Ｐゴシック"/>
              </a:rPr>
              <a:t>leMutex</a:t>
            </a:r>
            <a:r>
              <a:rPr lang="fr-FR" altLang="fr-FR" sz="1800" dirty="0">
                <a:solidFill>
                  <a:srgbClr val="7030A0"/>
                </a:solidFill>
                <a:latin typeface="Courier"/>
                <a:ea typeface="ＭＳ Ｐゴシック"/>
              </a:rPr>
              <a:t>); </a:t>
            </a:r>
          </a:p>
          <a:p>
            <a:pPr eaLnBrk="1" hangingPunct="1">
              <a:lnSpc>
                <a:spcPct val="90000"/>
              </a:lnSpc>
              <a:buNone/>
            </a:pPr>
            <a:r>
              <a:rPr lang="fr-FR" altLang="fr-FR" sz="1800" dirty="0">
                <a:latin typeface="Courier"/>
                <a:ea typeface="ＭＳ Ｐゴシック"/>
              </a:rPr>
              <a:t>évaluer C; </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err="1">
                <a:solidFill>
                  <a:srgbClr val="760F50"/>
                </a:solidFill>
                <a:latin typeface="Courier"/>
                <a:ea typeface="ＭＳ Ｐゴシック"/>
              </a:rPr>
              <a:t>while</a:t>
            </a:r>
            <a:r>
              <a:rPr lang="fr-FR" altLang="fr-FR" sz="1800" dirty="0">
                <a:latin typeface="Courier"/>
                <a:ea typeface="ＭＳ Ｐゴシック"/>
              </a:rPr>
              <a:t> ( ! C ){</a:t>
            </a:r>
          </a:p>
          <a:p>
            <a:pPr marL="391795" indent="-391795" eaLnBrk="1" hangingPunct="1">
              <a:lnSpc>
                <a:spcPct val="90000"/>
              </a:lnSpc>
              <a:buNone/>
            </a:pPr>
            <a:r>
              <a:rPr lang="fr-FR" altLang="fr-FR" sz="1800" dirty="0">
                <a:latin typeface="Courier"/>
                <a:ea typeface="ＭＳ Ｐゴシック"/>
              </a:rPr>
              <a:t>	</a:t>
            </a:r>
            <a:r>
              <a:rPr lang="fr-FR" altLang="fr-FR" sz="1800" b="1" dirty="0" err="1">
                <a:solidFill>
                  <a:srgbClr val="7030A0"/>
                </a:solidFill>
                <a:latin typeface="Courier"/>
                <a:ea typeface="ＭＳ Ｐゴシック"/>
              </a:rPr>
              <a:t>pthread_cond_wait</a:t>
            </a:r>
            <a:r>
              <a:rPr lang="fr-FR" altLang="fr-FR" sz="1800" b="1" dirty="0">
                <a:solidFill>
                  <a:srgbClr val="7030A0"/>
                </a:solidFill>
                <a:latin typeface="Courier"/>
                <a:ea typeface="ＭＳ Ｐゴシック"/>
              </a:rPr>
              <a:t>(</a:t>
            </a:r>
            <a:r>
              <a:rPr lang="fr-FR" altLang="fr-FR" sz="1800" b="1" dirty="0">
                <a:latin typeface="Courier"/>
                <a:ea typeface="ＭＳ Ｐゴシック"/>
              </a:rPr>
              <a:t>&amp;</a:t>
            </a:r>
            <a:r>
              <a:rPr lang="fr-FR" altLang="fr-FR" sz="1800" b="1" dirty="0" err="1">
                <a:solidFill>
                  <a:srgbClr val="823389"/>
                </a:solidFill>
                <a:latin typeface="Courier"/>
                <a:ea typeface="ＭＳ Ｐゴシック"/>
              </a:rPr>
              <a:t>laVariableConditionnelle</a:t>
            </a:r>
            <a:r>
              <a:rPr lang="fr-FR" altLang="fr-FR" sz="1800" b="1" dirty="0">
                <a:latin typeface="Courier"/>
                <a:ea typeface="ＭＳ Ｐゴシック"/>
              </a:rPr>
              <a:t>,</a:t>
            </a:r>
            <a:r>
              <a:rPr lang="fr-FR" altLang="fr-FR" sz="1800" b="1" dirty="0">
                <a:solidFill>
                  <a:schemeClr val="hlink"/>
                </a:solidFill>
                <a:latin typeface="Courier"/>
                <a:ea typeface="ＭＳ Ｐゴシック"/>
              </a:rPr>
              <a:t> </a:t>
            </a:r>
            <a:r>
              <a:rPr lang="fr-FR" altLang="fr-FR" sz="1800" b="1" dirty="0">
                <a:latin typeface="Courier"/>
                <a:ea typeface="ＭＳ Ｐゴシック"/>
              </a:rPr>
              <a:t>&amp;</a:t>
            </a:r>
            <a:r>
              <a:rPr lang="fr-FR" altLang="fr-FR" sz="1800" b="1" dirty="0" err="1">
                <a:solidFill>
                  <a:srgbClr val="823389"/>
                </a:solidFill>
                <a:latin typeface="Courier"/>
                <a:ea typeface="ＭＳ Ｐゴシック"/>
              </a:rPr>
              <a:t>leMutex</a:t>
            </a:r>
            <a:r>
              <a:rPr lang="fr-FR" altLang="fr-FR" sz="1800" b="1" dirty="0">
                <a:latin typeface="Courier"/>
                <a:ea typeface="ＭＳ Ｐゴシック"/>
              </a:rPr>
              <a:t>); </a:t>
            </a:r>
            <a:endParaRPr lang="fr-FR" altLang="fr-FR" sz="180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	ré-évaluer la valeur booléenne de C </a:t>
            </a:r>
            <a:r>
              <a:rPr lang="fr-FR" altLang="fr-FR" sz="1800" i="1" dirty="0">
                <a:latin typeface="Courier"/>
                <a:ea typeface="ＭＳ Ｐゴシック"/>
              </a:rPr>
              <a:t>// </a:t>
            </a:r>
            <a:r>
              <a:rPr lang="fr-FR" altLang="fr-FR" sz="1600" i="1" dirty="0">
                <a:latin typeface="Courier"/>
                <a:ea typeface="ＭＳ Ｐゴシック"/>
              </a:rPr>
              <a:t>presque toujours nécessaire </a:t>
            </a:r>
            <a:endParaRPr lang="fr-FR" altLang="fr-FR" sz="1800" i="1">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   </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Faire le travail;// sous protection du Mutex</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err="1">
                <a:solidFill>
                  <a:srgbClr val="996633"/>
                </a:solidFill>
                <a:latin typeface="Courier"/>
                <a:ea typeface="ＭＳ Ｐゴシック"/>
              </a:rPr>
              <a:t>pthread_mutex_unlock</a:t>
            </a:r>
            <a:r>
              <a:rPr lang="fr-FR" altLang="fr-FR" sz="1800" dirty="0">
                <a:solidFill>
                  <a:srgbClr val="7030A0"/>
                </a:solidFill>
                <a:latin typeface="Courier"/>
                <a:ea typeface="ＭＳ Ｐゴシック"/>
              </a:rPr>
              <a:t>(</a:t>
            </a:r>
            <a:r>
              <a:rPr lang="fr-FR" altLang="fr-FR" sz="1800" b="1" dirty="0">
                <a:latin typeface="Courier"/>
                <a:ea typeface="ＭＳ Ｐゴシック"/>
              </a:rPr>
              <a:t>&amp;</a:t>
            </a:r>
            <a:r>
              <a:rPr lang="fr-FR" altLang="fr-FR" sz="1800" dirty="0" err="1">
                <a:solidFill>
                  <a:srgbClr val="7030A0"/>
                </a:solidFill>
                <a:latin typeface="Courier"/>
                <a:ea typeface="ＭＳ Ｐゴシック"/>
              </a:rPr>
              <a:t>leMutex</a:t>
            </a:r>
            <a:r>
              <a:rPr lang="fr-FR" altLang="fr-FR" sz="1800" dirty="0">
                <a:solidFill>
                  <a:srgbClr val="7030A0"/>
                </a:solidFill>
                <a:latin typeface="Courier"/>
                <a:ea typeface="ＭＳ Ｐゴシック"/>
              </a:rPr>
              <a:t>);</a:t>
            </a:r>
          </a:p>
          <a:p>
            <a:pPr marL="391795" indent="-391795" eaLnBrk="1" hangingPunct="1">
              <a:lnSpc>
                <a:spcPct val="90000"/>
              </a:lnSpc>
            </a:pPr>
            <a:endParaRPr lang="fr-FR" altLang="fr-FR" sz="180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832293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B01F-383F-B949-AD58-A05D00BD8CF9}"/>
              </a:ext>
            </a:extLst>
          </p:cNvPr>
          <p:cNvSpPr>
            <a:spLocks noGrp="1"/>
          </p:cNvSpPr>
          <p:nvPr>
            <p:ph type="title"/>
          </p:nvPr>
        </p:nvSpPr>
        <p:spPr/>
        <p:txBody>
          <a:bodyPr/>
          <a:lstStyle/>
          <a:p>
            <a:r>
              <a:rPr lang="fr-FR">
                <a:ea typeface="ＭＳ Ｐゴシック" charset="0"/>
                <a:cs typeface="ＭＳ Ｐゴシック" charset="0"/>
              </a:rPr>
              <a:t>Moniteurs en Java</a:t>
            </a:r>
            <a:endParaRPr lang="fr-FR"/>
          </a:p>
        </p:txBody>
      </p:sp>
      <p:sp>
        <p:nvSpPr>
          <p:cNvPr id="3" name="Espace réservé du contenu 2">
            <a:extLst>
              <a:ext uri="{FF2B5EF4-FFF2-40B4-BE49-F238E27FC236}">
                <a16:creationId xmlns:a16="http://schemas.microsoft.com/office/drawing/2014/main" id="{242AA136-7193-5948-8641-343FA31F7087}"/>
              </a:ext>
            </a:extLst>
          </p:cNvPr>
          <p:cNvSpPr>
            <a:spLocks noGrp="1"/>
          </p:cNvSpPr>
          <p:nvPr>
            <p:ph idx="1"/>
          </p:nvPr>
        </p:nvSpPr>
        <p:spPr/>
        <p:txBody>
          <a:bodyPr/>
          <a:lstStyle/>
          <a:p>
            <a:pPr eaLnBrk="1" hangingPunct="1"/>
            <a:r>
              <a:rPr lang="fr-FR" altLang="fr-FR" sz="2000">
                <a:ea typeface="ＭＳ Ｐゴシック" panose="020B0600070205080204" pitchFamily="34" charset="-128"/>
              </a:rPr>
              <a:t>Lorsqu’</a:t>
            </a:r>
            <a:r>
              <a:rPr lang="fr-FR" altLang="ja-JP" sz="2000">
                <a:ea typeface="ＭＳ Ｐゴシック" panose="020B0600070205080204" pitchFamily="34" charset="-128"/>
              </a:rPr>
              <a:t>un thread, exécutant une méthode d’un objet marquée « </a:t>
            </a:r>
            <a:r>
              <a:rPr lang="fr-FR" altLang="ja-JP" sz="1600" b="1" err="1">
                <a:solidFill>
                  <a:srgbClr val="7030A0"/>
                </a:solidFill>
                <a:latin typeface="Courier" pitchFamily="2" charset="0"/>
                <a:ea typeface="ＭＳ Ｐゴシック" panose="020B0600070205080204" pitchFamily="34" charset="-128"/>
              </a:rPr>
              <a:t>synchronized</a:t>
            </a:r>
            <a:r>
              <a:rPr lang="fr-FR" altLang="ja-JP" sz="1600" b="1">
                <a:solidFill>
                  <a:srgbClr val="7030A0"/>
                </a:solidFill>
                <a:latin typeface="Courier" pitchFamily="2" charset="0"/>
                <a:ea typeface="ＭＳ Ｐゴシック" panose="020B0600070205080204" pitchFamily="34" charset="-128"/>
              </a:rPr>
              <a:t> </a:t>
            </a:r>
            <a:r>
              <a:rPr lang="fr-FR" altLang="ja-JP" sz="1600">
                <a:ea typeface="ＭＳ Ｐゴシック" panose="020B0600070205080204" pitchFamily="34" charset="-128"/>
              </a:rPr>
              <a:t> »</a:t>
            </a:r>
            <a:r>
              <a:rPr lang="fr-FR" altLang="ja-JP" sz="2000">
                <a:ea typeface="ＭＳ Ｐゴシック" panose="020B0600070205080204" pitchFamily="34" charset="-128"/>
              </a:rPr>
              <a:t>, ne peut plus progresser du fait d’une condition logique non remplie (par exemple le thread vient chercher un message qui n’est pas encore déposé) il peut se mettre en attente d’une évolution de cette condition en faisant un « </a:t>
            </a:r>
            <a:r>
              <a:rPr lang="fr-FR" altLang="ja-JP" sz="2000" err="1">
                <a:solidFill>
                  <a:srgbClr val="823389"/>
                </a:solidFill>
                <a:ea typeface="ＭＳ Ｐゴシック" panose="020B0600070205080204" pitchFamily="34" charset="-128"/>
              </a:rPr>
              <a:t>wait</a:t>
            </a:r>
            <a:r>
              <a:rPr lang="fr-FR" altLang="ja-JP" sz="2000">
                <a:ea typeface="ＭＳ Ｐゴシック" panose="020B0600070205080204" pitchFamily="34" charset="-128"/>
              </a:rPr>
              <a:t>() » (</a:t>
            </a:r>
            <a:r>
              <a:rPr lang="fr-FR" altLang="ja-JP" sz="1400">
                <a:ea typeface="ＭＳ Ｐゴシック" panose="020B0600070205080204" pitchFamily="34" charset="-128"/>
              </a:rPr>
              <a:t>ce qui évite une attente active inutile et un potentiel blocage du programme)</a:t>
            </a:r>
            <a:endParaRPr lang="fr-FR" altLang="ja-JP" sz="2000">
              <a:ea typeface="ＭＳ Ｐゴシック" panose="020B0600070205080204" pitchFamily="34" charset="-128"/>
            </a:endParaRPr>
          </a:p>
          <a:p>
            <a:pPr eaLnBrk="1" hangingPunct="1"/>
            <a:r>
              <a:rPr lang="fr-FR" altLang="fr-FR" sz="2000">
                <a:ea typeface="ＭＳ Ｐゴシック" panose="020B0600070205080204" pitchFamily="34" charset="-128"/>
              </a:rPr>
              <a:t>Sur exécution du «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 »</a:t>
            </a:r>
          </a:p>
          <a:p>
            <a:pPr lvl="1" eaLnBrk="1" hangingPunct="1"/>
            <a:r>
              <a:rPr lang="fr-FR" altLang="fr-FR" sz="2000">
                <a:ea typeface="ＭＳ Ｐゴシック" panose="020B0600070205080204" pitchFamily="34" charset="-128"/>
              </a:rPr>
              <a:t>Le thread appelant est suspendu</a:t>
            </a:r>
          </a:p>
          <a:p>
            <a:pPr lvl="1" eaLnBrk="1" hangingPunct="1"/>
            <a:r>
              <a:rPr lang="fr-FR" altLang="fr-FR" sz="2000">
                <a:ea typeface="ＭＳ Ｐゴシック" panose="020B0600070205080204" pitchFamily="34" charset="-128"/>
              </a:rPr>
              <a:t>Le verrou associé à l’</a:t>
            </a:r>
            <a:r>
              <a:rPr lang="fr-FR" altLang="ja-JP" sz="2000">
                <a:ea typeface="ＭＳ Ｐゴシック" panose="020B0600070205080204" pitchFamily="34" charset="-128"/>
              </a:rPr>
              <a:t>objet concerné (qui était obligatoirement détenu par le thread appelant) est relâché</a:t>
            </a:r>
          </a:p>
          <a:p>
            <a:pPr lvl="1" eaLnBrk="1" hangingPunct="1"/>
            <a:r>
              <a:rPr lang="fr-FR" altLang="fr-FR" sz="2000">
                <a:ea typeface="ＭＳ Ｐゴシック" panose="020B0600070205080204" pitchFamily="34" charset="-128"/>
              </a:rPr>
              <a:t>Les autres verrous que pouvait détenir le thread </a:t>
            </a:r>
            <a:r>
              <a:rPr lang="fr-FR" altLang="fr-FR" sz="2000" b="1">
                <a:solidFill>
                  <a:srgbClr val="7030A0"/>
                </a:solidFill>
                <a:ea typeface="ＭＳ Ｐゴシック" panose="020B0600070205080204" pitchFamily="34" charset="-128"/>
              </a:rPr>
              <a:t>ne sont pas rel</a:t>
            </a:r>
            <a:r>
              <a:rPr lang="fr-FR" altLang="ja-JP" sz="2000" b="1">
                <a:solidFill>
                  <a:srgbClr val="7030A0"/>
                </a:solidFill>
                <a:ea typeface="ＭＳ Ｐゴシック" panose="020B0600070205080204" pitchFamily="34" charset="-128"/>
              </a:rPr>
              <a:t>âchés</a:t>
            </a:r>
            <a:endParaRPr lang="fr-FR" altLang="fr-FR" sz="2000" b="1">
              <a:solidFill>
                <a:srgbClr val="7030A0"/>
              </a:solidFill>
              <a:ea typeface="ＭＳ Ｐゴシック" panose="020B0600070205080204" pitchFamily="34" charset="-128"/>
            </a:endParaRPr>
          </a:p>
          <a:p>
            <a:pPr lvl="1" eaLnBrk="1" hangingPunct="1"/>
            <a:r>
              <a:rPr lang="fr-FR" altLang="fr-FR" sz="2000">
                <a:ea typeface="ＭＳ Ｐゴシック" panose="020B0600070205080204" pitchFamily="34" charset="-128"/>
              </a:rPr>
              <a:t>Le thread est mis dans une file d’</a:t>
            </a:r>
            <a:r>
              <a:rPr lang="fr-FR" altLang="ja-JP" sz="2000">
                <a:ea typeface="ＭＳ Ｐゴシック" panose="020B0600070205080204" pitchFamily="34" charset="-128"/>
              </a:rPr>
              <a:t>attente interne </a:t>
            </a:r>
            <a:r>
              <a:rPr lang="fr-FR" altLang="ja-JP" sz="2000" b="1">
                <a:solidFill>
                  <a:srgbClr val="7030A0"/>
                </a:solidFill>
                <a:ea typeface="ＭＳ Ｐゴシック" panose="020B0600070205080204" pitchFamily="34" charset="-128"/>
              </a:rPr>
              <a:t>différente</a:t>
            </a:r>
            <a:r>
              <a:rPr lang="fr-FR" altLang="ja-JP" sz="2000">
                <a:ea typeface="ＭＳ Ｐゴシック" panose="020B0600070205080204" pitchFamily="34" charset="-128"/>
              </a:rPr>
              <a:t> de celle associée au verrou</a:t>
            </a:r>
            <a:endParaRPr lang="fr-FR" altLang="fr-FR" sz="2000">
              <a:ea typeface="ＭＳ Ｐゴシック" panose="020B0600070205080204" pitchFamily="34" charset="-128"/>
            </a:endParaRPr>
          </a:p>
          <a:p>
            <a:endParaRPr lang="fr-FR"/>
          </a:p>
        </p:txBody>
      </p:sp>
    </p:spTree>
    <p:extLst>
      <p:ext uri="{BB962C8B-B14F-4D97-AF65-F5344CB8AC3E}">
        <p14:creationId xmlns:p14="http://schemas.microsoft.com/office/powerpoint/2010/main" val="2072721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B6201-84E8-6147-B7EF-8A2B505E3624}"/>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3" name="Espace réservé du contenu 2">
            <a:extLst>
              <a:ext uri="{FF2B5EF4-FFF2-40B4-BE49-F238E27FC236}">
                <a16:creationId xmlns:a16="http://schemas.microsoft.com/office/drawing/2014/main" id="{0BBBE3FC-920F-0D43-A2E0-0629F35EBC5B}"/>
              </a:ext>
            </a:extLst>
          </p:cNvPr>
          <p:cNvSpPr>
            <a:spLocks noGrp="1"/>
          </p:cNvSpPr>
          <p:nvPr>
            <p:ph idx="1"/>
          </p:nvPr>
        </p:nvSpPr>
        <p:spPr/>
        <p:txBody>
          <a:bodyPr/>
          <a:lstStyle/>
          <a:p>
            <a:pPr marL="391795" indent="-391795" eaLnBrk="1" hangingPunct="1"/>
            <a:r>
              <a:rPr lang="fr-FR" altLang="fr-FR" sz="1800" dirty="0">
                <a:ea typeface="ＭＳ Ｐゴシック"/>
              </a:rPr>
              <a:t>Lorsqu’</a:t>
            </a:r>
            <a:r>
              <a:rPr lang="fr-FR" altLang="ja-JP" sz="1800" dirty="0">
                <a:ea typeface="ＭＳ Ｐゴシック"/>
              </a:rPr>
              <a:t>un thread, exécutant une méthode d’un objet marquée « </a:t>
            </a:r>
            <a:r>
              <a:rPr lang="fr-FR" altLang="ja-JP" sz="1400" b="1" dirty="0" err="1">
                <a:solidFill>
                  <a:srgbClr val="7030A0"/>
                </a:solidFill>
                <a:latin typeface="Courier"/>
                <a:ea typeface="ＭＳ Ｐゴシック"/>
              </a:rPr>
              <a:t>synchronized</a:t>
            </a:r>
            <a:r>
              <a:rPr lang="fr-FR" altLang="ja-JP" sz="1400" b="1" dirty="0">
                <a:solidFill>
                  <a:srgbClr val="7030A0"/>
                </a:solidFill>
                <a:latin typeface="Courier"/>
                <a:ea typeface="ＭＳ Ｐゴシック"/>
              </a:rPr>
              <a:t> </a:t>
            </a:r>
            <a:r>
              <a:rPr lang="fr-FR" altLang="ja-JP" sz="1400" dirty="0">
                <a:ea typeface="ＭＳ Ｐゴシック"/>
              </a:rPr>
              <a:t> »</a:t>
            </a:r>
            <a:r>
              <a:rPr lang="fr-FR" altLang="ja-JP" sz="1800" dirty="0">
                <a:ea typeface="ＭＳ Ｐゴシック"/>
              </a:rPr>
              <a:t>, </a:t>
            </a:r>
            <a:r>
              <a:rPr lang="fr-FR" altLang="ja-JP" sz="1800" i="1" dirty="0">
                <a:ea typeface="ＭＳ Ｐゴシック"/>
              </a:rPr>
              <a:t>modifie</a:t>
            </a:r>
            <a:r>
              <a:rPr lang="fr-FR" altLang="ja-JP" sz="1800" dirty="0">
                <a:ea typeface="ＭＳ Ｐゴシック"/>
              </a:rPr>
              <a:t> une condition qui bloquait un thread (par exemple le thread dépose un message qui est peut être attendu) il peut tenter de réveiller un thread en attente en faisant un  « </a:t>
            </a:r>
            <a:r>
              <a:rPr lang="fr-FR" altLang="ja-JP" sz="1800" dirty="0" err="1">
                <a:solidFill>
                  <a:srgbClr val="823389"/>
                </a:solidFill>
                <a:ea typeface="ＭＳ Ｐゴシック"/>
              </a:rPr>
              <a:t>notify</a:t>
            </a:r>
            <a:r>
              <a:rPr lang="fr-FR" altLang="ja-JP" sz="1800" dirty="0">
                <a:ea typeface="ＭＳ Ｐゴシック"/>
              </a:rPr>
              <a:t>() » (ou un « </a:t>
            </a:r>
            <a:r>
              <a:rPr lang="fr-FR" altLang="ja-JP" sz="1800" dirty="0" err="1">
                <a:solidFill>
                  <a:srgbClr val="823389"/>
                </a:solidFill>
                <a:ea typeface="ＭＳ Ｐゴシック"/>
              </a:rPr>
              <a:t>notifyall</a:t>
            </a:r>
            <a:r>
              <a:rPr lang="fr-FR" altLang="ja-JP" sz="1800" dirty="0">
                <a:ea typeface="ＭＳ Ｐゴシック"/>
              </a:rPr>
              <a:t>() » s’il pense que plusieurs thread était bloqués et qu’ils pourraient maintenant progresser)</a:t>
            </a:r>
            <a:endParaRPr lang="en-US" dirty="0">
              <a:ea typeface="ＭＳ Ｐゴシック"/>
            </a:endParaRPr>
          </a:p>
          <a:p>
            <a:pPr marL="391795" indent="-391795" eaLnBrk="1" hangingPunct="1"/>
            <a:endParaRPr lang="fr-FR" altLang="fr-FR" sz="1800">
              <a:ea typeface="ＭＳ Ｐゴシック" panose="020B0600070205080204" pitchFamily="34" charset="-128"/>
            </a:endParaRPr>
          </a:p>
          <a:p>
            <a:pPr marL="391795" indent="-391795" eaLnBrk="1" hangingPunct="1"/>
            <a:r>
              <a:rPr lang="fr-FR" altLang="fr-FR" sz="1800" dirty="0">
                <a:ea typeface="ＭＳ Ｐゴシック"/>
              </a:rPr>
              <a:t>Sur exécution du « </a:t>
            </a:r>
            <a:r>
              <a:rPr lang="fr-FR" altLang="fr-FR" sz="1800" dirty="0" err="1">
                <a:ea typeface="ＭＳ Ｐゴシック"/>
              </a:rPr>
              <a:t>notify</a:t>
            </a:r>
            <a:r>
              <a:rPr lang="fr-FR" altLang="fr-FR" sz="1800" dirty="0">
                <a:ea typeface="ＭＳ Ｐゴシック"/>
              </a:rPr>
              <a:t>()  »</a:t>
            </a:r>
          </a:p>
          <a:p>
            <a:pPr marL="804545" lvl="1" eaLnBrk="1" hangingPunct="1"/>
            <a:r>
              <a:rPr lang="fr-FR" altLang="fr-FR" sz="1800" dirty="0">
                <a:ea typeface="ＭＳ Ｐゴシック"/>
              </a:rPr>
              <a:t>Le thread appelant continu son exécution normalement</a:t>
            </a:r>
            <a:endParaRPr lang="fr-FR" altLang="fr-FR" sz="1800" dirty="0">
              <a:ea typeface="ＭＳ Ｐゴシック"/>
              <a:cs typeface="Arial"/>
            </a:endParaRPr>
          </a:p>
          <a:p>
            <a:pPr marL="804545" lvl="1" eaLnBrk="1" hangingPunct="1"/>
            <a:r>
              <a:rPr lang="fr-FR" altLang="fr-FR" sz="1800" dirty="0">
                <a:ea typeface="ＭＳ Ｐゴシック"/>
              </a:rPr>
              <a:t>Il garde donc tous les verrous qu’</a:t>
            </a:r>
            <a:r>
              <a:rPr lang="fr-FR" altLang="ja-JP" sz="1800" dirty="0">
                <a:ea typeface="ＭＳ Ｐゴシック"/>
              </a:rPr>
              <a:t>il possède (</a:t>
            </a:r>
            <a:r>
              <a:rPr lang="fr-FR" altLang="ja-JP" sz="1800" b="1" dirty="0">
                <a:ea typeface="ＭＳ Ｐゴシック"/>
              </a:rPr>
              <a:t>dont celui de l’objet concerné</a:t>
            </a:r>
            <a:r>
              <a:rPr lang="fr-FR" altLang="ja-JP" sz="1800" dirty="0">
                <a:ea typeface="ＭＳ Ｐゴシック"/>
              </a:rPr>
              <a:t>)</a:t>
            </a:r>
            <a:endParaRPr lang="fr-FR" altLang="ja-JP" sz="1800" dirty="0">
              <a:ea typeface="ＭＳ Ｐゴシック"/>
              <a:cs typeface="Arial"/>
            </a:endParaRPr>
          </a:p>
          <a:p>
            <a:pPr marL="804545" lvl="1" eaLnBrk="1" hangingPunct="1"/>
            <a:r>
              <a:rPr lang="fr-FR" altLang="fr-FR" sz="1800" dirty="0">
                <a:ea typeface="ＭＳ Ｐゴシック"/>
              </a:rPr>
              <a:t>Un thread </a:t>
            </a:r>
            <a:r>
              <a:rPr lang="fr-FR" altLang="fr-FR" sz="1800" b="1" dirty="0">
                <a:solidFill>
                  <a:srgbClr val="7030A0"/>
                </a:solidFill>
                <a:ea typeface="ＭＳ Ｐゴシック"/>
              </a:rPr>
              <a:t>qui est dans la  file d</a:t>
            </a:r>
            <a:r>
              <a:rPr lang="ja-JP" altLang="fr-FR" sz="1800" b="1">
                <a:solidFill>
                  <a:srgbClr val="7030A0"/>
                </a:solidFill>
                <a:ea typeface="ＭＳ Ｐゴシック"/>
              </a:rPr>
              <a:t>’</a:t>
            </a:r>
            <a:r>
              <a:rPr lang="fr-FR" altLang="ja-JP" sz="1800" b="1" dirty="0">
                <a:solidFill>
                  <a:srgbClr val="7030A0"/>
                </a:solidFill>
                <a:ea typeface="ＭＳ Ｐゴシック"/>
              </a:rPr>
              <a:t>attente interne associée au « </a:t>
            </a:r>
            <a:r>
              <a:rPr lang="fr-FR" altLang="ja-JP" sz="1800" b="1" dirty="0" err="1">
                <a:solidFill>
                  <a:srgbClr val="7030A0"/>
                </a:solidFill>
                <a:ea typeface="ＭＳ Ｐゴシック"/>
              </a:rPr>
              <a:t>wait</a:t>
            </a:r>
            <a:r>
              <a:rPr lang="fr-FR" altLang="ja-JP" sz="1800" b="1" dirty="0">
                <a:solidFill>
                  <a:srgbClr val="7030A0"/>
                </a:solidFill>
                <a:ea typeface="ＭＳ Ｐゴシック"/>
              </a:rPr>
              <a:t> » </a:t>
            </a:r>
            <a:r>
              <a:rPr lang="fr-FR" altLang="ja-JP" sz="1800" dirty="0">
                <a:ea typeface="ＭＳ Ｐゴシック"/>
              </a:rPr>
              <a:t>(et non dans la file d’attente du verrou) est débloqué</a:t>
            </a:r>
            <a:endParaRPr lang="fr-FR" altLang="ja-JP" sz="1800" dirty="0">
              <a:ea typeface="ＭＳ Ｐゴシック"/>
              <a:cs typeface="Arial"/>
            </a:endParaRPr>
          </a:p>
          <a:p>
            <a:pPr marL="804545" lvl="1" eaLnBrk="1" hangingPunct="1"/>
            <a:r>
              <a:rPr lang="fr-FR" altLang="fr-FR" sz="1800" dirty="0">
                <a:ea typeface="ＭＳ Ｐゴシック"/>
              </a:rPr>
              <a:t>Ce thread débloqué reprendra son exécution lorsqu’</a:t>
            </a:r>
            <a:r>
              <a:rPr lang="fr-FR" altLang="ja-JP" sz="1800" dirty="0">
                <a:ea typeface="ＭＳ Ｐゴシック"/>
              </a:rPr>
              <a:t>il aura réussi à obtenir le verrou de l</a:t>
            </a:r>
            <a:r>
              <a:rPr lang="ja-JP" altLang="fr-FR" sz="1800">
                <a:ea typeface="ＭＳ Ｐゴシック"/>
              </a:rPr>
              <a:t>’</a:t>
            </a:r>
            <a:r>
              <a:rPr lang="fr-FR" altLang="ja-JP" sz="1800" dirty="0">
                <a:ea typeface="ＭＳ Ｐゴシック"/>
              </a:rPr>
              <a:t>objet concerné</a:t>
            </a:r>
            <a:r>
              <a:rPr lang="fr-FR" altLang="ja-JP" sz="1800" dirty="0">
                <a:solidFill>
                  <a:schemeClr val="hlink"/>
                </a:solidFill>
                <a:ea typeface="ＭＳ Ｐゴシック"/>
              </a:rPr>
              <a:t> </a:t>
            </a:r>
            <a:r>
              <a:rPr lang="fr-FR" altLang="ja-JP" sz="1800" b="1" dirty="0">
                <a:solidFill>
                  <a:srgbClr val="7030A0"/>
                </a:solidFill>
                <a:ea typeface="ＭＳ Ｐゴシック"/>
              </a:rPr>
              <a:t>: compétition possible sur l</a:t>
            </a:r>
            <a:r>
              <a:rPr lang="ja-JP" altLang="fr-FR" sz="1800" b="1">
                <a:solidFill>
                  <a:srgbClr val="7030A0"/>
                </a:solidFill>
                <a:ea typeface="ＭＳ Ｐゴシック"/>
              </a:rPr>
              <a:t>’</a:t>
            </a:r>
            <a:r>
              <a:rPr lang="fr-FR" altLang="ja-JP" sz="1800" b="1" dirty="0">
                <a:solidFill>
                  <a:srgbClr val="7030A0"/>
                </a:solidFill>
                <a:ea typeface="ＭＳ Ｐゴシック"/>
              </a:rPr>
              <a:t>obtention de ce verrou</a:t>
            </a:r>
            <a:endParaRPr lang="fr-FR" altLang="fr-FR" sz="1800" b="1" dirty="0">
              <a:solidFill>
                <a:srgbClr val="7030A0"/>
              </a:solidFill>
              <a:ea typeface="ＭＳ Ｐゴシック"/>
              <a:cs typeface="Arial"/>
            </a:endParaRPr>
          </a:p>
          <a:p>
            <a:pPr marL="391795" indent="-391795"/>
            <a:endParaRPr lang="fr-FR"/>
          </a:p>
        </p:txBody>
      </p:sp>
    </p:spTree>
    <p:extLst>
      <p:ext uri="{BB962C8B-B14F-4D97-AF65-F5344CB8AC3E}">
        <p14:creationId xmlns:p14="http://schemas.microsoft.com/office/powerpoint/2010/main" val="139056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E2705-D41B-D347-9224-CBEBEF922738}"/>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3" name="Espace réservé du contenu 2">
            <a:extLst>
              <a:ext uri="{FF2B5EF4-FFF2-40B4-BE49-F238E27FC236}">
                <a16:creationId xmlns:a16="http://schemas.microsoft.com/office/drawing/2014/main" id="{23C6712F-9245-7B45-8E5A-18EDC74E70D2}"/>
              </a:ext>
            </a:extLst>
          </p:cNvPr>
          <p:cNvSpPr>
            <a:spLocks noGrp="1"/>
          </p:cNvSpPr>
          <p:nvPr>
            <p:ph idx="1"/>
          </p:nvPr>
        </p:nvSpPr>
        <p:spPr/>
        <p:txBody>
          <a:bodyPr/>
          <a:lstStyle/>
          <a:p>
            <a:pPr eaLnBrk="1" hangingPunct="1"/>
            <a:r>
              <a:rPr lang="fr-FR" altLang="fr-FR" sz="1800" dirty="0">
                <a:ea typeface="ＭＳ Ｐゴシック" panose="020B0600070205080204" pitchFamily="34" charset="-128"/>
              </a:rPr>
              <a:t>Sur exécution du « </a:t>
            </a:r>
            <a:r>
              <a:rPr lang="fr-FR" altLang="fr-FR" sz="1800" dirty="0" err="1">
                <a:ea typeface="ＭＳ Ｐゴシック" panose="020B0600070205080204" pitchFamily="34" charset="-128"/>
              </a:rPr>
              <a:t>notifyAll</a:t>
            </a:r>
            <a:r>
              <a:rPr lang="fr-FR" altLang="fr-FR" sz="1800" dirty="0">
                <a:ea typeface="ＭＳ Ｐゴシック" panose="020B0600070205080204" pitchFamily="34" charset="-128"/>
              </a:rPr>
              <a:t>()  »</a:t>
            </a:r>
          </a:p>
          <a:p>
            <a:pPr lvl="1" eaLnBrk="1" hangingPunct="1"/>
            <a:r>
              <a:rPr lang="fr-FR" altLang="fr-FR" sz="1800" dirty="0">
                <a:ea typeface="ＭＳ Ｐゴシック" panose="020B0600070205080204" pitchFamily="34" charset="-128"/>
              </a:rPr>
              <a:t>Le thread appelant continu son exécution normalement</a:t>
            </a:r>
          </a:p>
          <a:p>
            <a:pPr lvl="1" eaLnBrk="1" hangingPunct="1"/>
            <a:r>
              <a:rPr lang="fr-FR" altLang="fr-FR" sz="1800" dirty="0">
                <a:ea typeface="ＭＳ Ｐゴシック" panose="020B0600070205080204" pitchFamily="34" charset="-128"/>
              </a:rPr>
              <a:t>Il garde donc tous les verrous qu’</a:t>
            </a:r>
            <a:r>
              <a:rPr lang="fr-FR" altLang="ja-JP" sz="1800" dirty="0">
                <a:ea typeface="ＭＳ Ｐゴシック" panose="020B0600070205080204" pitchFamily="34" charset="-128"/>
              </a:rPr>
              <a:t>il possède (dont celui de l’objet concerné)</a:t>
            </a:r>
          </a:p>
          <a:p>
            <a:pPr lvl="1" eaLnBrk="1" hangingPunct="1"/>
            <a:r>
              <a:rPr lang="fr-FR" altLang="fr-FR" sz="1800">
                <a:ea typeface="ＭＳ Ｐゴシック" panose="020B0600070205080204" pitchFamily="34" charset="-128"/>
              </a:rPr>
              <a:t>TOUS les thread </a:t>
            </a:r>
            <a:r>
              <a:rPr lang="fr-FR" altLang="fr-FR" sz="1800" b="1">
                <a:solidFill>
                  <a:srgbClr val="7030A0"/>
                </a:solidFill>
                <a:ea typeface="ＭＳ Ｐゴシック" panose="020B0600070205080204" pitchFamily="34" charset="-128"/>
              </a:rPr>
              <a:t>qui sont dans la  file d</a:t>
            </a:r>
            <a:r>
              <a:rPr lang="ja-JP" altLang="fr-FR" sz="1800" b="1">
                <a:solidFill>
                  <a:srgbClr val="7030A0"/>
                </a:solidFill>
                <a:ea typeface="ＭＳ Ｐゴシック" panose="020B0600070205080204" pitchFamily="34" charset="-128"/>
              </a:rPr>
              <a:t>’</a:t>
            </a:r>
            <a:r>
              <a:rPr lang="fr-FR" altLang="ja-JP" sz="1800" b="1" dirty="0">
                <a:solidFill>
                  <a:srgbClr val="7030A0"/>
                </a:solidFill>
                <a:ea typeface="ＭＳ Ｐゴシック" panose="020B0600070205080204" pitchFamily="34" charset="-128"/>
              </a:rPr>
              <a:t>attente interne associée au « </a:t>
            </a:r>
            <a:r>
              <a:rPr lang="fr-FR" altLang="ja-JP" sz="1800" b="1" dirty="0" err="1">
                <a:solidFill>
                  <a:srgbClr val="7030A0"/>
                </a:solidFill>
                <a:ea typeface="ＭＳ Ｐゴシック" panose="020B0600070205080204" pitchFamily="34" charset="-128"/>
              </a:rPr>
              <a:t>wait</a:t>
            </a:r>
            <a:r>
              <a:rPr lang="fr-FR" altLang="ja-JP" sz="1800" b="1" dirty="0">
                <a:solidFill>
                  <a:srgbClr val="7030A0"/>
                </a:solidFill>
                <a:ea typeface="ＭＳ Ｐゴシック" panose="020B0600070205080204" pitchFamily="34" charset="-128"/>
              </a:rPr>
              <a:t> »</a:t>
            </a:r>
            <a:r>
              <a:rPr lang="fr-FR" altLang="ja-JP" sz="1800" dirty="0">
                <a:ea typeface="ＭＳ Ｐゴシック" panose="020B0600070205080204" pitchFamily="34" charset="-128"/>
              </a:rPr>
              <a:t> (et non dans la file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attente du verrou) sont débloqués</a:t>
            </a:r>
          </a:p>
          <a:p>
            <a:pPr lvl="1" eaLnBrk="1" hangingPunct="1"/>
            <a:r>
              <a:rPr lang="fr-FR" altLang="fr-FR" sz="1800" dirty="0">
                <a:ea typeface="ＭＳ Ｐゴシック" panose="020B0600070205080204" pitchFamily="34" charset="-128"/>
              </a:rPr>
              <a:t>Les thread débloqués reprendront leur exécution lorsqu’</a:t>
            </a:r>
            <a:r>
              <a:rPr lang="fr-FR" altLang="ja-JP" sz="1800" dirty="0">
                <a:ea typeface="ＭＳ Ｐゴシック" panose="020B0600070205080204" pitchFamily="34" charset="-128"/>
              </a:rPr>
              <a:t>ils auront réussi à obtenir le verrou de l</a:t>
            </a:r>
            <a:r>
              <a:rPr lang="ja-JP" altLang="fr-FR" sz="1800">
                <a:ea typeface="ＭＳ Ｐゴシック" panose="020B0600070205080204" pitchFamily="34" charset="-128"/>
              </a:rPr>
              <a:t>’</a:t>
            </a:r>
            <a:r>
              <a:rPr lang="fr-FR" altLang="ja-JP" sz="1800" dirty="0">
                <a:ea typeface="ＭＳ Ｐゴシック" panose="020B0600070205080204" pitchFamily="34" charset="-128"/>
              </a:rPr>
              <a:t>objet concerné</a:t>
            </a:r>
            <a:r>
              <a:rPr lang="fr-FR" altLang="ja-JP" sz="1800" dirty="0">
                <a:solidFill>
                  <a:schemeClr val="hlink"/>
                </a:solidFill>
                <a:ea typeface="ＭＳ Ｐゴシック" panose="020B0600070205080204" pitchFamily="34" charset="-128"/>
              </a:rPr>
              <a:t> </a:t>
            </a:r>
            <a:r>
              <a:rPr lang="fr-FR" altLang="ja-JP" sz="1800" b="1" dirty="0">
                <a:solidFill>
                  <a:srgbClr val="7030A0"/>
                </a:solidFill>
                <a:ea typeface="ＭＳ Ｐゴシック" panose="020B0600070205080204" pitchFamily="34" charset="-128"/>
              </a:rPr>
              <a:t>: compétition sur l</a:t>
            </a:r>
            <a:r>
              <a:rPr lang="ja-JP" altLang="fr-FR" sz="1800" b="1">
                <a:solidFill>
                  <a:srgbClr val="7030A0"/>
                </a:solidFill>
                <a:ea typeface="ＭＳ Ｐゴシック" panose="020B0600070205080204" pitchFamily="34" charset="-128"/>
              </a:rPr>
              <a:t>’</a:t>
            </a:r>
            <a:r>
              <a:rPr lang="fr-FR" altLang="ja-JP" sz="1800" b="1" dirty="0">
                <a:solidFill>
                  <a:srgbClr val="7030A0"/>
                </a:solidFill>
                <a:ea typeface="ＭＳ Ｐゴシック" panose="020B0600070205080204" pitchFamily="34" charset="-128"/>
              </a:rPr>
              <a:t>obtention de ce verrou</a:t>
            </a:r>
          </a:p>
          <a:p>
            <a:pPr eaLnBrk="1" hangingPunct="1"/>
            <a:r>
              <a:rPr lang="fr-FR" altLang="fr-FR" sz="1800" dirty="0">
                <a:ea typeface="ＭＳ Ｐゴシック" panose="020B0600070205080204" pitchFamily="34" charset="-128"/>
              </a:rPr>
              <a:t>Si aucun thread n’</a:t>
            </a:r>
            <a:r>
              <a:rPr lang="fr-FR" altLang="ja-JP" sz="1800" dirty="0">
                <a:ea typeface="ＭＳ Ｐゴシック" panose="020B0600070205080204" pitchFamily="34" charset="-128"/>
              </a:rPr>
              <a:t>est en attente, le signal associé au « </a:t>
            </a:r>
            <a:r>
              <a:rPr lang="fr-FR" altLang="ja-JP" sz="1800" dirty="0" err="1">
                <a:ea typeface="ＭＳ Ｐゴシック" panose="020B0600070205080204" pitchFamily="34" charset="-128"/>
              </a:rPr>
              <a:t>notify</a:t>
            </a:r>
            <a:r>
              <a:rPr lang="fr-FR" altLang="ja-JP" sz="1800" dirty="0">
                <a:ea typeface="ＭＳ Ｐゴシック" panose="020B0600070205080204" pitchFamily="34" charset="-128"/>
              </a:rPr>
              <a:t>() » ou « </a:t>
            </a:r>
            <a:r>
              <a:rPr lang="fr-FR" altLang="ja-JP" sz="1800" dirty="0" err="1">
                <a:ea typeface="ＭＳ Ｐゴシック" panose="020B0600070205080204" pitchFamily="34" charset="-128"/>
              </a:rPr>
              <a:t>notifyAll</a:t>
            </a:r>
            <a:r>
              <a:rPr lang="fr-FR" altLang="ja-JP" sz="1800" dirty="0">
                <a:ea typeface="ＭＳ Ｐゴシック" panose="020B0600070205080204" pitchFamily="34" charset="-128"/>
              </a:rPr>
              <a:t>() » est perdu (pas de mémorisation des signaux)</a:t>
            </a:r>
          </a:p>
          <a:p>
            <a:pPr eaLnBrk="1" hangingPunct="1"/>
            <a:r>
              <a:rPr lang="fr-FR" altLang="fr-FR" sz="1800" dirty="0">
                <a:ea typeface="ＭＳ Ｐゴシック" panose="020B0600070205080204" pitchFamily="34" charset="-128"/>
              </a:rPr>
              <a:t>Du fait de la compétition pour l’</a:t>
            </a:r>
            <a:r>
              <a:rPr lang="fr-FR" altLang="ja-JP" sz="1800" dirty="0">
                <a:ea typeface="ＭＳ Ｐゴシック" panose="020B0600070205080204" pitchFamily="34" charset="-128"/>
              </a:rPr>
              <a:t>obtention du verrou après le réveil le code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attente des thread sera la plupart du temps encapsulé dans une boucle </a:t>
            </a:r>
            <a:endParaRPr lang="fr-FR" altLang="fr-FR" sz="1800" dirty="0">
              <a:ea typeface="ＭＳ Ｐゴシック" panose="020B0600070205080204" pitchFamily="34" charset="-128"/>
            </a:endParaRPr>
          </a:p>
          <a:p>
            <a:endParaRPr lang="fr-FR" dirty="0"/>
          </a:p>
        </p:txBody>
      </p:sp>
    </p:spTree>
    <p:extLst>
      <p:ext uri="{BB962C8B-B14F-4D97-AF65-F5344CB8AC3E}">
        <p14:creationId xmlns:p14="http://schemas.microsoft.com/office/powerpoint/2010/main" val="15287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8CC4F3FF-CDF0-8845-B28E-BDCBC2FED6F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Caractéristiques des systèmes distribués</a:t>
            </a:r>
          </a:p>
        </p:txBody>
      </p:sp>
      <p:sp>
        <p:nvSpPr>
          <p:cNvPr id="21507" name="Rectangle 3">
            <a:extLst>
              <a:ext uri="{FF2B5EF4-FFF2-40B4-BE49-F238E27FC236}">
                <a16:creationId xmlns:a16="http://schemas.microsoft.com/office/drawing/2014/main" id="{85780680-67B5-A741-8854-35BA00DE7A11}"/>
              </a:ext>
            </a:extLst>
          </p:cNvPr>
          <p:cNvSpPr>
            <a:spLocks noGrp="1" noChangeArrowheads="1"/>
          </p:cNvSpPr>
          <p:nvPr>
            <p:ph idx="4294967295"/>
          </p:nvPr>
        </p:nvSpPr>
        <p:spPr>
          <a:xfrm>
            <a:off x="581025" y="1296988"/>
            <a:ext cx="9324975" cy="5026025"/>
          </a:xfrm>
        </p:spPr>
        <p:txBody>
          <a:bodyPr/>
          <a:lstStyle/>
          <a:p>
            <a:pPr eaLnBrk="1" hangingPunct="1"/>
            <a:r>
              <a:rPr lang="fr-FR" altLang="fr-FR" sz="1800">
                <a:ea typeface="ＭＳ Ｐゴシック" panose="020B0600070205080204" pitchFamily="34" charset="-128"/>
              </a:rPr>
              <a:t>Ensemble de machines reliées en réseau (pouvant être temps réel)</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Pas de mémoire commune (et plusieurs ordonnanceurs)</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Coopération et synchronisation basées sur </a:t>
            </a:r>
            <a:r>
              <a:rPr lang="fr-FR" altLang="fr-FR" sz="1800" i="1">
                <a:solidFill>
                  <a:srgbClr val="003399"/>
                </a:solidFill>
                <a:ea typeface="ＭＳ Ｐゴシック" panose="020B0600070205080204" pitchFamily="34" charset="-128"/>
              </a:rPr>
              <a:t>l’échange de messages</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permet l’échange de données (un message transporte des données)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synchronisation implicite : on ne peut recevoir un message que s'il a été émis</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permet aussi une synchronisation explicite :  le message peut transporter une information de synchronisation</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5C415-46AA-714E-B8CB-FCB86F4C8DBE}"/>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4" name="Rectangle 3">
            <a:extLst>
              <a:ext uri="{FF2B5EF4-FFF2-40B4-BE49-F238E27FC236}">
                <a16:creationId xmlns:a16="http://schemas.microsoft.com/office/drawing/2014/main" id="{34BE5323-971A-D843-9FDB-6979C9FE0CB5}"/>
              </a:ext>
            </a:extLst>
          </p:cNvPr>
          <p:cNvSpPr txBox="1">
            <a:spLocks noChangeArrowheads="1"/>
          </p:cNvSpPr>
          <p:nvPr/>
        </p:nvSpPr>
        <p:spPr bwMode="auto">
          <a:xfrm>
            <a:off x="581025" y="1298575"/>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a:lstStyle>
          <a:p>
            <a:pPr eaLnBrk="1" hangingPunct="1">
              <a:lnSpc>
                <a:spcPct val="90000"/>
              </a:lnSpc>
              <a:buFont typeface="Wingdings" pitchFamily="2" charset="2"/>
              <a:buNone/>
            </a:pPr>
            <a:r>
              <a:rPr lang="fr-FR" altLang="fr-FR" b="0" kern="0">
                <a:ea typeface="ＭＳ Ｐゴシック" panose="020B0600070205080204" pitchFamily="34" charset="-128"/>
              </a:rPr>
              <a:t>Exemple typique de code d’</a:t>
            </a:r>
            <a:r>
              <a:rPr lang="fr-FR" altLang="ja-JP" b="0" kern="0">
                <a:ea typeface="ＭＳ Ｐゴシック" panose="020B0600070205080204" pitchFamily="34" charset="-128"/>
              </a:rPr>
              <a:t>attente (barrière logique) :</a:t>
            </a:r>
            <a:endParaRPr lang="fr-FR" altLang="ja-JP" b="0" kern="0">
              <a:latin typeface="Monaco" pitchFamily="2" charset="77"/>
              <a:ea typeface="ＭＳ Ｐゴシック" panose="020B0600070205080204" pitchFamily="34" charset="-128"/>
            </a:endParaRPr>
          </a:p>
          <a:p>
            <a:pPr eaLnBrk="1" hangingPunct="1">
              <a:lnSpc>
                <a:spcPct val="90000"/>
              </a:lnSpc>
              <a:buFont typeface="Wingdings" pitchFamily="2" charset="2"/>
              <a:buNone/>
            </a:pPr>
            <a:endParaRPr lang="fr-FR" altLang="fr-FR" b="0" kern="0">
              <a:solidFill>
                <a:srgbClr val="7F0055"/>
              </a:solidFill>
              <a:latin typeface="Monaco" pitchFamily="2" charset="77"/>
              <a:ea typeface="ＭＳ Ｐゴシック" panose="020B0600070205080204" pitchFamily="34" charset="-128"/>
            </a:endParaRPr>
          </a:p>
          <a:p>
            <a:pPr eaLnBrk="1" hangingPunct="1">
              <a:lnSpc>
                <a:spcPct val="90000"/>
              </a:lnSpc>
              <a:buFont typeface="Wingdings" pitchFamily="2" charset="2"/>
              <a:buNone/>
            </a:pPr>
            <a:r>
              <a:rPr lang="fr-FR" altLang="fr-FR" b="0" kern="0" err="1">
                <a:solidFill>
                  <a:srgbClr val="7F0055"/>
                </a:solidFill>
                <a:latin typeface="Monaco" pitchFamily="2" charset="77"/>
                <a:ea typeface="ＭＳ Ｐゴシック" panose="020B0600070205080204" pitchFamily="34" charset="-128"/>
              </a:rPr>
              <a:t>while</a:t>
            </a:r>
            <a:r>
              <a:rPr lang="fr-FR" altLang="fr-FR" b="0" kern="0">
                <a:latin typeface="Monaco" pitchFamily="2" charset="77"/>
                <a:ea typeface="ＭＳ Ｐゴシック" panose="020B0600070205080204" pitchFamily="34" charset="-128"/>
              </a:rPr>
              <a:t> (! </a:t>
            </a:r>
            <a:r>
              <a:rPr lang="fr-FR" altLang="fr-FR" b="0" kern="0" err="1">
                <a:latin typeface="Monaco" pitchFamily="2" charset="77"/>
                <a:ea typeface="ＭＳ Ｐゴシック" panose="020B0600070205080204" pitchFamily="34" charset="-128"/>
              </a:rPr>
              <a:t>conditionDeProgression</a:t>
            </a: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solidFill>
                  <a:srgbClr val="7F0055"/>
                </a:solidFill>
                <a:latin typeface="Monaco" pitchFamily="2" charset="77"/>
                <a:ea typeface="ＭＳ Ｐゴシック" panose="020B0600070205080204" pitchFamily="34" charset="-128"/>
              </a:rPr>
              <a:t>   </a:t>
            </a:r>
            <a:r>
              <a:rPr lang="fr-FR" altLang="fr-FR" b="0" kern="0" err="1">
                <a:solidFill>
                  <a:srgbClr val="7F0055"/>
                </a:solidFill>
                <a:latin typeface="Monaco" pitchFamily="2" charset="77"/>
                <a:ea typeface="ＭＳ Ｐゴシック" panose="020B0600070205080204" pitchFamily="34" charset="-128"/>
              </a:rPr>
              <a:t>try</a:t>
            </a: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wait</a:t>
            </a:r>
            <a:r>
              <a:rPr lang="fr-FR" altLang="fr-FR" b="0" kern="0">
                <a:latin typeface="Monaco" pitchFamily="2" charset="77"/>
                <a:ea typeface="ＭＳ Ｐゴシック" panose="020B0600070205080204" pitchFamily="34" charset="-128"/>
              </a:rPr>
              <a:t>(); // attente d’un </a:t>
            </a:r>
            <a:r>
              <a:rPr lang="fr-FR" altLang="fr-FR" b="0" kern="0" err="1">
                <a:latin typeface="Monaco" pitchFamily="2" charset="77"/>
                <a:ea typeface="ＭＳ Ｐゴシック" panose="020B0600070205080204" pitchFamily="34" charset="-128"/>
              </a:rPr>
              <a:t>notify</a:t>
            </a:r>
            <a:r>
              <a:rPr lang="fr-FR" altLang="fr-FR" b="0" kern="0">
                <a:latin typeface="Monaco" pitchFamily="2" charset="77"/>
                <a:ea typeface="ＭＳ Ｐゴシック" panose="020B0600070205080204" pitchFamily="34" charset="-128"/>
              </a:rPr>
              <a:t> ou </a:t>
            </a:r>
            <a:r>
              <a:rPr lang="fr-FR" altLang="fr-FR" b="0" kern="0" err="1">
                <a:latin typeface="Monaco" pitchFamily="2" charset="77"/>
                <a:ea typeface="ＭＳ Ｐゴシック" panose="020B0600070205080204" pitchFamily="34" charset="-128"/>
              </a:rPr>
              <a:t>notifyAll</a:t>
            </a:r>
            <a:r>
              <a:rPr lang="fr-FR" altLang="fr-FR" b="0" kern="0">
                <a:latin typeface="Monaco" pitchFamily="2" charset="77"/>
                <a:ea typeface="ＭＳ Ｐゴシック" panose="020B0600070205080204" pitchFamily="34" charset="-128"/>
              </a:rPr>
              <a:t> puis du verrou</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 </a:t>
            </a:r>
            <a:r>
              <a:rPr lang="fr-FR" altLang="fr-FR" b="0" kern="0">
                <a:solidFill>
                  <a:srgbClr val="7F0055"/>
                </a:solidFill>
                <a:latin typeface="Monaco" pitchFamily="2" charset="77"/>
                <a:ea typeface="ＭＳ Ｐゴシック" panose="020B0600070205080204" pitchFamily="34" charset="-128"/>
              </a:rPr>
              <a:t>catch</a:t>
            </a: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InterruptedException</a:t>
            </a:r>
            <a:r>
              <a:rPr lang="fr-FR" altLang="fr-FR" b="0" kern="0">
                <a:latin typeface="Monaco" pitchFamily="2" charset="77"/>
                <a:ea typeface="ＭＳ Ｐゴシック" panose="020B0600070205080204" pitchFamily="34" charset="-128"/>
              </a:rPr>
              <a:t> e)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e.printStackTrace</a:t>
            </a:r>
            <a:r>
              <a:rPr lang="fr-FR" altLang="fr-FR" b="0" kern="0">
                <a:latin typeface="Monaco" pitchFamily="2" charset="77"/>
                <a:ea typeface="ＭＳ Ｐゴシック" panose="020B0600070205080204" pitchFamily="34" charset="-128"/>
              </a:rPr>
              <a:t>();</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a:t>
            </a:r>
          </a:p>
        </p:txBody>
      </p:sp>
      <p:sp>
        <p:nvSpPr>
          <p:cNvPr id="5" name="AutoShape 4">
            <a:extLst>
              <a:ext uri="{FF2B5EF4-FFF2-40B4-BE49-F238E27FC236}">
                <a16:creationId xmlns:a16="http://schemas.microsoft.com/office/drawing/2014/main" id="{C45A4E05-936C-0C45-BCDF-C46871AFA090}"/>
              </a:ext>
            </a:extLst>
          </p:cNvPr>
          <p:cNvSpPr>
            <a:spLocks noChangeArrowheads="1"/>
          </p:cNvSpPr>
          <p:nvPr/>
        </p:nvSpPr>
        <p:spPr bwMode="auto">
          <a:xfrm>
            <a:off x="152400" y="1989138"/>
            <a:ext cx="9067800" cy="335280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742950" indent="-285750">
              <a:defRPr sz="2000" b="1">
                <a:solidFill>
                  <a:schemeClr val="tx1"/>
                </a:solidFill>
                <a:latin typeface="Courier" pitchFamily="2" charset="0"/>
                <a:ea typeface="ＭＳ Ｐゴシック" panose="020B0600070205080204" pitchFamily="34" charset="-128"/>
              </a:defRPr>
            </a:lvl2pPr>
            <a:lvl3pPr marL="1143000" indent="-228600">
              <a:defRPr sz="2000" b="1">
                <a:solidFill>
                  <a:schemeClr val="tx1"/>
                </a:solidFill>
                <a:latin typeface="Courier" pitchFamily="2" charset="0"/>
                <a:ea typeface="ＭＳ Ｐゴシック" panose="020B0600070205080204" pitchFamily="34" charset="-128"/>
              </a:defRPr>
            </a:lvl3pPr>
            <a:lvl4pPr marL="1600200" indent="-228600">
              <a:defRPr sz="2000" b="1">
                <a:solidFill>
                  <a:schemeClr val="tx1"/>
                </a:solidFill>
                <a:latin typeface="Courier" pitchFamily="2" charset="0"/>
                <a:ea typeface="ＭＳ Ｐゴシック" panose="020B0600070205080204" pitchFamily="34" charset="-128"/>
              </a:defRPr>
            </a:lvl4pPr>
            <a:lvl5pPr marL="2057400" indent="-228600">
              <a:defRPr sz="2000" b="1">
                <a:solidFill>
                  <a:schemeClr val="tx1"/>
                </a:solidFill>
                <a:latin typeface="Courier" pitchFamily="2" charset="0"/>
                <a:ea typeface="ＭＳ Ｐゴシック" panose="020B0600070205080204" pitchFamily="34" charset="-128"/>
              </a:defRPr>
            </a:lvl5pPr>
            <a:lvl6pPr marL="25146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242861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4DD44-D95A-4B4E-8944-2925AE1758B0}"/>
              </a:ext>
            </a:extLst>
          </p:cNvPr>
          <p:cNvSpPr>
            <a:spLocks noGrp="1"/>
          </p:cNvSpPr>
          <p:nvPr>
            <p:ph type="title"/>
          </p:nvPr>
        </p:nvSpPr>
        <p:spPr/>
        <p:txBody>
          <a:bodyPr/>
          <a:lstStyle/>
          <a:p>
            <a:pPr>
              <a:defRPr/>
            </a:pPr>
            <a:r>
              <a:rPr lang="fr-FR"/>
              <a:t>API java.util.Concurrent</a:t>
            </a:r>
          </a:p>
        </p:txBody>
      </p:sp>
      <p:sp>
        <p:nvSpPr>
          <p:cNvPr id="61442" name="Espace réservé du contenu 4">
            <a:extLst>
              <a:ext uri="{FF2B5EF4-FFF2-40B4-BE49-F238E27FC236}">
                <a16:creationId xmlns:a16="http://schemas.microsoft.com/office/drawing/2014/main" id="{D73479AE-9ACA-5E4C-93EB-7DBF7D1202C7}"/>
              </a:ext>
            </a:extLst>
          </p:cNvPr>
          <p:cNvSpPr>
            <a:spLocks noGrp="1"/>
          </p:cNvSpPr>
          <p:nvPr>
            <p:ph idx="1"/>
          </p:nvPr>
        </p:nvSpPr>
        <p:spPr/>
        <p:txBody>
          <a:bodyPr/>
          <a:lstStyle/>
          <a:p>
            <a:r>
              <a:rPr lang="fr-FR" altLang="fr-FR">
                <a:ea typeface="ＭＳ Ｐゴシック" panose="020B0600070205080204" pitchFamily="34" charset="-128"/>
              </a:rPr>
              <a:t>De (très) nombreux outils disponibles dans le </a:t>
            </a:r>
            <a:r>
              <a:rPr lang="fr-FR" altLang="fr-FR" b="1">
                <a:ea typeface="ＭＳ Ｐゴシック" panose="020B0600070205080204" pitchFamily="34" charset="-128"/>
              </a:rPr>
              <a:t>Package java.util.concurrent</a:t>
            </a:r>
          </a:p>
          <a:p>
            <a:endParaRPr lang="fr-FR" altLang="fr-FR" b="1">
              <a:ea typeface="ＭＳ Ｐゴシック" panose="020B0600070205080204" pitchFamily="34" charset="-128"/>
            </a:endParaRPr>
          </a:p>
          <a:p>
            <a:r>
              <a:rPr lang="fr-FR" altLang="fr-FR">
                <a:ea typeface="ＭＳ Ｐゴシック" panose="020B0600070205080204" pitchFamily="34" charset="-128"/>
              </a:rPr>
              <a:t>Entres autres : </a:t>
            </a:r>
          </a:p>
          <a:p>
            <a:pPr lvl="1"/>
            <a:endParaRPr lang="fr-FR" altLang="fr-FR">
              <a:ea typeface="ＭＳ Ｐゴシック" panose="020B0600070205080204" pitchFamily="34" charset="-128"/>
            </a:endParaRPr>
          </a:p>
          <a:p>
            <a:pPr lvl="1"/>
            <a:r>
              <a:rPr lang="fr-FR" altLang="fr-FR">
                <a:ea typeface="ＭＳ Ｐゴシック" panose="020B0600070205080204" pitchFamily="34" charset="-128"/>
              </a:rPr>
              <a:t>Sémaphore</a:t>
            </a:r>
          </a:p>
          <a:p>
            <a:endParaRPr lang="fr-FR" altLang="fr-FR">
              <a:ea typeface="ＭＳ Ｐゴシック" panose="020B0600070205080204" pitchFamily="34" charset="-128"/>
            </a:endParaRPr>
          </a:p>
          <a:p>
            <a:pPr lvl="1"/>
            <a:r>
              <a:rPr lang="fr-FR" altLang="fr-FR">
                <a:ea typeface="ＭＳ Ｐゴシック" panose="020B0600070205080204" pitchFamily="34" charset="-128"/>
              </a:rPr>
              <a:t>Barrières</a:t>
            </a:r>
          </a:p>
          <a:p>
            <a:pPr>
              <a:buFont typeface="Wingdings" pitchFamily="2" charset="2"/>
              <a:buNone/>
            </a:pPr>
            <a:endParaRPr lang="fr-FR" altLang="fr-FR">
              <a:ea typeface="ＭＳ Ｐゴシック" panose="020B0600070205080204" pitchFamily="34" charset="-128"/>
            </a:endParaRPr>
          </a:p>
          <a:p>
            <a:pPr lvl="1"/>
            <a:r>
              <a:rPr lang="fr-FR" altLang="fr-FR">
                <a:ea typeface="ＭＳ Ｐゴシック" panose="020B0600070205080204" pitchFamily="34" charset="-128"/>
              </a:rPr>
              <a:t>Buffers et paradigme producteurs / consommateurs</a:t>
            </a:r>
          </a:p>
          <a:p>
            <a:endParaRPr lang="fr-FR" altLang="fr-FR">
              <a:ea typeface="ＭＳ Ｐゴシック" panose="020B0600070205080204" pitchFamily="34" charset="-128"/>
            </a:endParaRPr>
          </a:p>
        </p:txBody>
      </p:sp>
    </p:spTree>
    <p:extLst>
      <p:ext uri="{BB962C8B-B14F-4D97-AF65-F5344CB8AC3E}">
        <p14:creationId xmlns:p14="http://schemas.microsoft.com/office/powerpoint/2010/main" val="238954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BF573-D88B-BE45-A88E-F9A10372829E}"/>
              </a:ext>
            </a:extLst>
          </p:cNvPr>
          <p:cNvSpPr>
            <a:spLocks noGrp="1"/>
          </p:cNvSpPr>
          <p:nvPr>
            <p:ph type="title"/>
          </p:nvPr>
        </p:nvSpPr>
        <p:spPr/>
        <p:txBody>
          <a:bodyPr/>
          <a:lstStyle/>
          <a:p>
            <a:pPr>
              <a:defRPr/>
            </a:pPr>
            <a:r>
              <a:rPr lang="fr-FR"/>
              <a:t>Classe </a:t>
            </a:r>
            <a:r>
              <a:rPr lang="fr-FR" err="1"/>
              <a:t>Semaphore</a:t>
            </a:r>
            <a:endParaRPr lang="fr-FR"/>
          </a:p>
        </p:txBody>
      </p:sp>
      <p:sp>
        <p:nvSpPr>
          <p:cNvPr id="3" name="Espace réservé du contenu 2">
            <a:extLst>
              <a:ext uri="{FF2B5EF4-FFF2-40B4-BE49-F238E27FC236}">
                <a16:creationId xmlns:a16="http://schemas.microsoft.com/office/drawing/2014/main" id="{155C0C2C-2D8C-984F-95C4-47784B339AB0}"/>
              </a:ext>
            </a:extLst>
          </p:cNvPr>
          <p:cNvSpPr>
            <a:spLocks noGrp="1"/>
          </p:cNvSpPr>
          <p:nvPr>
            <p:ph idx="1"/>
          </p:nvPr>
        </p:nvSpPr>
        <p:spPr/>
        <p:txBody>
          <a:bodyPr/>
          <a:lstStyle/>
          <a:p>
            <a:pPr marL="0" indent="0">
              <a:buFont typeface="Wingdings" pitchFamily="2" charset="2"/>
              <a:buNone/>
            </a:pPr>
            <a:r>
              <a:rPr lang="fr-FR" altLang="fr-FR">
                <a:ea typeface="ＭＳ Ｐゴシック" panose="020B0600070205080204" pitchFamily="34" charset="-128"/>
              </a:rPr>
              <a:t>Classe de sémaphores à compte avec une sémantique usuelle de sémaphores</a:t>
            </a:r>
          </a:p>
          <a:p>
            <a:pPr marL="0" indent="0"/>
            <a:r>
              <a:rPr lang="fr-FR" altLang="fr-FR">
                <a:ea typeface="ＭＳ Ｐゴシック" panose="020B0600070205080204" pitchFamily="34" charset="-128"/>
              </a:rPr>
              <a:t>Constructeurs :</a:t>
            </a:r>
          </a:p>
          <a:p>
            <a:pPr lvl="1"/>
            <a:r>
              <a:rPr lang="fr-FR"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Semaphore</a:t>
            </a:r>
            <a:r>
              <a:rPr lang="fr-FR" altLang="fr-FR" b="1">
                <a:solidFill>
                  <a:srgbClr val="7030A0"/>
                </a:solidFill>
                <a:ea typeface="ＭＳ Ｐゴシック" panose="020B0600070205080204" pitchFamily="34" charset="-128"/>
              </a:rPr>
              <a:t>(</a:t>
            </a:r>
            <a:r>
              <a:rPr lang="fr-FR" altLang="fr-FR" b="1" err="1">
                <a:solidFill>
                  <a:srgbClr val="7030A0"/>
                </a:solidFill>
                <a:ea typeface="ＭＳ Ｐゴシック" panose="020B0600070205080204" pitchFamily="34" charset="-128"/>
              </a:rPr>
              <a:t>int</a:t>
            </a:r>
            <a:r>
              <a:rPr lang="fr-FR" altLang="fr-FR" b="1">
                <a:solidFill>
                  <a:srgbClr val="7030A0"/>
                </a:solidFill>
                <a:ea typeface="ＭＳ Ｐゴシック" panose="020B0600070205080204" pitchFamily="34" charset="-128"/>
              </a:rPr>
              <a:t> </a:t>
            </a:r>
            <a:r>
              <a:rPr lang="fr-FR" altLang="fr-FR" b="1" err="1">
                <a:solidFill>
                  <a:srgbClr val="7030A0"/>
                </a:solidFill>
                <a:ea typeface="ＭＳ Ｐゴシック" panose="020B0600070205080204" pitchFamily="34" charset="-128"/>
              </a:rPr>
              <a:t>permits</a:t>
            </a:r>
            <a:r>
              <a:rPr lang="fr-FR" altLang="fr-FR" b="1">
                <a:solidFill>
                  <a:srgbClr val="7030A0"/>
                </a:solidFill>
                <a:ea typeface="ＭＳ Ｐゴシック" panose="020B0600070205080204" pitchFamily="34" charset="-128"/>
              </a:rPr>
              <a:t>)</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Semaphore</a:t>
            </a:r>
            <a:r>
              <a:rPr lang="en-US" altLang="fr-FR" b="1">
                <a:solidFill>
                  <a:srgbClr val="7030A0"/>
                </a:solidFill>
                <a:ea typeface="ＭＳ Ｐゴシック" panose="020B0600070205080204" pitchFamily="34" charset="-128"/>
              </a:rPr>
              <a:t>(int permits, </a:t>
            </a:r>
            <a:r>
              <a:rPr lang="en-US" altLang="fr-FR" b="1" err="1">
                <a:solidFill>
                  <a:srgbClr val="7030A0"/>
                </a:solidFill>
                <a:ea typeface="ＭＳ Ｐゴシック" panose="020B0600070205080204" pitchFamily="34" charset="-128"/>
              </a:rPr>
              <a:t>boolean</a:t>
            </a:r>
            <a:r>
              <a:rPr lang="en-US" altLang="fr-FR" b="1">
                <a:solidFill>
                  <a:srgbClr val="7030A0"/>
                </a:solidFill>
                <a:ea typeface="ＭＳ Ｐゴシック" panose="020B0600070205080204" pitchFamily="34" charset="-128"/>
              </a:rPr>
              <a:t> fair) </a:t>
            </a:r>
            <a:r>
              <a:rPr lang="en-US" altLang="fr-FR">
                <a:ea typeface="ＭＳ Ｐゴシック" panose="020B0600070205080204" pitchFamily="34" charset="-128"/>
              </a:rPr>
              <a:t>(gestion FIFO des threads </a:t>
            </a:r>
            <a:r>
              <a:rPr lang="en-US" altLang="fr-FR" err="1">
                <a:ea typeface="ＭＳ Ｐゴシック" panose="020B0600070205080204" pitchFamily="34" charset="-128"/>
              </a:rPr>
              <a:t>en</a:t>
            </a:r>
            <a:r>
              <a:rPr lang="en-US" altLang="fr-FR">
                <a:ea typeface="ＭＳ Ｐゴシック" panose="020B0600070205080204" pitchFamily="34" charset="-128"/>
              </a:rPr>
              <a:t> </a:t>
            </a:r>
            <a:r>
              <a:rPr lang="en-US" altLang="fr-FR" err="1">
                <a:ea typeface="ＭＳ Ｐゴシック" panose="020B0600070205080204" pitchFamily="34" charset="-128"/>
              </a:rPr>
              <a:t>attente</a:t>
            </a:r>
            <a:r>
              <a:rPr lang="en-US" altLang="fr-FR">
                <a:ea typeface="ＭＳ Ｐゴシック" panose="020B0600070205080204" pitchFamily="34" charset="-128"/>
              </a:rPr>
              <a:t>)</a:t>
            </a:r>
            <a:endParaRPr lang="fr-FR" altLang="fr-FR">
              <a:ea typeface="ＭＳ Ｐゴシック" panose="020B0600070205080204" pitchFamily="34" charset="-128"/>
            </a:endParaRPr>
          </a:p>
          <a:p>
            <a:pPr marL="0" indent="0"/>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4">
                  <a:extLst>
                    <a:ext uri="{A12FA001-AC4F-418D-AE19-62706E023703}">
                      <ahyp:hlinkClr xmlns:ahyp="http://schemas.microsoft.com/office/drawing/2018/hyperlinkcolor" val="tx"/>
                    </a:ext>
                  </a:extLst>
                </a:hlinkClick>
              </a:rPr>
              <a:t>acquire</a:t>
            </a:r>
            <a:r>
              <a:rPr lang="en-US" altLang="fr-FR" b="1">
                <a:solidFill>
                  <a:srgbClr val="7030A0"/>
                </a:solidFill>
                <a:ea typeface="ＭＳ Ｐゴシック" panose="020B0600070205080204" pitchFamily="34" charset="-128"/>
              </a:rPr>
              <a:t>() </a:t>
            </a:r>
            <a:r>
              <a:rPr lang="en-US" altLang="fr-FR">
                <a:ea typeface="ＭＳ Ｐゴシック" panose="020B0600070205080204" pitchFamily="34" charset="-128"/>
              </a:rPr>
              <a:t>Acquires a permit from this semaphore, blocking until one is available, or the thread is </a:t>
            </a:r>
            <a:r>
              <a:rPr lang="en-US" altLang="fr-FR" b="1" i="1">
                <a:solidFill>
                  <a:srgbClr val="002060"/>
                </a:solidFill>
                <a:ea typeface="ＭＳ Ｐゴシック" panose="020B0600070205080204" pitchFamily="34" charset="-128"/>
                <a:hlinkClick r:id="rId5">
                  <a:extLst>
                    <a:ext uri="{A12FA001-AC4F-418D-AE19-62706E023703}">
                      <ahyp:hlinkClr xmlns:ahyp="http://schemas.microsoft.com/office/drawing/2018/hyperlinkcolor" val="tx"/>
                    </a:ext>
                  </a:extLst>
                </a:hlinkClick>
              </a:rPr>
              <a:t>interrupted</a:t>
            </a:r>
            <a:r>
              <a:rPr lang="en-US" altLang="fr-FR">
                <a:ea typeface="ＭＳ Ｐゴシック" panose="020B0600070205080204" pitchFamily="34" charset="-128"/>
              </a:rPr>
              <a:t>. (</a:t>
            </a:r>
            <a:r>
              <a:rPr lang="en-US" altLang="fr-FR" err="1">
                <a:ea typeface="ＭＳ Ｐゴシック" panose="020B0600070205080204" pitchFamily="34" charset="-128"/>
              </a:rPr>
              <a:t>ou</a:t>
            </a:r>
            <a:r>
              <a:rPr lang="en-US" altLang="fr-FR">
                <a:ea typeface="ＭＳ Ｐゴシック" panose="020B0600070205080204" pitchFamily="34" charset="-128"/>
              </a:rPr>
              <a:t> </a:t>
            </a:r>
            <a:r>
              <a:rPr lang="en-US" altLang="fr-FR" sz="1200" b="1">
                <a:ea typeface="ＭＳ Ｐゴシック" panose="020B0600070205080204" pitchFamily="34" charset="-128"/>
                <a:hlinkClick r:id="rId6"/>
              </a:rPr>
              <a:t>acquireUninterruptibly</a:t>
            </a:r>
            <a:r>
              <a:rPr lang="en-US" altLang="fr-FR" sz="1200">
                <a:ea typeface="ＭＳ Ｐゴシック" panose="020B0600070205080204" pitchFamily="34" charset="-128"/>
              </a:rPr>
              <a:t>()</a:t>
            </a:r>
            <a:r>
              <a:rPr lang="en-US" altLang="fr-FR">
                <a:ea typeface="ＭＳ Ｐゴシック" panose="020B0600070205080204" pitchFamily="34" charset="-128"/>
              </a:rPr>
              <a:t>)</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7">
                  <a:extLst>
                    <a:ext uri="{A12FA001-AC4F-418D-AE19-62706E023703}">
                      <ahyp:hlinkClr xmlns:ahyp="http://schemas.microsoft.com/office/drawing/2018/hyperlinkcolor" val="tx"/>
                    </a:ext>
                  </a:extLst>
                </a:hlinkClick>
              </a:rPr>
              <a:t>acquire</a:t>
            </a:r>
            <a:r>
              <a:rPr lang="en-US" altLang="fr-FR" b="1">
                <a:solidFill>
                  <a:srgbClr val="7030A0"/>
                </a:solidFill>
                <a:ea typeface="ＭＳ Ｐゴシック" panose="020B0600070205080204" pitchFamily="34" charset="-128"/>
              </a:rPr>
              <a:t>(int permits) </a:t>
            </a:r>
            <a:r>
              <a:rPr lang="en-US" altLang="fr-FR">
                <a:ea typeface="ＭＳ Ｐゴシック" panose="020B0600070205080204" pitchFamily="34" charset="-128"/>
              </a:rPr>
              <a:t>Acquires the given number of permits from this semaphore, blocking until all are available, or the thread is </a:t>
            </a:r>
            <a:r>
              <a:rPr lang="en-US" altLang="fr-FR">
                <a:ea typeface="ＭＳ Ｐゴシック" panose="020B0600070205080204" pitchFamily="34" charset="-128"/>
                <a:hlinkClick r:id="rId5"/>
              </a:rPr>
              <a:t>interrupted</a:t>
            </a:r>
            <a:r>
              <a:rPr lang="en-US" altLang="fr-FR">
                <a:ea typeface="ＭＳ Ｐゴシック" panose="020B0600070205080204" pitchFamily="34" charset="-128"/>
              </a:rPr>
              <a:t>. (</a:t>
            </a:r>
            <a:r>
              <a:rPr lang="en-US" altLang="fr-FR" err="1">
                <a:ea typeface="ＭＳ Ｐゴシック" panose="020B0600070205080204" pitchFamily="34" charset="-128"/>
              </a:rPr>
              <a:t>ou</a:t>
            </a:r>
            <a:r>
              <a:rPr lang="en-US" altLang="fr-FR">
                <a:ea typeface="ＭＳ Ｐゴシック" panose="020B0600070205080204" pitchFamily="34" charset="-128"/>
              </a:rPr>
              <a:t> </a:t>
            </a:r>
            <a:r>
              <a:rPr lang="en-US" altLang="fr-FR" sz="1200" b="1">
                <a:ea typeface="ＭＳ Ｐゴシック" panose="020B0600070205080204" pitchFamily="34" charset="-128"/>
                <a:hlinkClick r:id="rId8"/>
              </a:rPr>
              <a:t>acquireUninterruptibly</a:t>
            </a:r>
            <a:r>
              <a:rPr lang="en-US" altLang="fr-FR" sz="1200">
                <a:ea typeface="ＭＳ Ｐゴシック" panose="020B0600070205080204" pitchFamily="34" charset="-128"/>
              </a:rPr>
              <a:t>(int permits)</a:t>
            </a:r>
            <a:r>
              <a:rPr lang="en-US" altLang="fr-FR">
                <a:ea typeface="ＭＳ Ｐゴシック" panose="020B0600070205080204" pitchFamily="34" charset="-128"/>
              </a:rPr>
              <a:t>)</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9">
                  <a:extLst>
                    <a:ext uri="{A12FA001-AC4F-418D-AE19-62706E023703}">
                      <ahyp:hlinkClr xmlns:ahyp="http://schemas.microsoft.com/office/drawing/2018/hyperlinkcolor" val="tx"/>
                    </a:ext>
                  </a:extLst>
                </a:hlinkClick>
              </a:rPr>
              <a:t>release</a:t>
            </a:r>
            <a:r>
              <a:rPr lang="en-US" altLang="fr-FR" b="1">
                <a:solidFill>
                  <a:srgbClr val="7030A0"/>
                </a:solidFill>
                <a:ea typeface="ＭＳ Ｐゴシック" panose="020B0600070205080204" pitchFamily="34" charset="-128"/>
              </a:rPr>
              <a:t>() </a:t>
            </a:r>
            <a:r>
              <a:rPr lang="en-US" altLang="fr-FR">
                <a:ea typeface="ＭＳ Ｐゴシック" panose="020B0600070205080204" pitchFamily="34" charset="-128"/>
              </a:rPr>
              <a:t>Releases a permit, returning it to the semaphore.</a:t>
            </a:r>
          </a:p>
          <a:p>
            <a:pPr lvl="1"/>
            <a:r>
              <a:rPr lang="fr-FR" altLang="fr-FR">
                <a:ea typeface="ＭＳ Ｐゴシック" panose="020B0600070205080204" pitchFamily="34" charset="-128"/>
              </a:rPr>
              <a:t>v</a:t>
            </a:r>
            <a:r>
              <a:rPr lang="en-US" altLang="fr-FR" err="1">
                <a:ea typeface="ＭＳ Ｐゴシック" panose="020B0600070205080204" pitchFamily="34" charset="-128"/>
              </a:rPr>
              <a:t>oid</a:t>
            </a:r>
            <a:r>
              <a:rPr lang="en-US" altLang="fr-FR">
                <a:ea typeface="ＭＳ Ｐゴシック" panose="020B0600070205080204" pitchFamily="34" charset="-128"/>
              </a:rPr>
              <a:t> </a:t>
            </a:r>
            <a:r>
              <a:rPr lang="en-US" altLang="fr-FR" b="1">
                <a:solidFill>
                  <a:srgbClr val="7030A0"/>
                </a:solidFill>
                <a:ea typeface="ＭＳ Ｐゴシック" panose="020B0600070205080204" pitchFamily="34" charset="-128"/>
                <a:hlinkClick r:id="rId10">
                  <a:extLst>
                    <a:ext uri="{A12FA001-AC4F-418D-AE19-62706E023703}">
                      <ahyp:hlinkClr xmlns:ahyp="http://schemas.microsoft.com/office/drawing/2018/hyperlinkcolor" val="tx"/>
                    </a:ext>
                  </a:extLst>
                </a:hlinkClick>
              </a:rPr>
              <a:t>release</a:t>
            </a:r>
            <a:r>
              <a:rPr lang="en-US" altLang="fr-FR" b="1">
                <a:solidFill>
                  <a:srgbClr val="7030A0"/>
                </a:solidFill>
                <a:ea typeface="ＭＳ Ｐゴシック" panose="020B0600070205080204" pitchFamily="34" charset="-128"/>
              </a:rPr>
              <a:t>(int permits) </a:t>
            </a:r>
            <a:r>
              <a:rPr lang="en-US" altLang="fr-FR">
                <a:ea typeface="ＭＳ Ｐゴシック" panose="020B0600070205080204" pitchFamily="34" charset="-128"/>
              </a:rPr>
              <a:t>Releases the given number of permits, returning them to the semaphore.</a:t>
            </a:r>
          </a:p>
          <a:p>
            <a:pPr lvl="1"/>
            <a:endParaRPr lang="en-US" altLang="fr-FR">
              <a:ea typeface="ＭＳ Ｐゴシック" panose="020B0600070205080204" pitchFamily="34" charset="-128"/>
            </a:endParaRPr>
          </a:p>
          <a:p>
            <a:pPr lvl="1"/>
            <a:endParaRPr lang="fr-FR" altLang="fr-FR">
              <a:ea typeface="ＭＳ Ｐゴシック" panose="020B0600070205080204" pitchFamily="34" charset="-128"/>
            </a:endParaRPr>
          </a:p>
        </p:txBody>
      </p:sp>
    </p:spTree>
    <p:extLst>
      <p:ext uri="{BB962C8B-B14F-4D97-AF65-F5344CB8AC3E}">
        <p14:creationId xmlns:p14="http://schemas.microsoft.com/office/powerpoint/2010/main" val="716289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6DF7D-ED75-3E47-A74C-793C6B78A3AD}"/>
              </a:ext>
            </a:extLst>
          </p:cNvPr>
          <p:cNvSpPr>
            <a:spLocks noGrp="1"/>
          </p:cNvSpPr>
          <p:nvPr>
            <p:ph type="title"/>
          </p:nvPr>
        </p:nvSpPr>
        <p:spPr/>
        <p:txBody>
          <a:bodyPr/>
          <a:lstStyle/>
          <a:p>
            <a:pPr>
              <a:defRPr/>
            </a:pPr>
            <a:r>
              <a:rPr lang="fr-FR"/>
              <a:t>Classe </a:t>
            </a:r>
            <a:r>
              <a:rPr lang="de-DE" err="1"/>
              <a:t>ArrayBlockingQueue</a:t>
            </a:r>
            <a:r>
              <a:rPr lang="de-DE"/>
              <a:t>&lt;E&gt;</a:t>
            </a:r>
            <a:endParaRPr lang="fr-FR"/>
          </a:p>
        </p:txBody>
      </p:sp>
      <p:sp>
        <p:nvSpPr>
          <p:cNvPr id="3" name="Espace réservé du contenu 2">
            <a:extLst>
              <a:ext uri="{FF2B5EF4-FFF2-40B4-BE49-F238E27FC236}">
                <a16:creationId xmlns:a16="http://schemas.microsoft.com/office/drawing/2014/main" id="{8B9D150E-0CC7-8245-8A76-1DC78D6E8E75}"/>
              </a:ext>
            </a:extLst>
          </p:cNvPr>
          <p:cNvSpPr>
            <a:spLocks noGrp="1"/>
          </p:cNvSpPr>
          <p:nvPr>
            <p:ph idx="1"/>
          </p:nvPr>
        </p:nvSpPr>
        <p:spPr/>
        <p:txBody>
          <a:bodyPr/>
          <a:lstStyle/>
          <a:p>
            <a:r>
              <a:rPr lang="fr-FR" altLang="fr-FR">
                <a:ea typeface="ＭＳ Ｐゴシック" panose="020B0600070205080204" pitchFamily="34" charset="-128"/>
              </a:rPr>
              <a:t>Buffer Producteurs / Consommateurs borné (utilise un tableau)</a:t>
            </a:r>
          </a:p>
          <a:p>
            <a:r>
              <a:rPr lang="fr-FR" altLang="fr-FR">
                <a:ea typeface="ＭＳ Ｐゴシック" panose="020B0600070205080204" pitchFamily="34" charset="-128"/>
              </a:rPr>
              <a:t>Constructeurs</a:t>
            </a:r>
          </a:p>
          <a:p>
            <a:pPr lvl="1"/>
            <a:r>
              <a:rPr lang="en-US"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ArrayBlockingQueue</a:t>
            </a:r>
            <a:r>
              <a:rPr lang="en-US" altLang="fr-FR">
                <a:solidFill>
                  <a:srgbClr val="7030A0"/>
                </a:solidFill>
                <a:ea typeface="ＭＳ Ｐゴシック" panose="020B0600070205080204" pitchFamily="34" charset="-128"/>
              </a:rPr>
              <a:t>(int capacity) </a:t>
            </a:r>
            <a:r>
              <a:rPr lang="en-US" altLang="fr-FR">
                <a:ea typeface="ＭＳ Ｐゴシック" panose="020B0600070205080204" pitchFamily="34" charset="-128"/>
              </a:rPr>
              <a:t>Creates an </a:t>
            </a:r>
            <a:r>
              <a:rPr lang="en-US" altLang="fr-FR" err="1">
                <a:ea typeface="ＭＳ Ｐゴシック" panose="020B0600070205080204" pitchFamily="34" charset="-128"/>
              </a:rPr>
              <a:t>ArrayBlockingQueue</a:t>
            </a:r>
            <a:r>
              <a:rPr lang="en-US" altLang="fr-FR">
                <a:ea typeface="ＭＳ Ｐゴシック" panose="020B0600070205080204" pitchFamily="34" charset="-128"/>
              </a:rPr>
              <a:t> with the given (fixed) capacity and default access policy.</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ArrayBlockingQueue</a:t>
            </a:r>
            <a:r>
              <a:rPr lang="en-US" altLang="fr-FR">
                <a:solidFill>
                  <a:srgbClr val="7030A0"/>
                </a:solidFill>
                <a:ea typeface="ＭＳ Ｐゴシック" panose="020B0600070205080204" pitchFamily="34" charset="-128"/>
              </a:rPr>
              <a:t>(int capacity, </a:t>
            </a:r>
            <a:r>
              <a:rPr lang="en-US" altLang="fr-FR" err="1">
                <a:solidFill>
                  <a:srgbClr val="7030A0"/>
                </a:solidFill>
                <a:ea typeface="ＭＳ Ｐゴシック" panose="020B0600070205080204" pitchFamily="34" charset="-128"/>
              </a:rPr>
              <a:t>boolean</a:t>
            </a:r>
            <a:r>
              <a:rPr lang="en-US" altLang="fr-FR">
                <a:solidFill>
                  <a:srgbClr val="7030A0"/>
                </a:solidFill>
                <a:ea typeface="ＭＳ Ｐゴシック" panose="020B0600070205080204" pitchFamily="34" charset="-128"/>
              </a:rPr>
              <a:t> fair) </a:t>
            </a:r>
            <a:r>
              <a:rPr lang="en-US" altLang="fr-FR">
                <a:ea typeface="ＭＳ Ｐゴシック" panose="020B0600070205080204" pitchFamily="34" charset="-128"/>
              </a:rPr>
              <a:t>Creates an </a:t>
            </a:r>
            <a:r>
              <a:rPr lang="en-US" altLang="fr-FR" err="1">
                <a:ea typeface="ＭＳ Ｐゴシック" panose="020B0600070205080204" pitchFamily="34" charset="-128"/>
              </a:rPr>
              <a:t>ArrayBlockingQueue</a:t>
            </a:r>
            <a:r>
              <a:rPr lang="en-US" altLang="fr-FR">
                <a:ea typeface="ＭＳ Ｐゴシック" panose="020B0600070205080204" pitchFamily="34" charset="-128"/>
              </a:rPr>
              <a:t> with the given (fixed) capacity and the specified access policy (</a:t>
            </a:r>
            <a:r>
              <a:rPr lang="en-US" altLang="fr-FR" sz="1200" i="1">
                <a:ea typeface="ＭＳ Ｐゴシック" panose="020B0600070205080204" pitchFamily="34" charset="-128"/>
              </a:rPr>
              <a:t>fair - if true then queue accesses for threads blocked on insertion or removal, are processed in FIFO order; if false the access order is unspecified</a:t>
            </a:r>
            <a:r>
              <a:rPr lang="en-US" altLang="fr-FR">
                <a:ea typeface="ＭＳ Ｐゴシック" panose="020B0600070205080204" pitchFamily="34" charset="-128"/>
              </a:rPr>
              <a:t>).</a:t>
            </a:r>
            <a:endParaRPr lang="fr-FR" altLang="fr-FR">
              <a:ea typeface="ＭＳ Ｐゴシック" panose="020B0600070205080204" pitchFamily="34" charset="-128"/>
            </a:endParaRPr>
          </a:p>
          <a:p>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4">
                  <a:extLst>
                    <a:ext uri="{A12FA001-AC4F-418D-AE19-62706E023703}">
                      <ahyp:hlinkClr xmlns:ahyp="http://schemas.microsoft.com/office/drawing/2018/hyperlinkcolor" val="tx"/>
                    </a:ext>
                  </a:extLst>
                </a:hlinkClick>
              </a:rPr>
              <a:t>put</a:t>
            </a:r>
            <a:r>
              <a:rPr lang="en-US" altLang="fr-FR">
                <a:solidFill>
                  <a:srgbClr val="7030A0"/>
                </a:solidFill>
                <a:ea typeface="ＭＳ Ｐゴシック" panose="020B0600070205080204" pitchFamily="34" charset="-128"/>
              </a:rPr>
              <a:t>(</a:t>
            </a:r>
            <a:r>
              <a:rPr lang="en-US" altLang="fr-FR">
                <a:solidFill>
                  <a:srgbClr val="7030A0"/>
                </a:solidFill>
                <a:ea typeface="ＭＳ Ｐゴシック" panose="020B0600070205080204" pitchFamily="34" charset="-128"/>
                <a:hlinkClick r:id="rId5" tooltip="type parameter in ArrayBlockingQueue">
                  <a:extLst>
                    <a:ext uri="{A12FA001-AC4F-418D-AE19-62706E023703}">
                      <ahyp:hlinkClr xmlns:ahyp="http://schemas.microsoft.com/office/drawing/2018/hyperlinkcolor" val="tx"/>
                    </a:ext>
                  </a:extLst>
                </a:hlinkClick>
              </a:rPr>
              <a:t>E</a:t>
            </a:r>
            <a:r>
              <a:rPr lang="en-US" altLang="fr-FR">
                <a:solidFill>
                  <a:srgbClr val="7030A0"/>
                </a:solidFill>
                <a:ea typeface="ＭＳ Ｐゴシック" panose="020B0600070205080204" pitchFamily="34" charset="-128"/>
              </a:rPr>
              <a:t> e) </a:t>
            </a:r>
            <a:r>
              <a:rPr lang="en-US" altLang="fr-FR">
                <a:ea typeface="ＭＳ Ｐゴシック" panose="020B0600070205080204" pitchFamily="34" charset="-128"/>
              </a:rPr>
              <a:t>Inserts the specified element at the tail of this queue, waiting for space to become available if the queue is full.</a:t>
            </a:r>
          </a:p>
          <a:p>
            <a:pPr lvl="1"/>
            <a:r>
              <a:rPr lang="en-US" altLang="fr-FR">
                <a:solidFill>
                  <a:srgbClr val="7030A0"/>
                </a:solidFill>
                <a:ea typeface="ＭＳ Ｐゴシック" panose="020B0600070205080204" pitchFamily="34" charset="-128"/>
                <a:hlinkClick r:id="rId5" tooltip="type parameter in ArrayBlockingQueue">
                  <a:extLst>
                    <a:ext uri="{A12FA001-AC4F-418D-AE19-62706E023703}">
                      <ahyp:hlinkClr xmlns:ahyp="http://schemas.microsoft.com/office/drawing/2018/hyperlinkcolor" val="tx"/>
                    </a:ext>
                  </a:extLst>
                </a:hlinkClick>
              </a:rPr>
              <a:t>E</a:t>
            </a:r>
            <a:r>
              <a:rPr lang="en-US" altLang="fr-FR">
                <a:solidFill>
                  <a:srgbClr val="7030A0"/>
                </a:solidFill>
                <a:ea typeface="ＭＳ Ｐゴシック" panose="020B0600070205080204" pitchFamily="34" charset="-128"/>
              </a:rPr>
              <a:t> </a:t>
            </a:r>
            <a:r>
              <a:rPr lang="en-US" altLang="fr-FR" b="1">
                <a:solidFill>
                  <a:srgbClr val="7030A0"/>
                </a:solidFill>
                <a:ea typeface="ＭＳ Ｐゴシック" panose="020B0600070205080204" pitchFamily="34" charset="-128"/>
                <a:hlinkClick r:id="rId6">
                  <a:extLst>
                    <a:ext uri="{A12FA001-AC4F-418D-AE19-62706E023703}">
                      <ahyp:hlinkClr xmlns:ahyp="http://schemas.microsoft.com/office/drawing/2018/hyperlinkcolor" val="tx"/>
                    </a:ext>
                  </a:extLst>
                </a:hlinkClick>
              </a:rPr>
              <a:t>take</a:t>
            </a:r>
            <a:r>
              <a:rPr lang="en-US" altLang="fr-FR">
                <a:solidFill>
                  <a:srgbClr val="7030A0"/>
                </a:solidFill>
                <a:ea typeface="ＭＳ Ｐゴシック" panose="020B0600070205080204" pitchFamily="34" charset="-128"/>
              </a:rPr>
              <a:t>() </a:t>
            </a:r>
            <a:r>
              <a:rPr lang="en-US" altLang="fr-FR">
                <a:ea typeface="ＭＳ Ｐゴシック" panose="020B0600070205080204" pitchFamily="34" charset="-128"/>
              </a:rPr>
              <a:t>Retrieves and removes the head of this queue, waiting if necessary, until an element becomes available.</a:t>
            </a:r>
          </a:p>
          <a:p>
            <a:pPr lvl="1"/>
            <a:endParaRPr lang="en-US" altLang="fr-FR">
              <a:ea typeface="ＭＳ Ｐゴシック" panose="020B0600070205080204" pitchFamily="34" charset="-128"/>
            </a:endParaRPr>
          </a:p>
          <a:p>
            <a:pPr>
              <a:buFont typeface="Wingdings" pitchFamily="2" charset="2"/>
              <a:buNone/>
            </a:pPr>
            <a:r>
              <a:rPr lang="fr-FR" altLang="fr-FR">
                <a:ea typeface="ＭＳ Ｐゴシック" panose="020B0600070205080204" pitchFamily="34" charset="-128"/>
              </a:rPr>
              <a:t>Voir aussi le classe </a:t>
            </a:r>
            <a:r>
              <a:rPr lang="pl-PL" altLang="fr-FR" b="1">
                <a:solidFill>
                  <a:srgbClr val="7030A0"/>
                </a:solidFill>
                <a:ea typeface="ＭＳ Ｐゴシック" panose="020B0600070205080204" pitchFamily="34" charset="-128"/>
                <a:hlinkClick r:id="rId7" tooltip="class in java.util.concurrent">
                  <a:extLst>
                    <a:ext uri="{A12FA001-AC4F-418D-AE19-62706E023703}">
                      <ahyp:hlinkClr xmlns:ahyp="http://schemas.microsoft.com/office/drawing/2018/hyperlinkcolor" val="tx"/>
                    </a:ext>
                  </a:extLst>
                </a:hlinkClick>
              </a:rPr>
              <a:t>LinkedBlockingDeque</a:t>
            </a:r>
            <a:r>
              <a:rPr lang="pl-PL" altLang="fr-FR" b="1">
                <a:solidFill>
                  <a:srgbClr val="7030A0"/>
                </a:solidFill>
                <a:ea typeface="ＭＳ Ｐゴシック" panose="020B0600070205080204" pitchFamily="34" charset="-128"/>
              </a:rPr>
              <a:t>&lt;E&gt;</a:t>
            </a:r>
            <a:r>
              <a:rPr lang="pl-PL" altLang="fr-FR">
                <a:ea typeface="ＭＳ Ｐゴシック" panose="020B0600070205080204" pitchFamily="34" charset="-128"/>
              </a:rPr>
              <a:t> (</a:t>
            </a:r>
            <a:r>
              <a:rPr lang="pl-PL" altLang="fr-FR" err="1">
                <a:ea typeface="ＭＳ Ｐゴシック" panose="020B0600070205080204" pitchFamily="34" charset="-128"/>
              </a:rPr>
              <a:t>buffer</a:t>
            </a:r>
            <a:r>
              <a:rPr lang="pl-PL" altLang="fr-FR">
                <a:ea typeface="ＭＳ Ｐゴシック" panose="020B0600070205080204" pitchFamily="34" charset="-128"/>
              </a:rPr>
              <a:t> non </a:t>
            </a:r>
            <a:r>
              <a:rPr lang="pl-PL" altLang="fr-FR" err="1">
                <a:ea typeface="ＭＳ Ｐゴシック" panose="020B0600070205080204" pitchFamily="34" charset="-128"/>
              </a:rPr>
              <a:t>borné</a:t>
            </a:r>
            <a:r>
              <a:rPr lang="pl-PL" altLang="fr-FR">
                <a:ea typeface="ＭＳ Ｐゴシック" panose="020B0600070205080204" pitchFamily="34" charset="-128"/>
              </a:rPr>
              <a:t>)</a:t>
            </a:r>
            <a:endParaRPr lang="fr-FR" altLang="fr-FR">
              <a:ea typeface="ＭＳ Ｐゴシック" panose="020B0600070205080204" pitchFamily="34" charset="-128"/>
            </a:endParaRPr>
          </a:p>
        </p:txBody>
      </p:sp>
    </p:spTree>
    <p:extLst>
      <p:ext uri="{BB962C8B-B14F-4D97-AF65-F5344CB8AC3E}">
        <p14:creationId xmlns:p14="http://schemas.microsoft.com/office/powerpoint/2010/main" val="1017773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6807D-65C9-4B4E-BAE8-FF8A74188C39}"/>
              </a:ext>
            </a:extLst>
          </p:cNvPr>
          <p:cNvSpPr>
            <a:spLocks noGrp="1"/>
          </p:cNvSpPr>
          <p:nvPr>
            <p:ph type="title"/>
          </p:nvPr>
        </p:nvSpPr>
        <p:spPr/>
        <p:txBody>
          <a:bodyPr/>
          <a:lstStyle/>
          <a:p>
            <a:pPr>
              <a:defRPr/>
            </a:pPr>
            <a:r>
              <a:rPr lang="fr-FR"/>
              <a:t>Classe </a:t>
            </a:r>
            <a:r>
              <a:rPr lang="fr-FR" err="1"/>
              <a:t>CyclicBarrier</a:t>
            </a:r>
            <a:r>
              <a:rPr lang="fr-FR"/>
              <a:t> </a:t>
            </a:r>
          </a:p>
        </p:txBody>
      </p:sp>
      <p:sp>
        <p:nvSpPr>
          <p:cNvPr id="70658" name="Espace réservé du contenu 2">
            <a:extLst>
              <a:ext uri="{FF2B5EF4-FFF2-40B4-BE49-F238E27FC236}">
                <a16:creationId xmlns:a16="http://schemas.microsoft.com/office/drawing/2014/main" id="{7C4C6102-61B1-6E4D-9A25-FD89E028CDF2}"/>
              </a:ext>
            </a:extLst>
          </p:cNvPr>
          <p:cNvSpPr>
            <a:spLocks noGrp="1"/>
          </p:cNvSpPr>
          <p:nvPr>
            <p:ph idx="1"/>
          </p:nvPr>
        </p:nvSpPr>
        <p:spPr/>
        <p:txBody>
          <a:bodyPr/>
          <a:lstStyle/>
          <a:p>
            <a:r>
              <a:rPr lang="fr-FR" altLang="fr-FR">
                <a:ea typeface="ＭＳ Ｐゴシック" panose="020B0600070205080204" pitchFamily="34" charset="-128"/>
              </a:rPr>
              <a:t>Permet à un ensemble fixe (en nombre) de threads de s’attendre sur une barrière</a:t>
            </a:r>
          </a:p>
          <a:p>
            <a:r>
              <a:rPr lang="fr-FR" altLang="fr-FR">
                <a:ea typeface="ＭＳ Ｐゴシック" panose="020B0600070205080204" pitchFamily="34" charset="-128"/>
              </a:rPr>
              <a:t>Constructeurs</a:t>
            </a:r>
          </a:p>
          <a:p>
            <a:pPr lvl="1"/>
            <a:r>
              <a:rPr lang="en-US"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CyclicBarrier</a:t>
            </a:r>
            <a:r>
              <a:rPr lang="en-US" altLang="fr-FR">
                <a:solidFill>
                  <a:srgbClr val="7030A0"/>
                </a:solidFill>
                <a:ea typeface="ＭＳ Ｐゴシック" panose="020B0600070205080204" pitchFamily="34" charset="-128"/>
              </a:rPr>
              <a:t>(int parties) </a:t>
            </a:r>
            <a:r>
              <a:rPr lang="en-US" altLang="fr-FR">
                <a:ea typeface="ＭＳ Ｐゴシック" panose="020B0600070205080204" pitchFamily="34" charset="-128"/>
              </a:rPr>
              <a:t>Creates a new </a:t>
            </a:r>
            <a:r>
              <a:rPr lang="en-US" altLang="fr-FR" err="1">
                <a:ea typeface="ＭＳ Ｐゴシック" panose="020B0600070205080204" pitchFamily="34" charset="-128"/>
              </a:rPr>
              <a:t>CyclicBarrier</a:t>
            </a:r>
            <a:r>
              <a:rPr lang="en-US" altLang="fr-FR">
                <a:ea typeface="ＭＳ Ｐゴシック" panose="020B0600070205080204" pitchFamily="34" charset="-128"/>
              </a:rPr>
              <a:t> that will trip when the given number of parties (threads) are waiting upon it and does not perform a predefined action when the barrier is tripped.</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CyclicBarrier</a:t>
            </a:r>
            <a:r>
              <a:rPr lang="en-US" altLang="fr-FR">
                <a:solidFill>
                  <a:srgbClr val="7030A0"/>
                </a:solidFill>
                <a:ea typeface="ＭＳ Ｐゴシック" panose="020B0600070205080204" pitchFamily="34" charset="-128"/>
              </a:rPr>
              <a:t>(int parties, </a:t>
            </a:r>
            <a:r>
              <a:rPr lang="en-US" altLang="fr-FR">
                <a:solidFill>
                  <a:srgbClr val="7030A0"/>
                </a:solidFill>
                <a:ea typeface="ＭＳ Ｐゴシック" panose="020B0600070205080204" pitchFamily="34" charset="-128"/>
                <a:hlinkClick r:id="rId4" tooltip="interface in java.lang">
                  <a:extLst>
                    <a:ext uri="{A12FA001-AC4F-418D-AE19-62706E023703}">
                      <ahyp:hlinkClr xmlns:ahyp="http://schemas.microsoft.com/office/drawing/2018/hyperlinkcolor" val="tx"/>
                    </a:ext>
                  </a:extLst>
                </a:hlinkClick>
              </a:rPr>
              <a:t>Runnable</a:t>
            </a:r>
            <a:r>
              <a:rPr lang="en-US" altLang="fr-FR">
                <a:solidFill>
                  <a:srgbClr val="7030A0"/>
                </a:solidFill>
                <a:ea typeface="ＭＳ Ｐゴシック" panose="020B0600070205080204" pitchFamily="34" charset="-128"/>
              </a:rPr>
              <a:t> </a:t>
            </a:r>
            <a:r>
              <a:rPr lang="en-US" altLang="fr-FR" err="1">
                <a:solidFill>
                  <a:srgbClr val="7030A0"/>
                </a:solidFill>
                <a:ea typeface="ＭＳ Ｐゴシック" panose="020B0600070205080204" pitchFamily="34" charset="-128"/>
              </a:rPr>
              <a:t>barrierAction</a:t>
            </a:r>
            <a:r>
              <a:rPr lang="en-US" altLang="fr-FR">
                <a:solidFill>
                  <a:srgbClr val="7030A0"/>
                </a:solidFill>
                <a:ea typeface="ＭＳ Ｐゴシック" panose="020B0600070205080204" pitchFamily="34" charset="-128"/>
              </a:rPr>
              <a:t>) </a:t>
            </a:r>
            <a:r>
              <a:rPr lang="en-US" altLang="fr-FR">
                <a:ea typeface="ＭＳ Ｐゴシック" panose="020B0600070205080204" pitchFamily="34" charset="-128"/>
              </a:rPr>
              <a:t>Creates a new </a:t>
            </a:r>
            <a:r>
              <a:rPr lang="en-US" altLang="fr-FR" err="1">
                <a:ea typeface="ＭＳ Ｐゴシック" panose="020B0600070205080204" pitchFamily="34" charset="-128"/>
              </a:rPr>
              <a:t>CyclicBarrier</a:t>
            </a:r>
            <a:r>
              <a:rPr lang="en-US" altLang="fr-FR">
                <a:ea typeface="ＭＳ Ｐゴシック" panose="020B0600070205080204" pitchFamily="34" charset="-128"/>
              </a:rPr>
              <a:t> that will trip when the given number of parties (threads) are waiting upon it, and which will execute the given barrier action when the barrier is tripped, performed by the last thread entering the barrier.</a:t>
            </a:r>
            <a:endParaRPr lang="fr-FR" altLang="fr-FR">
              <a:ea typeface="ＭＳ Ｐゴシック" panose="020B0600070205080204" pitchFamily="34" charset="-128"/>
            </a:endParaRPr>
          </a:p>
          <a:p>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int </a:t>
            </a:r>
            <a:r>
              <a:rPr lang="en-US" altLang="fr-FR" b="1">
                <a:solidFill>
                  <a:srgbClr val="7030A0"/>
                </a:solidFill>
                <a:ea typeface="ＭＳ Ｐゴシック" panose="020B0600070205080204" pitchFamily="34" charset="-128"/>
                <a:hlinkClick r:id="rId5">
                  <a:extLst>
                    <a:ext uri="{A12FA001-AC4F-418D-AE19-62706E023703}">
                      <ahyp:hlinkClr xmlns:ahyp="http://schemas.microsoft.com/office/drawing/2018/hyperlinkcolor" val="tx"/>
                    </a:ext>
                  </a:extLst>
                </a:hlinkClick>
              </a:rPr>
              <a:t>await</a:t>
            </a:r>
            <a:r>
              <a:rPr lang="en-US" altLang="fr-FR">
                <a:solidFill>
                  <a:srgbClr val="7030A0"/>
                </a:solidFill>
                <a:ea typeface="ＭＳ Ｐゴシック" panose="020B0600070205080204" pitchFamily="34" charset="-128"/>
              </a:rPr>
              <a:t>()</a:t>
            </a:r>
            <a:r>
              <a:rPr lang="en-US" altLang="fr-FR">
                <a:ea typeface="ＭＳ Ｐゴシック" panose="020B0600070205080204" pitchFamily="34" charset="-128"/>
              </a:rPr>
              <a:t> Waits until all </a:t>
            </a:r>
            <a:r>
              <a:rPr lang="en-US" altLang="fr-FR">
                <a:ea typeface="ＭＳ Ｐゴシック" panose="020B0600070205080204" pitchFamily="34" charset="-128"/>
                <a:hlinkClick r:id="rId6"/>
              </a:rPr>
              <a:t>parties</a:t>
            </a:r>
            <a:r>
              <a:rPr lang="en-US" altLang="fr-FR">
                <a:ea typeface="ＭＳ Ｐゴシック" panose="020B0600070205080204" pitchFamily="34" charset="-128"/>
              </a:rPr>
              <a:t> have invoked await on this barrier.</a:t>
            </a:r>
          </a:p>
          <a:p>
            <a:pPr lvl="1"/>
            <a:r>
              <a:rPr lang="en-US" altLang="fr-FR">
                <a:ea typeface="ＭＳ Ｐゴシック" panose="020B0600070205080204" pitchFamily="34" charset="-128"/>
              </a:rPr>
              <a:t>int </a:t>
            </a:r>
            <a:r>
              <a:rPr lang="en-US" altLang="fr-FR" b="1">
                <a:solidFill>
                  <a:srgbClr val="7030A0"/>
                </a:solidFill>
                <a:ea typeface="ＭＳ Ｐゴシック" panose="020B0600070205080204" pitchFamily="34" charset="-128"/>
                <a:hlinkClick r:id="rId7">
                  <a:extLst>
                    <a:ext uri="{A12FA001-AC4F-418D-AE19-62706E023703}">
                      <ahyp:hlinkClr xmlns:ahyp="http://schemas.microsoft.com/office/drawing/2018/hyperlinkcolor" val="tx"/>
                    </a:ext>
                  </a:extLst>
                </a:hlinkClick>
              </a:rPr>
              <a:t>await</a:t>
            </a:r>
            <a:r>
              <a:rPr lang="en-US" altLang="fr-FR">
                <a:solidFill>
                  <a:srgbClr val="7030A0"/>
                </a:solidFill>
                <a:ea typeface="ＭＳ Ｐゴシック" panose="020B0600070205080204" pitchFamily="34" charset="-128"/>
              </a:rPr>
              <a:t>(long timeout, </a:t>
            </a:r>
            <a:r>
              <a:rPr lang="en-US" altLang="fr-FR">
                <a:solidFill>
                  <a:srgbClr val="7030A0"/>
                </a:solidFill>
                <a:ea typeface="ＭＳ Ｐゴシック" panose="020B0600070205080204" pitchFamily="34" charset="-128"/>
                <a:hlinkClick r:id="rId8" tooltip="enum in java.util.concurrent">
                  <a:extLst>
                    <a:ext uri="{A12FA001-AC4F-418D-AE19-62706E023703}">
                      <ahyp:hlinkClr xmlns:ahyp="http://schemas.microsoft.com/office/drawing/2018/hyperlinkcolor" val="tx"/>
                    </a:ext>
                  </a:extLst>
                </a:hlinkClick>
              </a:rPr>
              <a:t>TimeUnit</a:t>
            </a:r>
            <a:r>
              <a:rPr lang="en-US" altLang="fr-FR">
                <a:solidFill>
                  <a:srgbClr val="7030A0"/>
                </a:solidFill>
                <a:ea typeface="ＭＳ Ｐゴシック" panose="020B0600070205080204" pitchFamily="34" charset="-128"/>
              </a:rPr>
              <a:t> unit) </a:t>
            </a:r>
            <a:r>
              <a:rPr lang="en-US" altLang="fr-FR">
                <a:ea typeface="ＭＳ Ｐゴシック" panose="020B0600070205080204" pitchFamily="34" charset="-128"/>
              </a:rPr>
              <a:t>Waits until all </a:t>
            </a:r>
            <a:r>
              <a:rPr lang="en-US" altLang="fr-FR">
                <a:ea typeface="ＭＳ Ｐゴシック" panose="020B0600070205080204" pitchFamily="34" charset="-128"/>
                <a:hlinkClick r:id="rId6"/>
              </a:rPr>
              <a:t>parties</a:t>
            </a:r>
            <a:r>
              <a:rPr lang="en-US" altLang="fr-FR">
                <a:ea typeface="ＭＳ Ｐゴシック" panose="020B0600070205080204" pitchFamily="34" charset="-128"/>
              </a:rPr>
              <a:t> have invoked await on this barrier, or the specified waiting time elapses.</a:t>
            </a:r>
          </a:p>
          <a:p>
            <a:r>
              <a:rPr lang="fr-FR" altLang="fr-FR">
                <a:ea typeface="ＭＳ Ｐゴシック" panose="020B0600070205080204" pitchFamily="34" charset="-128"/>
              </a:rPr>
              <a:t>Voir aussi les classes </a:t>
            </a:r>
            <a:r>
              <a:rPr lang="fr-FR" altLang="fr-FR" b="1" err="1">
                <a:solidFill>
                  <a:srgbClr val="7030A0"/>
                </a:solidFill>
                <a:ea typeface="ＭＳ Ｐゴシック" panose="020B0600070205080204" pitchFamily="34" charset="-128"/>
              </a:rPr>
              <a:t>Phaser</a:t>
            </a:r>
            <a:r>
              <a:rPr lang="fr-FR" altLang="fr-FR">
                <a:ea typeface="ＭＳ Ｐゴシック" panose="020B0600070205080204" pitchFamily="34" charset="-128"/>
              </a:rPr>
              <a:t> (plus complexe) ou </a:t>
            </a:r>
            <a:r>
              <a:rPr lang="fr-FR" altLang="fr-FR" b="1" err="1">
                <a:solidFill>
                  <a:srgbClr val="7030A0"/>
                </a:solidFill>
                <a:ea typeface="ＭＳ Ｐゴシック" panose="020B0600070205080204" pitchFamily="34" charset="-128"/>
              </a:rPr>
              <a:t>CountDownLatch</a:t>
            </a:r>
            <a:r>
              <a:rPr lang="fr-FR" altLang="fr-FR">
                <a:ea typeface="ＭＳ Ｐゴシック" panose="020B0600070205080204" pitchFamily="34" charset="-128"/>
              </a:rPr>
              <a:t> (plus restreinte)</a:t>
            </a:r>
          </a:p>
          <a:p>
            <a:endParaRPr lang="fr-FR" altLang="fr-FR">
              <a:ea typeface="ＭＳ Ｐゴシック" panose="020B0600070205080204" pitchFamily="34" charset="-128"/>
            </a:endParaRPr>
          </a:p>
        </p:txBody>
      </p:sp>
    </p:spTree>
    <p:extLst>
      <p:ext uri="{BB962C8B-B14F-4D97-AF65-F5344CB8AC3E}">
        <p14:creationId xmlns:p14="http://schemas.microsoft.com/office/powerpoint/2010/main" val="94627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5D48DC0B-66AB-4F43-B318-6437BE982E9F}"/>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Synchronisation en mémoire partagée : bilan</a:t>
            </a:r>
          </a:p>
        </p:txBody>
      </p:sp>
      <p:sp>
        <p:nvSpPr>
          <p:cNvPr id="49155" name="Rectangle 3">
            <a:extLst>
              <a:ext uri="{FF2B5EF4-FFF2-40B4-BE49-F238E27FC236}">
                <a16:creationId xmlns:a16="http://schemas.microsoft.com/office/drawing/2014/main" id="{B41CFF45-BA66-E847-9E68-22C1071F28C0}"/>
              </a:ext>
            </a:extLst>
          </p:cNvPr>
          <p:cNvSpPr>
            <a:spLocks noGrp="1" noChangeArrowheads="1"/>
          </p:cNvSpPr>
          <p:nvPr>
            <p:ph idx="4294967295"/>
          </p:nvPr>
        </p:nvSpPr>
        <p:spPr>
          <a:xfrm>
            <a:off x="581025" y="1296988"/>
            <a:ext cx="9324975" cy="5026025"/>
          </a:xfrm>
        </p:spPr>
        <p:txBody>
          <a:bodyPr/>
          <a:lstStyle/>
          <a:p>
            <a:pPr eaLnBrk="1" hangingPunct="1"/>
            <a:r>
              <a:rPr lang="fr-FR" altLang="fr-FR" sz="2000">
                <a:solidFill>
                  <a:srgbClr val="003399"/>
                </a:solidFill>
                <a:ea typeface="ＭＳ Ｐゴシック" panose="020B0600070205080204" pitchFamily="34" charset="-128"/>
              </a:rPr>
              <a:t>Sémaphores</a:t>
            </a:r>
            <a:r>
              <a:rPr lang="fr-FR" altLang="fr-FR" sz="2000">
                <a:ea typeface="ＭＳ Ｐゴシック" panose="020B0600070205080204" pitchFamily="34" charset="-128"/>
              </a:rPr>
              <a:t> : </a:t>
            </a:r>
          </a:p>
          <a:p>
            <a:pPr lvl="1" eaLnBrk="1" hangingPunct="1">
              <a:lnSpc>
                <a:spcPct val="110000"/>
              </a:lnSpc>
            </a:pPr>
            <a:r>
              <a:rPr lang="fr-FR" altLang="fr-FR" sz="2000">
                <a:ea typeface="ＭＳ Ｐゴシック" panose="020B0600070205080204" pitchFamily="34" charset="-128"/>
              </a:rPr>
              <a:t>mécanisme simple mais qui peut conduire à des erreurs subtiles</a:t>
            </a:r>
          </a:p>
          <a:p>
            <a:pPr lvl="1" eaLnBrk="1" hangingPunct="1">
              <a:lnSpc>
                <a:spcPct val="110000"/>
              </a:lnSpc>
            </a:pPr>
            <a:r>
              <a:rPr lang="fr-FR" altLang="fr-FR" sz="2000">
                <a:ea typeface="ＭＳ Ｐゴシック" panose="020B0600070205080204" pitchFamily="34" charset="-128"/>
              </a:rPr>
              <a:t>demande une grande rigueur dans leur utilisation</a:t>
            </a:r>
          </a:p>
          <a:p>
            <a:pPr lvl="1" eaLnBrk="1" hangingPunct="1">
              <a:lnSpc>
                <a:spcPct val="110000"/>
              </a:lnSpc>
            </a:pPr>
            <a:r>
              <a:rPr lang="fr-FR" altLang="fr-FR" sz="2000">
                <a:ea typeface="ＭＳ Ｐゴシック" panose="020B0600070205080204" pitchFamily="34" charset="-128"/>
              </a:rPr>
              <a:t>à réserver pour la mise en place de petites sections critiques</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solidFill>
                  <a:srgbClr val="003399"/>
                </a:solidFill>
                <a:ea typeface="ＭＳ Ｐゴシック" panose="020B0600070205080204" pitchFamily="34" charset="-128"/>
              </a:rPr>
              <a:t>Moniteurs</a:t>
            </a:r>
            <a:r>
              <a:rPr lang="fr-FR" altLang="fr-FR" sz="2000">
                <a:ea typeface="ＭＳ Ｐゴシック" panose="020B0600070205080204" pitchFamily="34" charset="-128"/>
              </a:rPr>
              <a:t> :</a:t>
            </a:r>
          </a:p>
          <a:p>
            <a:pPr lvl="1" eaLnBrk="1" hangingPunct="1">
              <a:lnSpc>
                <a:spcPct val="110000"/>
              </a:lnSpc>
            </a:pPr>
            <a:r>
              <a:rPr lang="fr-FR" altLang="fr-FR" sz="2000">
                <a:ea typeface="ＭＳ Ｐゴシック" panose="020B0600070205080204" pitchFamily="34" charset="-128"/>
              </a:rPr>
              <a:t>mécanisme de plus haut niveau</a:t>
            </a:r>
          </a:p>
          <a:p>
            <a:pPr lvl="1" eaLnBrk="1" hangingPunct="1">
              <a:lnSpc>
                <a:spcPct val="110000"/>
              </a:lnSpc>
            </a:pPr>
            <a:r>
              <a:rPr lang="fr-FR" altLang="fr-FR" sz="2000">
                <a:ea typeface="ＭＳ Ｐゴシック" panose="020B0600070205080204" pitchFamily="34" charset="-128"/>
              </a:rPr>
              <a:t>simplifie la mise en place de section critique</a:t>
            </a:r>
          </a:p>
          <a:p>
            <a:pPr lvl="1" eaLnBrk="1" hangingPunct="1">
              <a:lnSpc>
                <a:spcPct val="110000"/>
              </a:lnSpc>
            </a:pPr>
            <a:r>
              <a:rPr lang="fr-FR" altLang="fr-FR" sz="2000">
                <a:ea typeface="ＭＳ Ｐゴシック" panose="020B0600070205080204" pitchFamily="34" charset="-128"/>
              </a:rPr>
              <a:t>peut néanmoins conduire à des erreurs (mauvaise protection, trop de points d'entrées, oubli de réévaluation des conditions de progression)</a:t>
            </a:r>
            <a:br>
              <a:rPr lang="fr-FR" altLang="fr-FR" sz="2000">
                <a:ea typeface="ＭＳ Ｐゴシック" panose="020B0600070205080204" pitchFamily="34" charset="-128"/>
              </a:rPr>
            </a:br>
            <a:br>
              <a:rPr lang="fr-FR" altLang="fr-FR" sz="2000">
                <a:ea typeface="ＭＳ Ｐゴシック" panose="020B0600070205080204" pitchFamily="34" charset="-128"/>
              </a:rPr>
            </a:br>
            <a:endParaRPr lang="fr-FR" altLang="fr-FR" sz="2000">
              <a:ea typeface="ＭＳ Ｐゴシック" panose="020B0600070205080204" pitchFamily="34"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53EB6DF9-F021-0949-A9B2-9ACF36DDAE1C}"/>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Conclusion sémantique</a:t>
            </a:r>
          </a:p>
        </p:txBody>
      </p:sp>
      <p:sp>
        <p:nvSpPr>
          <p:cNvPr id="50179" name="Rectangle 3">
            <a:extLst>
              <a:ext uri="{FF2B5EF4-FFF2-40B4-BE49-F238E27FC236}">
                <a16:creationId xmlns:a16="http://schemas.microsoft.com/office/drawing/2014/main" id="{25CF9755-5888-9147-909E-275DFDAAA210}"/>
              </a:ext>
            </a:extLst>
          </p:cNvPr>
          <p:cNvSpPr>
            <a:spLocks noGrp="1" noChangeArrowheads="1"/>
          </p:cNvSpPr>
          <p:nvPr>
            <p:ph idx="4294967295"/>
          </p:nvPr>
        </p:nvSpPr>
        <p:spPr>
          <a:xfrm>
            <a:off x="504825" y="1143000"/>
            <a:ext cx="9401175" cy="4184650"/>
          </a:xfrm>
        </p:spPr>
        <p:txBody>
          <a:bodyPr/>
          <a:lstStyle/>
          <a:p>
            <a:pPr eaLnBrk="1" hangingPunct="1"/>
            <a:r>
              <a:rPr lang="fr-FR" altLang="fr-FR" sz="1800">
                <a:ea typeface="ＭＳ Ｐゴシック" panose="020B0600070205080204" pitchFamily="34" charset="-128"/>
              </a:rPr>
              <a:t>En modèle réparti la communication et la synchronisation entre tâches se fait par </a:t>
            </a:r>
            <a:r>
              <a:rPr lang="fr-FR" altLang="fr-FR" sz="1800">
                <a:solidFill>
                  <a:srgbClr val="0000FF"/>
                </a:solidFill>
                <a:ea typeface="ＭＳ Ｐゴシック" panose="020B0600070205080204" pitchFamily="34" charset="-128"/>
              </a:rPr>
              <a:t>l’échange de messages</a:t>
            </a:r>
            <a:r>
              <a:rPr lang="fr-FR" altLang="fr-FR" sz="1800">
                <a:ea typeface="ＭＳ Ｐゴシック" panose="020B0600070205080204" pitchFamily="34" charset="-128"/>
              </a:rPr>
              <a:t>; on utilise principalement deux mécanismes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L'appel de procédures à distance (RPC), mécanisme plutôt système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L’invocation de méthodes distantes (RMI), mécanisme plutôt langage</a:t>
            </a:r>
          </a:p>
          <a:p>
            <a:pPr lvl="1"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En modèle centralisé la communication et la synchronisation reposent sur le </a:t>
            </a:r>
            <a:r>
              <a:rPr lang="fr-FR" altLang="fr-FR" sz="1800">
                <a:solidFill>
                  <a:srgbClr val="0000FF"/>
                </a:solidFill>
                <a:ea typeface="ＭＳ Ｐゴシック" panose="020B0600070205080204" pitchFamily="34" charset="-128"/>
              </a:rPr>
              <a:t>partage de données communes</a:t>
            </a:r>
            <a:r>
              <a:rPr lang="fr-FR" altLang="fr-FR" sz="1800">
                <a:ea typeface="ＭＳ Ｐゴシック" panose="020B0600070205080204" pitchFamily="34" charset="-128"/>
              </a:rPr>
              <a:t>; il faut alors « </a:t>
            </a:r>
            <a:r>
              <a:rPr lang="fr-FR" altLang="fr-FR" sz="1800" b="1">
                <a:solidFill>
                  <a:srgbClr val="22228B"/>
                </a:solidFill>
                <a:ea typeface="ＭＳ Ｐゴシック" panose="020B0600070205080204" pitchFamily="34" charset="-128"/>
              </a:rPr>
              <a:t>protéger </a:t>
            </a:r>
            <a:r>
              <a:rPr lang="fr-FR" altLang="fr-FR" sz="1800">
                <a:ea typeface="ＭＳ Ｐゴシック" panose="020B0600070205080204" pitchFamily="34" charset="-128"/>
              </a:rPr>
              <a:t>» l’accès ces données à l’aide de deux mécanismes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sémaphores, plutôt système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moniteurs, plutôt langage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6FD4300A-1CBF-BF4C-93EA-1610BA7B80CF}"/>
              </a:ext>
            </a:extLst>
          </p:cNvPr>
          <p:cNvSpPr>
            <a:spLocks noGrp="1" noChangeArrowheads="1"/>
          </p:cNvSpPr>
          <p:nvPr>
            <p:ph type="title"/>
          </p:nvPr>
        </p:nvSpPr>
        <p:spPr/>
        <p:txBody>
          <a:bodyPr/>
          <a:lstStyle/>
          <a:p>
            <a:pPr eaLnBrk="1" hangingPunct="1">
              <a:defRPr/>
            </a:pPr>
            <a:r>
              <a:rPr lang="fr-FR" sz="2800">
                <a:ea typeface="ＭＳ Ｐゴシック" charset="0"/>
                <a:cs typeface="ＭＳ Ｐゴシック" charset="0"/>
              </a:rPr>
              <a:t>Conclusion langage</a:t>
            </a:r>
          </a:p>
        </p:txBody>
      </p:sp>
      <p:sp>
        <p:nvSpPr>
          <p:cNvPr id="62466" name="Rectangle 3">
            <a:extLst>
              <a:ext uri="{FF2B5EF4-FFF2-40B4-BE49-F238E27FC236}">
                <a16:creationId xmlns:a16="http://schemas.microsoft.com/office/drawing/2014/main" id="{0516AE93-3DF8-6F42-8522-7BF71F9708DB}"/>
              </a:ext>
            </a:extLst>
          </p:cNvPr>
          <p:cNvSpPr>
            <a:spLocks noGrp="1" noChangeArrowheads="1"/>
          </p:cNvSpPr>
          <p:nvPr>
            <p:ph idx="4294967295"/>
          </p:nvPr>
        </p:nvSpPr>
        <p:spPr>
          <a:xfrm>
            <a:off x="504825" y="1524000"/>
            <a:ext cx="9401175" cy="4184650"/>
          </a:xfrm>
        </p:spPr>
        <p:txBody>
          <a:bodyPr/>
          <a:lstStyle/>
          <a:p>
            <a:pPr eaLnBrk="1" hangingPunct="1"/>
            <a:r>
              <a:rPr lang="fr-FR" altLang="fr-FR" sz="2000">
                <a:ea typeface="ＭＳ Ｐゴシック" panose="020B0600070205080204" pitchFamily="34" charset="-128"/>
              </a:rPr>
              <a:t>Java offre (maintenant) plusieurs mécanismes de synchronisation </a:t>
            </a:r>
          </a:p>
          <a:p>
            <a:pPr lvl="1" eaLnBrk="1" hangingPunct="1"/>
            <a:r>
              <a:rPr lang="fr-FR" altLang="fr-FR" sz="2000">
                <a:ea typeface="ＭＳ Ｐゴシック" panose="020B0600070205080204" pitchFamily="34" charset="-128"/>
              </a:rPr>
              <a:t>Section critiques grâce aux blocs et méthodes « </a:t>
            </a:r>
            <a:r>
              <a:rPr lang="fr-FR" altLang="fr-FR" sz="2000" err="1">
                <a:ea typeface="ＭＳ Ｐゴシック" panose="020B0600070205080204" pitchFamily="34" charset="-128"/>
              </a:rPr>
              <a:t>synchronized</a:t>
            </a:r>
            <a:r>
              <a:rPr lang="fr-FR" altLang="fr-FR" sz="2000">
                <a:ea typeface="ＭＳ Ｐゴシック" panose="020B0600070205080204" pitchFamily="34" charset="-128"/>
              </a:rPr>
              <a:t> »</a:t>
            </a:r>
          </a:p>
          <a:p>
            <a:pPr lvl="1" eaLnBrk="1" hangingPunct="1"/>
            <a:r>
              <a:rPr lang="fr-FR" altLang="fr-FR" sz="2000">
                <a:ea typeface="ＭＳ Ｐゴシック" panose="020B0600070205080204" pitchFamily="34" charset="-128"/>
              </a:rPr>
              <a:t>moniteurs grâce aux blocs et méthodes « </a:t>
            </a:r>
            <a:r>
              <a:rPr lang="fr-FR" altLang="fr-FR" sz="2000" err="1">
                <a:ea typeface="ＭＳ Ｐゴシック" panose="020B0600070205080204" pitchFamily="34" charset="-128"/>
              </a:rPr>
              <a:t>synchronized</a:t>
            </a:r>
            <a:r>
              <a:rPr lang="fr-FR" altLang="fr-FR" sz="2000">
                <a:ea typeface="ＭＳ Ｐゴシック" panose="020B0600070205080204" pitchFamily="34" charset="-128"/>
              </a:rPr>
              <a:t> » et aux méthodes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 / </a:t>
            </a:r>
            <a:r>
              <a:rPr lang="fr-FR" altLang="fr-FR" sz="2000" err="1">
                <a:ea typeface="ＭＳ Ｐゴシック" panose="020B0600070205080204" pitchFamily="34" charset="-128"/>
              </a:rPr>
              <a:t>notify</a:t>
            </a:r>
            <a:r>
              <a:rPr lang="fr-FR" altLang="fr-FR" sz="2000">
                <a:ea typeface="ＭＳ Ｐゴシック" panose="020B0600070205080204" pitchFamily="34" charset="-128"/>
              </a:rPr>
              <a:t> / </a:t>
            </a:r>
            <a:r>
              <a:rPr lang="fr-FR" altLang="fr-FR" sz="2000" err="1">
                <a:ea typeface="ＭＳ Ｐゴシック" panose="020B0600070205080204" pitchFamily="34" charset="-128"/>
              </a:rPr>
              <a:t>notifyall</a:t>
            </a:r>
            <a:endParaRPr lang="fr-FR" altLang="fr-FR" sz="2000">
              <a:ea typeface="ＭＳ Ｐゴシック" panose="020B0600070205080204" pitchFamily="34" charset="-128"/>
            </a:endParaRPr>
          </a:p>
          <a:p>
            <a:pPr marL="804545" lvl="1" eaLnBrk="1" hangingPunct="1"/>
            <a:r>
              <a:rPr lang="fr-FR" altLang="fr-FR" sz="2000">
                <a:ea typeface="ＭＳ Ｐゴシック"/>
              </a:rPr>
              <a:t>Sémaphores, barrières, buffers Prod/Cons (</a:t>
            </a:r>
            <a:r>
              <a:rPr lang="fr-FR" altLang="fr-FR" sz="1800" dirty="0">
                <a:ea typeface="ＭＳ Ｐゴシック"/>
              </a:rPr>
              <a:t>API Concurrent depuis Java 1.5</a:t>
            </a:r>
            <a:r>
              <a:rPr lang="fr-FR" altLang="fr-FR" sz="2000" dirty="0">
                <a:ea typeface="ＭＳ Ｐゴシック"/>
              </a:rPr>
              <a:t>)</a:t>
            </a:r>
            <a:endParaRPr lang="fr-FR" altLang="fr-FR" sz="2000" dirty="0">
              <a:ea typeface="ＭＳ Ｐゴシック"/>
              <a:cs typeface="Arial"/>
            </a:endParaRPr>
          </a:p>
          <a:p>
            <a:pPr lvl="1" eaLnBrk="1" hangingPunct="1"/>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Posix propose plusieurs mécanismes</a:t>
            </a:r>
          </a:p>
          <a:p>
            <a:pPr lvl="1" eaLnBrk="1" hangingPunct="1"/>
            <a:r>
              <a:rPr lang="fr-FR" altLang="fr-FR" sz="2000">
                <a:ea typeface="ＭＳ Ｐゴシック" panose="020B0600070205080204" pitchFamily="34" charset="-128"/>
              </a:rPr>
              <a:t>Mutex : pour les sections critiques</a:t>
            </a:r>
          </a:p>
          <a:p>
            <a:pPr lvl="1" eaLnBrk="1" hangingPunct="1"/>
            <a:r>
              <a:rPr lang="fr-FR" altLang="fr-FR" sz="2000">
                <a:ea typeface="ＭＳ Ｐゴシック" panose="020B0600070205080204" pitchFamily="34" charset="-128"/>
              </a:rPr>
              <a:t>Sémaphores : pour les sections critiques et les coopérations élaborées</a:t>
            </a:r>
          </a:p>
          <a:p>
            <a:pPr lvl="1" eaLnBrk="1" hangingPunct="1"/>
            <a:r>
              <a:rPr lang="fr-FR" altLang="fr-FR" sz="2000">
                <a:ea typeface="ＭＳ Ｐゴシック" panose="020B0600070205080204" pitchFamily="34" charset="-128"/>
              </a:rPr>
              <a:t>Variables conditionnelles : pour l</a:t>
            </a:r>
            <a:r>
              <a:rPr lang="ja-JP" altLang="fr-FR" sz="2000">
                <a:ea typeface="ＭＳ Ｐゴシック" panose="020B0600070205080204" pitchFamily="34" charset="-128"/>
              </a:rPr>
              <a:t>’</a:t>
            </a:r>
            <a:r>
              <a:rPr lang="fr-FR" altLang="ja-JP" sz="2000">
                <a:ea typeface="ＭＳ Ｐゴシック" panose="020B0600070205080204" pitchFamily="34" charset="-128"/>
              </a:rPr>
              <a:t>utilisation de moniteur</a:t>
            </a:r>
            <a:endParaRPr lang="fr-FR" altLang="fr-FR" sz="2000">
              <a:ea typeface="ＭＳ Ｐゴシック" panose="020B0600070205080204" pitchFamily="34" charset="-128"/>
            </a:endParaRPr>
          </a:p>
        </p:txBody>
      </p:sp>
    </p:spTree>
    <p:extLst>
      <p:ext uri="{BB962C8B-B14F-4D97-AF65-F5344CB8AC3E}">
        <p14:creationId xmlns:p14="http://schemas.microsoft.com/office/powerpoint/2010/main" val="73179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8B9A9-DB59-5F42-B845-4D313889B41A}"/>
              </a:ext>
            </a:extLst>
          </p:cNvPr>
          <p:cNvSpPr>
            <a:spLocks noGrp="1"/>
          </p:cNvSpPr>
          <p:nvPr>
            <p:ph type="title"/>
          </p:nvPr>
        </p:nvSpPr>
        <p:spPr/>
        <p:txBody>
          <a:bodyPr/>
          <a:lstStyle/>
          <a:p>
            <a:r>
              <a:rPr lang="fr-FR"/>
              <a:t>Les prochaines séances </a:t>
            </a:r>
          </a:p>
        </p:txBody>
      </p:sp>
      <p:sp>
        <p:nvSpPr>
          <p:cNvPr id="3" name="Espace réservé du contenu 2">
            <a:extLst>
              <a:ext uri="{FF2B5EF4-FFF2-40B4-BE49-F238E27FC236}">
                <a16:creationId xmlns:a16="http://schemas.microsoft.com/office/drawing/2014/main" id="{20905C3D-3B9C-0340-B1C8-D437C53CE072}"/>
              </a:ext>
            </a:extLst>
          </p:cNvPr>
          <p:cNvSpPr>
            <a:spLocks noGrp="1"/>
          </p:cNvSpPr>
          <p:nvPr>
            <p:ph idx="1"/>
          </p:nvPr>
        </p:nvSpPr>
        <p:spPr/>
        <p:txBody>
          <a:bodyPr/>
          <a:lstStyle/>
          <a:p>
            <a:endParaRPr lang="fr-FR" altLang="fr-FR" dirty="0">
              <a:ea typeface="ＭＳ Ｐゴシック" panose="020B0600070205080204" pitchFamily="34" charset="-128"/>
            </a:endParaRPr>
          </a:p>
          <a:p>
            <a:r>
              <a:rPr lang="fr-FR" altLang="fr-FR" dirty="0">
                <a:solidFill>
                  <a:schemeClr val="bg1">
                    <a:lumMod val="85000"/>
                  </a:schemeClr>
                </a:solidFill>
                <a:ea typeface="ＭＳ Ｐゴシック" panose="020B0600070205080204" pitchFamily="34" charset="-128"/>
              </a:rPr>
              <a:t>S2 : Créer des entités concurrentes, sémantique et mise en pratique</a:t>
            </a:r>
          </a:p>
          <a:p>
            <a:r>
              <a:rPr lang="fr-FR" altLang="fr-FR" dirty="0">
                <a:solidFill>
                  <a:schemeClr val="bg1">
                    <a:lumMod val="85000"/>
                  </a:schemeClr>
                </a:solidFill>
                <a:ea typeface="ＭＳ Ｐゴシック" panose="020B0600070205080204" pitchFamily="34" charset="-128"/>
              </a:rPr>
              <a:t>S3 : Synchronisation entre entités concurrentes, sémantique et illustrations en Java et C/Posix</a:t>
            </a:r>
          </a:p>
          <a:p>
            <a:r>
              <a:rPr lang="fr-FR" altLang="fr-FR" dirty="0">
                <a:ea typeface="ＭＳ Ｐゴシック" panose="020B0600070205080204" pitchFamily="34" charset="-128"/>
              </a:rPr>
              <a:t>S4 : Paradigmes de la concurrence 1</a:t>
            </a:r>
          </a:p>
          <a:p>
            <a:r>
              <a:rPr lang="fr-FR" altLang="fr-FR" dirty="0">
                <a:ea typeface="ＭＳ Ｐゴシック" panose="020B0600070205080204" pitchFamily="34" charset="-128"/>
              </a:rPr>
              <a:t>S5 : Paradigmes de la concurrence 2</a:t>
            </a:r>
          </a:p>
          <a:p>
            <a:r>
              <a:rPr lang="fr-FR" altLang="fr-FR" dirty="0">
                <a:ea typeface="ＭＳ Ｐゴシック" panose="020B0600070205080204" pitchFamily="34" charset="-128"/>
              </a:rPr>
              <a:t>S6 : Programmation concurrente en Python</a:t>
            </a:r>
          </a:p>
          <a:p>
            <a:endParaRPr lang="fr-FR" dirty="0"/>
          </a:p>
        </p:txBody>
      </p:sp>
    </p:spTree>
    <p:extLst>
      <p:ext uri="{BB962C8B-B14F-4D97-AF65-F5344CB8AC3E}">
        <p14:creationId xmlns:p14="http://schemas.microsoft.com/office/powerpoint/2010/main" val="317719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D816FAEC-2EA9-204A-82B6-CCA8CBF15C7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présents dans les systèmes distribués : mécanismes de communication</a:t>
            </a:r>
          </a:p>
        </p:txBody>
      </p:sp>
      <p:sp>
        <p:nvSpPr>
          <p:cNvPr id="22531" name="Rectangle 3">
            <a:extLst>
              <a:ext uri="{FF2B5EF4-FFF2-40B4-BE49-F238E27FC236}">
                <a16:creationId xmlns:a16="http://schemas.microsoft.com/office/drawing/2014/main" id="{654AC328-1F40-2E48-A329-C0439C8E6935}"/>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2000">
                <a:ea typeface="ＭＳ Ｐゴシック" panose="020B0600070205080204" pitchFamily="34" charset="-128"/>
              </a:rPr>
              <a:t>Appel de procédures distantes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envoie d’une demande à un serveur</a:t>
            </a:r>
          </a:p>
          <a:p>
            <a:pPr lvl="1" eaLnBrk="1" hangingPunct="1">
              <a:lnSpc>
                <a:spcPct val="90000"/>
              </a:lnSpc>
            </a:pPr>
            <a:r>
              <a:rPr lang="fr-FR" altLang="fr-FR" sz="2000">
                <a:ea typeface="ＭＳ Ｐゴシック" panose="020B0600070205080204" pitchFamily="34" charset="-128"/>
              </a:rPr>
              <a:t>plusieurs sémantiques (appel bloquant ou non bloquant)</a:t>
            </a:r>
          </a:p>
          <a:p>
            <a:pPr lvl="1" eaLnBrk="1" hangingPunct="1">
              <a:lnSpc>
                <a:spcPct val="90000"/>
              </a:lnSpc>
            </a:pPr>
            <a:r>
              <a:rPr lang="fr-FR" altLang="fr-FR" sz="2000">
                <a:ea typeface="ＭＳ Ｐゴシック" panose="020B0600070205080204" pitchFamily="34" charset="-128"/>
              </a:rPr>
              <a:t>mécanisme </a:t>
            </a:r>
            <a:r>
              <a:rPr lang="fr-FR" altLang="fr-FR" sz="2000">
                <a:solidFill>
                  <a:srgbClr val="003399"/>
                </a:solidFill>
                <a:ea typeface="ＭＳ Ｐゴシック" panose="020B0600070205080204" pitchFamily="34" charset="-128"/>
              </a:rPr>
              <a:t>système</a:t>
            </a: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exemple : RPC</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Invocation de méthodes distantes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appel d’une méthode d’un objet situé sur un site distant</a:t>
            </a:r>
          </a:p>
          <a:p>
            <a:pPr lvl="1" eaLnBrk="1" hangingPunct="1">
              <a:lnSpc>
                <a:spcPct val="90000"/>
              </a:lnSpc>
            </a:pPr>
            <a:r>
              <a:rPr lang="fr-FR" altLang="fr-FR" sz="2000">
                <a:ea typeface="ＭＳ Ｐゴシック" panose="020B0600070205080204" pitchFamily="34" charset="-128"/>
              </a:rPr>
              <a:t>mécanisme </a:t>
            </a:r>
            <a:r>
              <a:rPr lang="fr-FR" altLang="fr-FR" sz="2000">
                <a:solidFill>
                  <a:srgbClr val="003399"/>
                </a:solidFill>
                <a:ea typeface="ＭＳ Ｐゴシック" panose="020B0600070205080204" pitchFamily="34" charset="-128"/>
              </a:rPr>
              <a:t>langage</a:t>
            </a: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exemple : Java RMI (Remote Method Invocation)</a:t>
            </a:r>
          </a:p>
          <a:p>
            <a:pPr lvl="1" eaLnBrk="1" hangingPunct="1">
              <a:lnSpc>
                <a:spcPct val="90000"/>
              </a:lnSpc>
            </a:pPr>
            <a:endParaRPr lang="fr-FR" altLang="fr-FR" sz="2000">
              <a:ea typeface="ＭＳ Ｐゴシック" panose="020B0600070205080204" pitchFamily="34" charset="-128"/>
            </a:endParaRPr>
          </a:p>
          <a:p>
            <a:pPr eaLnBrk="1" hangingPunct="1">
              <a:lnSpc>
                <a:spcPct val="90000"/>
              </a:lnSpc>
              <a:buFont typeface="Wingdings" pitchFamily="2" charset="2"/>
              <a:buNone/>
            </a:pPr>
            <a:endParaRPr lang="fr-FR" altLang="fr-FR" sz="2000">
              <a:ea typeface="ＭＳ Ｐゴシック"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EA9368EC-29E7-F140-BB9B-4F8FC17CB0B6}"/>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Caractéristiques des systèmes centralisés</a:t>
            </a:r>
          </a:p>
        </p:txBody>
      </p:sp>
      <p:sp>
        <p:nvSpPr>
          <p:cNvPr id="23555" name="Rectangle 3">
            <a:extLst>
              <a:ext uri="{FF2B5EF4-FFF2-40B4-BE49-F238E27FC236}">
                <a16:creationId xmlns:a16="http://schemas.microsoft.com/office/drawing/2014/main" id="{C584CA54-236E-ED4B-AEC6-5377F7A3E88D}"/>
              </a:ext>
            </a:extLst>
          </p:cNvPr>
          <p:cNvSpPr>
            <a:spLocks noGrp="1" noChangeArrowheads="1"/>
          </p:cNvSpPr>
          <p:nvPr>
            <p:ph idx="4294967295"/>
          </p:nvPr>
        </p:nvSpPr>
        <p:spPr>
          <a:xfrm>
            <a:off x="581025" y="1296988"/>
            <a:ext cx="9324975" cy="5026025"/>
          </a:xfrm>
        </p:spPr>
        <p:txBody>
          <a:bodyPr/>
          <a:lstStyle/>
          <a:p>
            <a:pPr marL="391795" indent="-391795" eaLnBrk="1" hangingPunct="1">
              <a:lnSpc>
                <a:spcPct val="90000"/>
              </a:lnSpc>
            </a:pPr>
            <a:r>
              <a:rPr lang="fr-FR" altLang="fr-FR" sz="2000">
                <a:ea typeface="ＭＳ Ｐゴシック"/>
              </a:rPr>
              <a:t>Une seule machine pour plusieurs tâches : </a:t>
            </a:r>
            <a:r>
              <a:rPr lang="fr-FR" altLang="fr-FR" sz="2000" i="1">
                <a:ea typeface="ＭＳ Ｐゴシック"/>
              </a:rPr>
              <a:t>partage obligatoire</a:t>
            </a:r>
            <a:endParaRPr lang="en-US">
              <a:ea typeface="ＭＳ Ｐゴシック"/>
            </a:endParaRP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pPr>
            <a:r>
              <a:rPr lang="fr-FR" altLang="fr-FR" sz="2000">
                <a:ea typeface="ＭＳ Ｐゴシック"/>
              </a:rPr>
              <a:t>Mémoire commune</a:t>
            </a: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pPr>
            <a:r>
              <a:rPr lang="fr-FR" altLang="fr-FR" sz="2000">
                <a:ea typeface="ＭＳ Ｐゴシック"/>
              </a:rPr>
              <a:t>Communication et synchronisation par </a:t>
            </a:r>
            <a:r>
              <a:rPr lang="fr-FR" altLang="fr-FR" sz="2000" i="1">
                <a:solidFill>
                  <a:srgbClr val="003399"/>
                </a:solidFill>
                <a:ea typeface="ＭＳ Ｐゴシック"/>
              </a:rPr>
              <a:t>partage de données</a:t>
            </a:r>
            <a:r>
              <a:rPr lang="fr-FR" altLang="fr-FR" sz="2000">
                <a:ea typeface="ＭＳ Ｐゴシック"/>
              </a:rPr>
              <a:t> en mémoire</a:t>
            </a: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a:ea typeface="ＭＳ Ｐゴシック"/>
              </a:rPr>
              <a:t>simple à mettre en œuvre</a:t>
            </a:r>
            <a:endParaRPr lang="fr-FR" altLang="fr-FR" sz="1800">
              <a:ea typeface="ＭＳ Ｐゴシック" panose="020B0600070205080204" pitchFamily="34" charset="-128"/>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a:ea typeface="ＭＳ Ｐゴシック"/>
              </a:rPr>
              <a:t>pose le problème de la </a:t>
            </a:r>
            <a:r>
              <a:rPr lang="fr-FR" altLang="fr-FR" sz="1800">
                <a:solidFill>
                  <a:srgbClr val="FF3300"/>
                </a:solidFill>
                <a:ea typeface="ＭＳ Ｐゴシック"/>
              </a:rPr>
              <a:t>protection des données</a:t>
            </a:r>
            <a:r>
              <a:rPr lang="fr-FR" altLang="fr-FR" sz="1800">
                <a:ea typeface="ＭＳ Ｐゴシック"/>
              </a:rPr>
              <a:t> par rapport à des accès multiples (problème de cohérence) lorsque les opérations ne sont pas atomiques</a:t>
            </a:r>
            <a:endParaRPr lang="fr-FR" altLang="fr-FR" sz="2000">
              <a:ea typeface="ＭＳ Ｐゴシック"/>
              <a:cs typeface="Arial"/>
            </a:endParaRP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buFont typeface="Wingdings" pitchFamily="2" charset="2"/>
              <a:buNone/>
            </a:pPr>
            <a:endParaRPr lang="fr-FR" altLang="fr-FR" sz="2000">
              <a:ea typeface="ＭＳ Ｐゴシック" panose="020B0600070205080204" pitchFamily="34"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A9C8E76-69D0-194C-B92C-99404919A82A}"/>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présents dans les systèmes centralisés : mécanismes de </a:t>
            </a:r>
            <a:r>
              <a:rPr lang="fr-FR" altLang="fr-FR">
                <a:solidFill>
                  <a:srgbClr val="7878DE"/>
                </a:solidFill>
                <a:ea typeface="ＭＳ Ｐゴシック" panose="020B0600070205080204" pitchFamily="34" charset="-128"/>
              </a:rPr>
              <a:t>protection</a:t>
            </a:r>
          </a:p>
        </p:txBody>
      </p:sp>
      <p:sp>
        <p:nvSpPr>
          <p:cNvPr id="24579" name="Rectangle 3">
            <a:extLst>
              <a:ext uri="{FF2B5EF4-FFF2-40B4-BE49-F238E27FC236}">
                <a16:creationId xmlns:a16="http://schemas.microsoft.com/office/drawing/2014/main" id="{CFA7A75F-2878-1147-BD31-4DF72BA54CCD}"/>
              </a:ext>
            </a:extLst>
          </p:cNvPr>
          <p:cNvSpPr>
            <a:spLocks noGrp="1" noChangeArrowheads="1"/>
          </p:cNvSpPr>
          <p:nvPr>
            <p:ph idx="4294967295"/>
          </p:nvPr>
        </p:nvSpPr>
        <p:spPr>
          <a:xfrm>
            <a:off x="581025" y="1069975"/>
            <a:ext cx="9324975" cy="5026025"/>
          </a:xfrm>
        </p:spPr>
        <p:txBody>
          <a:bodyPr/>
          <a:lstStyle/>
          <a:p>
            <a:pPr eaLnBrk="1" hangingPunct="1">
              <a:lnSpc>
                <a:spcPct val="90000"/>
              </a:lnSpc>
            </a:pPr>
            <a:r>
              <a:rPr lang="fr-FR" altLang="fr-FR" sz="1800">
                <a:ea typeface="ＭＳ Ｐゴシック" panose="020B0600070205080204" pitchFamily="34" charset="-128"/>
              </a:rPr>
              <a:t>Masquage des interruptions</a:t>
            </a:r>
          </a:p>
          <a:p>
            <a:pPr lvl="1" eaLnBrk="1" hangingPunct="1">
              <a:lnSpc>
                <a:spcPct val="90000"/>
              </a:lnSpc>
            </a:pPr>
            <a:r>
              <a:rPr lang="fr-FR" altLang="fr-FR" sz="1800">
                <a:ea typeface="ＭＳ Ｐゴシック" panose="020B0600070205080204" pitchFamily="34" charset="-128"/>
              </a:rPr>
              <a:t>dangereux, à réserver à des zones très ciblées (noyau système)</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Test and Set</a:t>
            </a:r>
          </a:p>
          <a:p>
            <a:pPr lvl="1" eaLnBrk="1" hangingPunct="1">
              <a:lnSpc>
                <a:spcPct val="90000"/>
              </a:lnSpc>
            </a:pPr>
            <a:r>
              <a:rPr lang="fr-FR" altLang="fr-FR" sz="1800">
                <a:ea typeface="ＭＳ Ｐゴシック" panose="020B0600070205080204" pitchFamily="34" charset="-128"/>
              </a:rPr>
              <a:t>bas niveau, plutôt matériel (au niveau du processeur)</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Sémaphore (</a:t>
            </a:r>
            <a:r>
              <a:rPr lang="fr-FR" altLang="fr-FR" sz="1800" err="1">
                <a:ea typeface="ＭＳ Ｐゴシック" panose="020B0600070205080204" pitchFamily="34" charset="-128"/>
              </a:rPr>
              <a:t>Dijkstra</a:t>
            </a:r>
            <a:r>
              <a:rPr lang="fr-FR" altLang="fr-FR" sz="1800">
                <a:ea typeface="ＭＳ Ｐゴシック" panose="020B0600070205080204" pitchFamily="34" charset="-128"/>
              </a:rPr>
              <a:t> - 1965)</a:t>
            </a:r>
          </a:p>
          <a:p>
            <a:pPr lvl="1" eaLnBrk="1" hangingPunct="1">
              <a:lnSpc>
                <a:spcPct val="90000"/>
              </a:lnSpc>
            </a:pPr>
            <a:r>
              <a:rPr lang="fr-FR" altLang="fr-FR" sz="1800">
                <a:ea typeface="ＭＳ Ｐゴシック" panose="020B0600070205080204" pitchFamily="34" charset="-128"/>
              </a:rPr>
              <a:t>assez bas niveau mais très commun et simple dans le cas général</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Moniteur (</a:t>
            </a:r>
            <a:r>
              <a:rPr lang="fr-FR" altLang="fr-FR" sz="1800" err="1">
                <a:ea typeface="ＭＳ Ｐゴシック" panose="020B0600070205080204" pitchFamily="34" charset="-128"/>
              </a:rPr>
              <a:t>Hoare</a:t>
            </a:r>
            <a:r>
              <a:rPr lang="fr-FR" altLang="fr-FR" sz="1800">
                <a:ea typeface="ＭＳ Ｐゴシック" panose="020B0600070205080204" pitchFamily="34" charset="-128"/>
              </a:rPr>
              <a:t> – 1974)</a:t>
            </a:r>
          </a:p>
          <a:p>
            <a:pPr lvl="1" eaLnBrk="1" hangingPunct="1">
              <a:lnSpc>
                <a:spcPct val="90000"/>
              </a:lnSpc>
            </a:pPr>
            <a:r>
              <a:rPr lang="fr-FR" altLang="fr-FR" sz="1800">
                <a:ea typeface="ＭＳ Ｐゴシック" panose="020B0600070205080204" pitchFamily="34" charset="-128"/>
              </a:rPr>
              <a:t> haut-niveau, le plus commode et le plus sûr (au niveau langage)</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Mécanismes basés sur l'échange de données également possible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F962920B-4BB3-9446-AC88-0D16076C930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Pourquoi des mécanismes de protection ?</a:t>
            </a:r>
          </a:p>
        </p:txBody>
      </p:sp>
      <p:sp>
        <p:nvSpPr>
          <p:cNvPr id="26627" name="Rectangle 3">
            <a:extLst>
              <a:ext uri="{FF2B5EF4-FFF2-40B4-BE49-F238E27FC236}">
                <a16:creationId xmlns:a16="http://schemas.microsoft.com/office/drawing/2014/main" id="{B36B8B1F-1623-234E-9369-15F673AE6A35}"/>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Considérons l’exemple suivant :</a:t>
            </a:r>
          </a:p>
          <a:p>
            <a:pPr lvl="1" eaLnBrk="1" hangingPunct="1"/>
            <a:endParaRPr lang="fr-FR" altLang="fr-FR" sz="2000">
              <a:ea typeface="ＭＳ Ｐゴシック" panose="020B0600070205080204" pitchFamily="34" charset="-128"/>
            </a:endParaRPr>
          </a:p>
          <a:p>
            <a:pPr lvl="1" eaLnBrk="1" hangingPunct="1"/>
            <a:r>
              <a:rPr lang="fr-FR" altLang="fr-FR" sz="1800">
                <a:ea typeface="ＭＳ Ｐゴシック" panose="020B0600070205080204" pitchFamily="34" charset="-128"/>
              </a:rPr>
              <a:t>Deux tâches </a:t>
            </a:r>
            <a:r>
              <a:rPr lang="fr-FR" altLang="fr-FR" sz="1800">
                <a:solidFill>
                  <a:srgbClr val="003399"/>
                </a:solidFill>
                <a:ea typeface="ＭＳ Ｐゴシック" panose="020B0600070205080204" pitchFamily="34" charset="-128"/>
              </a:rPr>
              <a:t>partagent</a:t>
            </a:r>
            <a:r>
              <a:rPr lang="fr-FR" altLang="fr-FR" sz="1800">
                <a:ea typeface="ＭＳ Ｐゴシック" panose="020B0600070205080204" pitchFamily="34" charset="-128"/>
              </a:rPr>
              <a:t> un registre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 registre est en fait un </a:t>
            </a:r>
            <a:r>
              <a:rPr lang="fr-FR" altLang="fr-FR" sz="1800">
                <a:solidFill>
                  <a:srgbClr val="003399"/>
                </a:solidFill>
                <a:ea typeface="ＭＳ Ｐゴシック" panose="020B0600070205080204" pitchFamily="34" charset="-128"/>
              </a:rPr>
              <a:t>tableau de N entiers</a:t>
            </a:r>
            <a:endParaRPr lang="fr-FR" altLang="fr-FR" sz="1800">
              <a:ea typeface="ＭＳ Ｐゴシック" panose="020B0600070205080204" pitchFamily="34" charset="-128"/>
            </a:endParaRP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tâches doivent régulièrement </a:t>
            </a:r>
            <a:r>
              <a:rPr lang="fr-FR" altLang="fr-FR" sz="1800">
                <a:solidFill>
                  <a:srgbClr val="003399"/>
                </a:solidFill>
                <a:ea typeface="ＭＳ Ｐゴシック" panose="020B0600070205080204" pitchFamily="34" charset="-128"/>
              </a:rPr>
              <a:t>incrémenter</a:t>
            </a:r>
            <a:r>
              <a:rPr lang="fr-FR" altLang="fr-FR" sz="1800">
                <a:ea typeface="ＭＳ Ｐゴシック" panose="020B0600070205080204" pitchFamily="34" charset="-128"/>
              </a:rPr>
              <a:t> chaque case du registre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L’incrémentation doit se faire en N opérations élémentaires</a:t>
            </a:r>
          </a:p>
          <a:p>
            <a:pPr lvl="1" eaLnBrk="1" hangingPunct="1"/>
            <a:endParaRPr lang="fr-FR" altLang="fr-FR" sz="2000">
              <a:ea typeface="ＭＳ Ｐゴシック" panose="020B0600070205080204" pitchFamily="34" charset="-128"/>
            </a:endParaRPr>
          </a:p>
          <a:p>
            <a:pPr lvl="1" eaLnBrk="1" hangingPunct="1"/>
            <a:endParaRPr lang="fr-FR" altLang="fr-FR" sz="2000">
              <a:ea typeface="ＭＳ Ｐゴシック" panose="020B0600070205080204" pitchFamily="34" charset="-128"/>
            </a:endParaRPr>
          </a:p>
          <a:p>
            <a:pPr algn="ctr" eaLnBrk="1" hangingPunct="1">
              <a:buFont typeface="Wingdings" pitchFamily="2" charset="2"/>
              <a:buNone/>
            </a:pPr>
            <a:r>
              <a:rPr lang="fr-FR" altLang="fr-FR" sz="2000">
                <a:ea typeface="ＭＳ Ｐゴシック" panose="020B0600070205080204" pitchFamily="34" charset="-128"/>
              </a:rPr>
              <a:t>Nous étudions un programme implémentant cet exemple en C avec la norme Posix puis avec les langages Java et 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94BF3553-EA93-484A-A821-831C83109C9C}"/>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incorrecte (C/Posix) : entête et le codes tâches</a:t>
            </a:r>
          </a:p>
        </p:txBody>
      </p:sp>
      <p:sp>
        <p:nvSpPr>
          <p:cNvPr id="27651" name="Rectangle 3">
            <a:extLst>
              <a:ext uri="{FF2B5EF4-FFF2-40B4-BE49-F238E27FC236}">
                <a16:creationId xmlns:a16="http://schemas.microsoft.com/office/drawing/2014/main" id="{1B1F2BA3-78AE-494B-B254-73973F10F005}"/>
              </a:ext>
            </a:extLst>
          </p:cNvPr>
          <p:cNvSpPr>
            <a:spLocks noGrp="1" noChangeArrowheads="1"/>
          </p:cNvSpPr>
          <p:nvPr>
            <p:ph idx="4294967295"/>
          </p:nvPr>
        </p:nvSpPr>
        <p:spPr>
          <a:xfrm>
            <a:off x="660400" y="1620614"/>
            <a:ext cx="9245600" cy="4184650"/>
          </a:xfrm>
        </p:spPr>
        <p:txBody>
          <a:bodyPr/>
          <a:lstStyle/>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include</a:t>
            </a:r>
            <a:r>
              <a:rPr lang="fr-FR" altLang="fr-FR" sz="1200">
                <a:latin typeface="Courier" pitchFamily="2" charset="0"/>
                <a:ea typeface="ＭＳ Ｐゴシック" panose="020B0600070205080204" pitchFamily="34" charset="-128"/>
              </a:rPr>
              <a:t> &lt;</a:t>
            </a:r>
            <a:r>
              <a:rPr lang="fr-FR" altLang="fr-FR" sz="1200" err="1">
                <a:latin typeface="Courier" pitchFamily="2" charset="0"/>
                <a:ea typeface="ＭＳ Ｐゴシック" panose="020B0600070205080204" pitchFamily="34" charset="-128"/>
              </a:rPr>
              <a:t>stdio.h</a:t>
            </a:r>
            <a:r>
              <a:rPr lang="fr-FR" altLang="fr-FR" sz="1200">
                <a:latin typeface="Courier" pitchFamily="2" charset="0"/>
                <a:ea typeface="ＭＳ Ｐゴシック" panose="020B0600070205080204" pitchFamily="34" charset="-128"/>
              </a:rPr>
              <a:t>&gt;</a:t>
            </a:r>
          </a:p>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include</a:t>
            </a:r>
            <a:r>
              <a:rPr lang="fr-FR" altLang="fr-FR" sz="1200">
                <a:latin typeface="Courier" pitchFamily="2" charset="0"/>
                <a:ea typeface="ＭＳ Ｐゴシック" panose="020B0600070205080204" pitchFamily="34" charset="-128"/>
              </a:rPr>
              <a:t> &lt;</a:t>
            </a:r>
            <a:r>
              <a:rPr lang="fr-FR" altLang="fr-FR" sz="1200" err="1">
                <a:latin typeface="Courier" pitchFamily="2" charset="0"/>
                <a:ea typeface="ＭＳ Ｐゴシック" panose="020B0600070205080204" pitchFamily="34" charset="-128"/>
              </a:rPr>
              <a:t>pthread.h</a:t>
            </a:r>
            <a:r>
              <a:rPr lang="fr-FR" altLang="fr-FR" sz="1200">
                <a:latin typeface="Courier" pitchFamily="2" charset="0"/>
                <a:ea typeface="ＭＳ Ｐゴシック" panose="020B0600070205080204" pitchFamily="34" charset="-128"/>
              </a:rPr>
              <a:t>&gt;</a:t>
            </a:r>
            <a:br>
              <a:rPr lang="fr-FR" altLang="fr-FR" sz="1200">
                <a:latin typeface="Courier" pitchFamily="2" charset="0"/>
                <a:ea typeface="ＭＳ Ｐゴシック" panose="020B0600070205080204" pitchFamily="34" charset="-128"/>
              </a:rPr>
            </a:br>
            <a:endParaRPr lang="fr-FR" altLang="fr-FR" sz="1200">
              <a:latin typeface="Courier" pitchFamily="2" charset="0"/>
              <a:ea typeface="ＭＳ Ｐゴシック" panose="020B0600070205080204" pitchFamily="34" charset="-128"/>
            </a:endParaRPr>
          </a:p>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define</a:t>
            </a:r>
            <a:r>
              <a:rPr lang="fr-FR" altLang="fr-FR" sz="1200">
                <a:latin typeface="Courier" pitchFamily="2" charset="0"/>
                <a:ea typeface="ＭＳ Ｐゴシック" panose="020B0600070205080204" pitchFamily="34" charset="-128"/>
              </a:rPr>
              <a:t> TAILLE_REGISTRE 10</a:t>
            </a: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pthread_t</a:t>
            </a:r>
            <a:r>
              <a:rPr lang="fr-FR" altLang="fr-FR" sz="1200">
                <a:latin typeface="Courier" pitchFamily="2" charset="0"/>
                <a:ea typeface="ＭＳ Ｐゴシック" panose="020B0600070205080204" pitchFamily="34" charset="-128"/>
              </a:rPr>
              <a:t> id1, id2;</a:t>
            </a:r>
          </a:p>
          <a:p>
            <a:pPr eaLnBrk="1" hangingPunct="1">
              <a:lnSpc>
                <a:spcPct val="70000"/>
              </a:lnSpc>
              <a:buFont typeface="Wingdings" pitchFamily="2" charset="2"/>
              <a:buNone/>
            </a:pPr>
            <a:endParaRPr lang="fr-FR" altLang="fr-FR" sz="1200">
              <a:latin typeface="Courier" pitchFamily="2" charset="0"/>
              <a:ea typeface="ＭＳ Ｐゴシック" panose="020B0600070205080204" pitchFamily="34" charset="-128"/>
            </a:endParaRP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typedef</a:t>
            </a:r>
            <a:r>
              <a:rPr lang="fr-FR" altLang="fr-FR" sz="1200">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a:t>
            </a:r>
            <a:r>
              <a:rPr lang="fr-FR" altLang="fr-FR" sz="1200" err="1">
                <a:solidFill>
                  <a:srgbClr val="0000FF"/>
                </a:solidFill>
                <a:latin typeface="Courier" pitchFamily="2" charset="0"/>
                <a:ea typeface="ＭＳ Ｐゴシック" panose="020B0600070205080204" pitchFamily="34" charset="-128"/>
              </a:rPr>
              <a:t>ValeurRegistre</a:t>
            </a:r>
            <a:r>
              <a:rPr lang="fr-FR" altLang="fr-FR" sz="1200">
                <a:latin typeface="Courier" pitchFamily="2" charset="0"/>
                <a:ea typeface="ＭＳ Ｐゴシック" panose="020B0600070205080204" pitchFamily="34" charset="-128"/>
              </a:rPr>
              <a:t>[TAILLE_REGISTRE];</a:t>
            </a: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ValeurRegistre</a:t>
            </a:r>
            <a:r>
              <a:rPr lang="fr-FR" altLang="fr-FR" sz="1200">
                <a:latin typeface="Courier" pitchFamily="2" charset="0"/>
                <a:ea typeface="ＭＳ Ｐゴシック" panose="020B0600070205080204" pitchFamily="34" charset="-128"/>
              </a:rPr>
              <a:t> </a:t>
            </a:r>
            <a:r>
              <a:rPr lang="fr-FR" altLang="fr-FR" sz="1200" err="1">
                <a:solidFill>
                  <a:srgbClr val="7030A0"/>
                </a:solidFill>
                <a:latin typeface="Courier" pitchFamily="2" charset="0"/>
                <a:ea typeface="ＭＳ Ｐゴシック" panose="020B0600070205080204" pitchFamily="34" charset="-128"/>
              </a:rPr>
              <a:t>LeRegistre</a:t>
            </a:r>
            <a:r>
              <a:rPr lang="fr-FR" altLang="fr-FR" sz="1200">
                <a:latin typeface="Courier" pitchFamily="2" charset="0"/>
                <a:ea typeface="ＭＳ Ｐゴシック" panose="020B0600070205080204" pitchFamily="34" charset="-128"/>
              </a:rPr>
              <a:t>;</a:t>
            </a:r>
          </a:p>
          <a:p>
            <a:pPr eaLnBrk="1" hangingPunct="1">
              <a:lnSpc>
                <a:spcPct val="70000"/>
              </a:lnSpc>
              <a:buNone/>
            </a:pPr>
            <a:r>
              <a:rPr lang="fr-FR" altLang="fr-FR" sz="1200" err="1">
                <a:latin typeface="Courier" pitchFamily="2" charset="0"/>
                <a:ea typeface="ＭＳ Ｐゴシック" panose="020B0600070205080204" pitchFamily="34" charset="-128"/>
              </a:rPr>
              <a:t>void</a:t>
            </a:r>
            <a:r>
              <a:rPr lang="fr-FR" altLang="fr-FR" sz="1200">
                <a:latin typeface="Courier" pitchFamily="2" charset="0"/>
                <a:ea typeface="ＭＳ Ｐゴシック" panose="020B0600070205080204" pitchFamily="34" charset="-128"/>
              </a:rPr>
              <a:t> f(</a:t>
            </a:r>
            <a:r>
              <a:rPr lang="fr-FR" altLang="fr-FR" sz="1200" err="1">
                <a:latin typeface="Courier" pitchFamily="2" charset="0"/>
                <a:ea typeface="ＭＳ Ｐゴシック" panose="020B0600070205080204" pitchFamily="34" charset="-128"/>
              </a:rPr>
              <a:t>void</a:t>
            </a:r>
            <a:r>
              <a:rPr lang="fr-FR" altLang="fr-FR" sz="1200">
                <a:latin typeface="Courier" pitchFamily="2" charset="0"/>
                <a:ea typeface="ＭＳ Ｐゴシック" panose="020B0600070205080204" pitchFamily="34" charset="-128"/>
              </a:rPr>
              <a:t>){</a:t>
            </a:r>
          </a:p>
          <a:p>
            <a:pPr eaLnBrk="1" hangingPunct="1">
              <a:lnSpc>
                <a:spcPct val="70000"/>
              </a:lnSpc>
              <a:buNone/>
            </a:pPr>
            <a:r>
              <a:rPr lang="fr-FR" altLang="fr-FR" sz="1200">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 j;</a:t>
            </a:r>
          </a:p>
          <a:p>
            <a:pPr eaLnBrk="1" hangingPunct="1">
              <a:lnSpc>
                <a:spcPct val="70000"/>
              </a:lnSpc>
              <a:buNone/>
            </a:pPr>
            <a:r>
              <a:rPr lang="fr-FR" altLang="fr-FR" sz="1200">
                <a:latin typeface="Courier" pitchFamily="2" charset="0"/>
                <a:ea typeface="ＭＳ Ｐゴシック" panose="020B0600070205080204" pitchFamily="34" charset="-128"/>
              </a:rPr>
              <a:t>	for(j=0; j &lt; 1000000; j++){</a:t>
            </a:r>
          </a:p>
          <a:p>
            <a:pPr eaLnBrk="1" hangingPunct="1">
              <a:lnSpc>
                <a:spcPct val="70000"/>
              </a:lnSpc>
              <a:buNone/>
            </a:pPr>
            <a:r>
              <a:rPr lang="fr-FR" altLang="fr-FR" sz="1200">
                <a:latin typeface="Courier" pitchFamily="2" charset="0"/>
                <a:ea typeface="ＭＳ Ｐゴシック" panose="020B0600070205080204" pitchFamily="34" charset="-128"/>
              </a:rPr>
              <a:t>		for(i=0; i&lt;TAILLE_REGISTRE; i++){</a:t>
            </a:r>
          </a:p>
          <a:p>
            <a:pPr eaLnBrk="1" hangingPunct="1">
              <a:lnSpc>
                <a:spcPct val="70000"/>
              </a:lnSpc>
              <a:buNone/>
            </a:pPr>
            <a:r>
              <a:rPr lang="fr-FR" altLang="fr-FR" sz="1200">
                <a:latin typeface="Courier" pitchFamily="2" charset="0"/>
                <a:ea typeface="ＭＳ Ｐゴシック" panose="020B0600070205080204" pitchFamily="34" charset="-128"/>
              </a:rPr>
              <a:t>			</a:t>
            </a:r>
            <a:r>
              <a:rPr lang="fr-FR" altLang="fr-FR" sz="1200">
                <a:solidFill>
                  <a:srgbClr val="7030A0"/>
                </a:solidFill>
                <a:latin typeface="Courier" pitchFamily="2" charset="0"/>
                <a:ea typeface="ＭＳ Ｐゴシック" panose="020B0600070205080204" pitchFamily="34" charset="-128"/>
              </a:rPr>
              <a:t> </a:t>
            </a:r>
            <a:r>
              <a:rPr lang="fr-FR" altLang="fr-FR" sz="1200" err="1">
                <a:solidFill>
                  <a:srgbClr val="7030A0"/>
                </a:solidFill>
                <a:latin typeface="Courier" pitchFamily="2" charset="0"/>
                <a:ea typeface="ＭＳ Ｐゴシック" panose="020B0600070205080204" pitchFamily="34" charset="-128"/>
              </a:rPr>
              <a:t>LeRegistre</a:t>
            </a:r>
            <a:r>
              <a:rPr lang="fr-FR" altLang="fr-FR" sz="1200">
                <a:latin typeface="Courier" pitchFamily="2" charset="0"/>
                <a:ea typeface="ＭＳ Ｐゴシック" panose="020B0600070205080204" pitchFamily="34" charset="-128"/>
              </a:rPr>
              <a:t>[i] ++;</a:t>
            </a:r>
          </a:p>
          <a:p>
            <a:pPr eaLnBrk="1" hangingPunct="1">
              <a:lnSpc>
                <a:spcPct val="70000"/>
              </a:lnSpc>
              <a:buNone/>
            </a:pPr>
            <a:r>
              <a:rPr lang="fr-FR" altLang="fr-FR" sz="1200">
                <a:latin typeface="Courier" pitchFamily="2" charset="0"/>
                <a:ea typeface="ＭＳ Ｐゴシック" panose="020B0600070205080204" pitchFamily="34" charset="-128"/>
              </a:rPr>
              <a:t>		}</a:t>
            </a:r>
          </a:p>
          <a:p>
            <a:pPr eaLnBrk="1" hangingPunct="1">
              <a:lnSpc>
                <a:spcPct val="70000"/>
              </a:lnSpc>
              <a:buNone/>
            </a:pPr>
            <a:r>
              <a:rPr lang="fr-FR" altLang="fr-FR" sz="1200">
                <a:latin typeface="Courier" pitchFamily="2" charset="0"/>
                <a:ea typeface="ＭＳ Ｐゴシック" panose="020B0600070205080204" pitchFamily="34" charset="-128"/>
              </a:rPr>
              <a:t>	}</a:t>
            </a:r>
          </a:p>
          <a:p>
            <a:pPr eaLnBrk="1" hangingPunct="1">
              <a:lnSpc>
                <a:spcPct val="70000"/>
              </a:lnSpc>
              <a:buNone/>
            </a:pPr>
            <a:r>
              <a:rPr lang="fr-FR" altLang="fr-FR" sz="1200">
                <a:latin typeface="Courier" pitchFamily="2" charset="0"/>
                <a:ea typeface="ＭＳ Ｐゴシック" panose="020B0600070205080204" pitchFamily="34" charset="-128"/>
              </a:rPr>
              <a:t>}</a:t>
            </a:r>
          </a:p>
          <a:p>
            <a:pPr eaLnBrk="1" hangingPunct="1">
              <a:lnSpc>
                <a:spcPct val="70000"/>
              </a:lnSpc>
              <a:buFont typeface="Wingdings" pitchFamily="2" charset="2"/>
              <a:buNone/>
            </a:pPr>
            <a:endParaRPr lang="fr-FR" altLang="fr-FR" sz="1200">
              <a:latin typeface="Courier" pitchFamily="2" charset="0"/>
              <a:ea typeface="ＭＳ Ｐゴシック" panose="020B0600070205080204" pitchFamily="34" charset="-128"/>
            </a:endParaRPr>
          </a:p>
        </p:txBody>
      </p:sp>
      <p:sp>
        <p:nvSpPr>
          <p:cNvPr id="27652" name="Rectangle 4">
            <a:extLst>
              <a:ext uri="{FF2B5EF4-FFF2-40B4-BE49-F238E27FC236}">
                <a16:creationId xmlns:a16="http://schemas.microsoft.com/office/drawing/2014/main" id="{9419C3EF-DEE6-D84B-90DF-0F5750FDC367}"/>
              </a:ext>
            </a:extLst>
          </p:cNvPr>
          <p:cNvSpPr>
            <a:spLocks noChangeArrowheads="1"/>
          </p:cNvSpPr>
          <p:nvPr/>
        </p:nvSpPr>
        <p:spPr bwMode="auto">
          <a:xfrm>
            <a:off x="8610600" y="62325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37931725" indent="-37474525" defTabSz="762000">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a:solidFill>
                  <a:schemeClr val="accent2"/>
                </a:solidFill>
              </a:rPr>
              <a:t>./...</a:t>
            </a:r>
          </a:p>
        </p:txBody>
      </p:sp>
      <p:sp>
        <p:nvSpPr>
          <p:cNvPr id="27655" name="Rectangle 8">
            <a:extLst>
              <a:ext uri="{FF2B5EF4-FFF2-40B4-BE49-F238E27FC236}">
                <a16:creationId xmlns:a16="http://schemas.microsoft.com/office/drawing/2014/main" id="{12CB22AF-CB56-314F-8AF0-F1E36E3C728F}"/>
              </a:ext>
            </a:extLst>
          </p:cNvPr>
          <p:cNvSpPr>
            <a:spLocks noChangeArrowheads="1"/>
          </p:cNvSpPr>
          <p:nvPr/>
        </p:nvSpPr>
        <p:spPr bwMode="auto">
          <a:xfrm>
            <a:off x="660400" y="3645024"/>
            <a:ext cx="8664576" cy="21846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theme/theme1.xml><?xml version="1.0" encoding="utf-8"?>
<a:theme xmlns:a="http://schemas.openxmlformats.org/drawingml/2006/main" name="CS-Model">
  <a:themeElements>
    <a:clrScheme name="Tests-F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sts-FC">
      <a:majorFont>
        <a:latin typeface="Verdana"/>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sts-F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s-F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s-F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s-F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s-F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s-F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s-F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CS-Model.thmx</Template>
  <TotalTime>1150</TotalTime>
  <Words>4693</Words>
  <Application>Microsoft Macintosh PowerPoint</Application>
  <PresentationFormat>Format A4 (210 x 297 mm)</PresentationFormat>
  <Paragraphs>513</Paragraphs>
  <Slides>48</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48</vt:i4>
      </vt:variant>
    </vt:vector>
  </HeadingPairs>
  <TitlesOfParts>
    <vt:vector size="57" baseType="lpstr">
      <vt:lpstr>ＭＳ Ｐゴシック</vt:lpstr>
      <vt:lpstr>Arial</vt:lpstr>
      <vt:lpstr>Courier</vt:lpstr>
      <vt:lpstr>Monaco</vt:lpstr>
      <vt:lpstr>Monotype Sorts</vt:lpstr>
      <vt:lpstr>Times New Roman</vt:lpstr>
      <vt:lpstr>Verdana</vt:lpstr>
      <vt:lpstr>Wingdings</vt:lpstr>
      <vt:lpstr>CS-Model</vt:lpstr>
      <vt:lpstr>Cours Programmation Concurrente   Master MIAGE M1   Jean-François Pradat-Peyre Université Paris Nanterre - UFR SEGMI  2024-2025</vt:lpstr>
      <vt:lpstr>Plan du cours</vt:lpstr>
      <vt:lpstr>Introduction</vt:lpstr>
      <vt:lpstr>Caractéristiques des systèmes distribués</vt:lpstr>
      <vt:lpstr>Mécanismes présents dans les systèmes distribués : mécanismes de communication</vt:lpstr>
      <vt:lpstr>Caractéristiques des systèmes centralisés</vt:lpstr>
      <vt:lpstr>Mécanismes présents dans les systèmes centralisés : mécanismes de protection</vt:lpstr>
      <vt:lpstr>Pourquoi des mécanismes de protection ?</vt:lpstr>
      <vt:lpstr>Exemple incorrecte (C/Posix) : entête et le codes tâches</vt:lpstr>
      <vt:lpstr>Exemple incorrect (C/Posix) : le principal</vt:lpstr>
      <vt:lpstr>Exemple incorrect (Java) : la classe Registre</vt:lpstr>
      <vt:lpstr>Exemple incorrect (Java) : code des tâches</vt:lpstr>
      <vt:lpstr>Exemple incorrect (C/Posix) : le principal</vt:lpstr>
      <vt:lpstr>Exemple incorrecte : exécution du programme</vt:lpstr>
      <vt:lpstr>Mécanismes de synchronisation</vt:lpstr>
      <vt:lpstr>Les sémaphores (Dijkstra 1965) </vt:lpstr>
      <vt:lpstr>Les sémaphores : sémantique</vt:lpstr>
      <vt:lpstr>Les sémaphores : sémantique (suite)</vt:lpstr>
      <vt:lpstr>Les sémaphores : exemple d’utilisation</vt:lpstr>
      <vt:lpstr>Les sémaphores : guide d’utilisation</vt:lpstr>
      <vt:lpstr>Sémaphores en C / Posix : Création</vt:lpstr>
      <vt:lpstr>Sémaphores en C / Posix : Prise et relâche</vt:lpstr>
      <vt:lpstr>Sémaphore binaire en C / Posix : les mutex</vt:lpstr>
      <vt:lpstr>Déclaration et initialisation d’un mutex</vt:lpstr>
      <vt:lpstr>Prise (verrouillage) d'un mutex </vt:lpstr>
      <vt:lpstr>Relâchement (déverrouillage) d'un mutex</vt:lpstr>
      <vt:lpstr>Exemple d'utilisation de mutex</vt:lpstr>
      <vt:lpstr>Les mutex (implicites) en Java</vt:lpstr>
      <vt:lpstr>Les mutex (implicites) en Java (suite)</vt:lpstr>
      <vt:lpstr>Les moniteurs</vt:lpstr>
      <vt:lpstr>Les moniteurs : sémantique</vt:lpstr>
      <vt:lpstr>Les moniteurs : sémantique (suite)</vt:lpstr>
      <vt:lpstr>Les moniteurs : sémantique (suite)</vt:lpstr>
      <vt:lpstr>Les moniteurs : exemple</vt:lpstr>
      <vt:lpstr>Moniteurs Posix : primitives associées</vt:lpstr>
      <vt:lpstr>Moniteurs Posix : Schéma d’utilisation</vt:lpstr>
      <vt:lpstr>Moniteurs en Java</vt:lpstr>
      <vt:lpstr>Moniteurs en Java (suite)</vt:lpstr>
      <vt:lpstr>Moniteurs en Java (suite)</vt:lpstr>
      <vt:lpstr>Moniteurs en Java (suite)</vt:lpstr>
      <vt:lpstr>API java.util.Concurrent</vt:lpstr>
      <vt:lpstr>Classe Semaphore</vt:lpstr>
      <vt:lpstr>Classe ArrayBlockingQueue&lt;E&gt;</vt:lpstr>
      <vt:lpstr>Classe CyclicBarrier </vt:lpstr>
      <vt:lpstr>Synchronisation en mémoire partagée : bilan</vt:lpstr>
      <vt:lpstr>Conclusion sémantique</vt:lpstr>
      <vt:lpstr>Conclusion langage</vt:lpstr>
      <vt:lpstr>Les prochaines séances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M1 :Synchro 1</dc:title>
  <dc:subject>série 1</dc:subject>
  <dc:creator>J.F.Pradat-Peyre</dc:creator>
  <cp:keywords/>
  <dc:description/>
  <cp:lastModifiedBy>Pradat-peyre Jean-francois</cp:lastModifiedBy>
  <cp:revision>22</cp:revision>
  <cp:lastPrinted>2007-11-19T12:32:20Z</cp:lastPrinted>
  <dcterms:created xsi:type="dcterms:W3CDTF">2014-09-26T08:14:36Z</dcterms:created>
  <dcterms:modified xsi:type="dcterms:W3CDTF">2024-12-16T08:31:50Z</dcterms:modified>
</cp:coreProperties>
</file>