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2" r:id="rId16"/>
    <p:sldId id="273" r:id="rId17"/>
    <p:sldId id="274" r:id="rId18"/>
  </p:sldIdLst>
  <p:sldSz cx="9144000" cy="6858000" type="screen4x3"/>
  <p:notesSz cx="6858000" cy="9144000"/>
  <p:defaultTextStyle>
    <a:defPPr>
      <a:defRPr lang="en-GB"/>
    </a:defPPr>
    <a:lvl1pPr algn="l" defTabSz="449263" rtl="0" fontAlgn="base">
      <a:spcBef>
        <a:spcPct val="0"/>
      </a:spcBef>
      <a:spcAft>
        <a:spcPct val="0"/>
      </a:spcAft>
      <a:defRPr kern="1200">
        <a:solidFill>
          <a:schemeClr val="bg1"/>
        </a:solidFill>
        <a:latin typeface="Arial" charset="0"/>
        <a:ea typeface="SimSun" pitchFamily="2" charset="-122"/>
        <a:cs typeface="+mn-cs"/>
      </a:defRPr>
    </a:lvl1pPr>
    <a:lvl2pPr marL="742950" indent="-285750" algn="l" defTabSz="449263" rtl="0" fontAlgn="base">
      <a:spcBef>
        <a:spcPct val="0"/>
      </a:spcBef>
      <a:spcAft>
        <a:spcPct val="0"/>
      </a:spcAft>
      <a:defRPr kern="1200">
        <a:solidFill>
          <a:schemeClr val="bg1"/>
        </a:solidFill>
        <a:latin typeface="Arial" charset="0"/>
        <a:ea typeface="SimSun" pitchFamily="2" charset="-122"/>
        <a:cs typeface="+mn-cs"/>
      </a:defRPr>
    </a:lvl2pPr>
    <a:lvl3pPr marL="1143000" indent="-228600" algn="l" defTabSz="449263" rtl="0" fontAlgn="base">
      <a:spcBef>
        <a:spcPct val="0"/>
      </a:spcBef>
      <a:spcAft>
        <a:spcPct val="0"/>
      </a:spcAft>
      <a:defRPr kern="1200">
        <a:solidFill>
          <a:schemeClr val="bg1"/>
        </a:solidFill>
        <a:latin typeface="Arial" charset="0"/>
        <a:ea typeface="SimSun" pitchFamily="2" charset="-122"/>
        <a:cs typeface="+mn-cs"/>
      </a:defRPr>
    </a:lvl3pPr>
    <a:lvl4pPr marL="1600200" indent="-228600" algn="l" defTabSz="449263" rtl="0" fontAlgn="base">
      <a:spcBef>
        <a:spcPct val="0"/>
      </a:spcBef>
      <a:spcAft>
        <a:spcPct val="0"/>
      </a:spcAft>
      <a:defRPr kern="1200">
        <a:solidFill>
          <a:schemeClr val="bg1"/>
        </a:solidFill>
        <a:latin typeface="Arial" charset="0"/>
        <a:ea typeface="SimSun" pitchFamily="2" charset="-122"/>
        <a:cs typeface="+mn-cs"/>
      </a:defRPr>
    </a:lvl4pPr>
    <a:lvl5pPr marL="2057400" indent="-228600" algn="l" defTabSz="449263" rtl="0" fontAlgn="base">
      <a:spcBef>
        <a:spcPct val="0"/>
      </a:spcBef>
      <a:spcAft>
        <a:spcPct val="0"/>
      </a:spcAft>
      <a:defRPr kern="1200">
        <a:solidFill>
          <a:schemeClr val="bg1"/>
        </a:solidFill>
        <a:latin typeface="Arial" charset="0"/>
        <a:ea typeface="SimSun" pitchFamily="2" charset="-122"/>
        <a:cs typeface="+mn-cs"/>
      </a:defRPr>
    </a:lvl5pPr>
    <a:lvl6pPr marL="2286000" algn="l" defTabSz="914400" rtl="0" eaLnBrk="1" latinLnBrk="0" hangingPunct="1">
      <a:defRPr kern="1200">
        <a:solidFill>
          <a:schemeClr val="bg1"/>
        </a:solidFill>
        <a:latin typeface="Arial" charset="0"/>
        <a:ea typeface="SimSun" pitchFamily="2" charset="-122"/>
        <a:cs typeface="+mn-cs"/>
      </a:defRPr>
    </a:lvl6pPr>
    <a:lvl7pPr marL="2743200" algn="l" defTabSz="914400" rtl="0" eaLnBrk="1" latinLnBrk="0" hangingPunct="1">
      <a:defRPr kern="1200">
        <a:solidFill>
          <a:schemeClr val="bg1"/>
        </a:solidFill>
        <a:latin typeface="Arial" charset="0"/>
        <a:ea typeface="SimSun" pitchFamily="2" charset="-122"/>
        <a:cs typeface="+mn-cs"/>
      </a:defRPr>
    </a:lvl7pPr>
    <a:lvl8pPr marL="3200400" algn="l" defTabSz="914400" rtl="0" eaLnBrk="1" latinLnBrk="0" hangingPunct="1">
      <a:defRPr kern="1200">
        <a:solidFill>
          <a:schemeClr val="bg1"/>
        </a:solidFill>
        <a:latin typeface="Arial" charset="0"/>
        <a:ea typeface="SimSun" pitchFamily="2" charset="-122"/>
        <a:cs typeface="+mn-cs"/>
      </a:defRPr>
    </a:lvl8pPr>
    <a:lvl9pPr marL="3657600" algn="l" defTabSz="914400" rtl="0" eaLnBrk="1" latinLnBrk="0" hangingPunct="1">
      <a:defRPr kern="1200">
        <a:solidFill>
          <a:schemeClr val="bg1"/>
        </a:solidFill>
        <a:latin typeface="Arial" charset="0"/>
        <a:ea typeface="SimSun"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72" autoAdjust="0"/>
  </p:normalViewPr>
  <p:slideViewPr>
    <p:cSldViewPr>
      <p:cViewPr varScale="1">
        <p:scale>
          <a:sx n="62" d="100"/>
          <a:sy n="62" d="100"/>
        </p:scale>
        <p:origin x="1626"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
          <p:cNvSpPr>
            <a:spLocks noGrp="1" noRot="1" noChangeAspect="1" noChangeArrowheads="1"/>
          </p:cNvSpPr>
          <p:nvPr>
            <p:ph type="sldImg"/>
          </p:nvPr>
        </p:nvSpPr>
        <p:spPr bwMode="auto">
          <a:xfrm>
            <a:off x="1190625" y="877888"/>
            <a:ext cx="4473575" cy="3163887"/>
          </a:xfrm>
          <a:prstGeom prst="rect">
            <a:avLst/>
          </a:prstGeom>
          <a:noFill/>
          <a:ln w="9525">
            <a:noFill/>
            <a:round/>
            <a:headEnd/>
            <a:tailEnd/>
          </a:ln>
        </p:spPr>
      </p:sp>
      <p:sp>
        <p:nvSpPr>
          <p:cNvPr id="3074" name="Rectangle 2"/>
          <p:cNvSpPr>
            <a:spLocks noGrp="1" noChangeArrowheads="1"/>
          </p:cNvSpPr>
          <p:nvPr>
            <p:ph type="body"/>
          </p:nvPr>
        </p:nvSpPr>
        <p:spPr bwMode="auto">
          <a:xfrm>
            <a:off x="1060450" y="4349750"/>
            <a:ext cx="4738688" cy="35115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Tree>
    <p:extLst>
      <p:ext uri="{BB962C8B-B14F-4D97-AF65-F5344CB8AC3E}">
        <p14:creationId xmlns:p14="http://schemas.microsoft.com/office/powerpoint/2010/main" val="1543902933"/>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37891" name="Rectangle 2"/>
          <p:cNvSpPr>
            <a:spLocks noGrp="1" noChangeArrowheads="1"/>
          </p:cNvSpPr>
          <p:nvPr>
            <p:ph type="body" idx="1"/>
          </p:nvPr>
        </p:nvSpPr>
        <p:spPr>
          <a:xfrm>
            <a:off x="1060450" y="4349750"/>
            <a:ext cx="4740275" cy="3422650"/>
          </a:xfrm>
          <a:noFill/>
          <a:ln/>
        </p:spPr>
        <p:txBody>
          <a:bodyPr wrap="none" anchor="ctr"/>
          <a:lstStyle/>
          <a:p>
            <a:endParaRPr lang="en-US" dirty="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7A59A48-DA1A-47B5-9B83-7A0E614AE469}"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10</a:t>
            </a:fld>
            <a:endParaRPr lang="en-US" sz="1200">
              <a:solidFill>
                <a:srgbClr val="000000"/>
              </a:solidFill>
            </a:endParaRPr>
          </a:p>
        </p:txBody>
      </p:sp>
      <p:sp>
        <p:nvSpPr>
          <p:cNvPr id="47107"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7108"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D6F8B4A-E2BE-4E88-960D-15FA4FB60772}"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11</a:t>
            </a:fld>
            <a:endParaRPr lang="en-US" sz="1200">
              <a:solidFill>
                <a:srgbClr val="000000"/>
              </a:solidFill>
            </a:endParaRPr>
          </a:p>
        </p:txBody>
      </p:sp>
      <p:sp>
        <p:nvSpPr>
          <p:cNvPr id="49155"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9156" name="Text Box 3"/>
          <p:cNvSpPr>
            <a:spLocks noGrp="1" noChangeArrowheads="1"/>
          </p:cNvSpPr>
          <p:nvPr>
            <p:ph type="body" idx="1"/>
          </p:nvPr>
        </p:nvSpPr>
        <p:spPr>
          <a:xfrm>
            <a:off x="685800" y="4343400"/>
            <a:ext cx="5486400" cy="12893675"/>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b="1">
                <a:latin typeface="Times New Roman" pitchFamily="18" charset="0"/>
                <a:ea typeface="Arial Unicode MS" pitchFamily="34" charset="-128"/>
                <a:cs typeface="Arial Unicode MS" pitchFamily="34" charset="-128"/>
              </a:rPr>
              <a:t>La </a:t>
            </a:r>
            <a:r>
              <a:rPr lang="fr-FR" sz="2400" b="1" i="1">
                <a:latin typeface="Times New Roman" pitchFamily="18" charset="0"/>
                <a:ea typeface="Arial Unicode MS" pitchFamily="34" charset="-128"/>
                <a:cs typeface="Arial Unicode MS" pitchFamily="34" charset="-128"/>
              </a:rPr>
              <a:t>gestion de la relation client (GRC ou CRM pour </a:t>
            </a:r>
            <a:r>
              <a:rPr lang="fr-FR" sz="2400" i="1">
                <a:latin typeface="Times New Roman" pitchFamily="18" charset="0"/>
                <a:ea typeface="Arial Unicode MS" pitchFamily="34" charset="-128"/>
                <a:cs typeface="Arial Unicode MS" pitchFamily="34" charset="-128"/>
              </a:rPr>
              <a:t>Customer Relationship Management</a:t>
            </a:r>
            <a:r>
              <a:rPr lang="fr-FR" sz="2400" b="1" i="1">
                <a:latin typeface="Times New Roman" pitchFamily="18" charset="0"/>
                <a:ea typeface="Arial Unicode MS" pitchFamily="34" charset="-128"/>
                <a:cs typeface="Arial Unicode MS" pitchFamily="34" charset="-128"/>
              </a:rPr>
              <a:t>) consiste à rassembler des informations détaillées et individualisées sur les </a:t>
            </a:r>
            <a:r>
              <a:rPr lang="fr-FR" sz="2400" b="1">
                <a:latin typeface="Times New Roman" pitchFamily="18" charset="0"/>
                <a:ea typeface="Arial Unicode MS" pitchFamily="34" charset="-128"/>
                <a:cs typeface="Arial Unicode MS" pitchFamily="34" charset="-128"/>
              </a:rPr>
              <a:t>clients et à gérer avec soin tous les moments de contact avec eux en vue de maximiser leur fidélité à l’entreprise.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b="1">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Pour accroître la valeur du portefeuille de clientèle, on peut recourir à plusieurs stratégies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 Réduire le taux de départ des clients en les repérant avant leur défection et en formant le personnel à mieux les satisfaire.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 Accroître la longévité des relations avec eux.</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 Faire croître chaque client en raisonnant à partir de la « part de client » et en cherchant à faire de la vente croisée : on lui propose davantage de produits, notamment ceux à plus forte rentabilité.</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 Transformer les clients peu rentables en clients rentables, par exemple en leur facturant l’ensemble des services pour maintenir un niveau de revenu minimum – pratique aujourd’hui largement répandue dans certaines banques, agences de voyages ou opérateurs de téléphonie.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a:latin typeface="Times New Roman" pitchFamily="18" charset="0"/>
                <a:ea typeface="Arial Unicode MS" pitchFamily="34" charset="-128"/>
                <a:cs typeface="Arial Unicode MS" pitchFamily="34" charset="-128"/>
              </a:rPr>
              <a:t>♦ Concentrer les efforts sur les clients à forte valeur en multipliant les opérations à leur intention à travers des cartes d’anniversaire, des cadeaux, des invitations à des événements sportifs ou artistiques, etc.</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A814F36-5279-4852-9CFC-9F75BC801882}"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12</a:t>
            </a:fld>
            <a:endParaRPr lang="en-US" sz="1200">
              <a:solidFill>
                <a:srgbClr val="000000"/>
              </a:solidFill>
            </a:endParaRPr>
          </a:p>
        </p:txBody>
      </p:sp>
      <p:sp>
        <p:nvSpPr>
          <p:cNvPr id="50179"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0180"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09DBB409-A067-4E9C-95B7-4E301DE3B27A}"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13</a:t>
            </a:fld>
            <a:endParaRPr lang="en-US" sz="1200">
              <a:solidFill>
                <a:srgbClr val="000000"/>
              </a:solidFill>
            </a:endParaRPr>
          </a:p>
        </p:txBody>
      </p:sp>
      <p:sp>
        <p:nvSpPr>
          <p:cNvPr id="51203"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1204" name="Text Box 3"/>
          <p:cNvSpPr>
            <a:spLocks noGrp="1" noChangeArrowheads="1"/>
          </p:cNvSpPr>
          <p:nvPr>
            <p:ph type="body" idx="1"/>
          </p:nvPr>
        </p:nvSpPr>
        <p:spPr>
          <a:xfrm>
            <a:off x="685800" y="4343400"/>
            <a:ext cx="5486400" cy="13808075"/>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Au départ, il y a le </a:t>
            </a:r>
            <a:r>
              <a:rPr lang="fr-FR" sz="2400" i="1" dirty="0">
                <a:latin typeface="Times New Roman" pitchFamily="18" charset="0"/>
                <a:ea typeface="Arial Unicode MS" pitchFamily="34" charset="-128"/>
                <a:cs typeface="Arial Unicode MS" pitchFamily="34" charset="-128"/>
              </a:rPr>
              <a:t>suspect, toute personne susceptible d’acheter le produit. </a:t>
            </a:r>
            <a:r>
              <a:rPr lang="fr-FR" sz="2400" dirty="0">
                <a:latin typeface="Times New Roman" pitchFamily="18" charset="0"/>
                <a:ea typeface="Arial Unicode MS" pitchFamily="34" charset="-128"/>
                <a:cs typeface="Arial Unicode MS" pitchFamily="34" charset="-128"/>
              </a:rPr>
              <a:t>L’entreprise le qualifie ou non en </a:t>
            </a:r>
            <a:r>
              <a:rPr lang="fr-FR" sz="2400" i="1" dirty="0">
                <a:latin typeface="Times New Roman" pitchFamily="18" charset="0"/>
                <a:ea typeface="Arial Unicode MS" pitchFamily="34" charset="-128"/>
                <a:cs typeface="Arial Unicode MS" pitchFamily="34" charset="-128"/>
              </a:rPr>
              <a:t>prospect selon son profil et sa solvabilité. </a:t>
            </a:r>
            <a:r>
              <a:rPr lang="fr-FR" sz="2400" dirty="0">
                <a:latin typeface="Times New Roman" pitchFamily="18" charset="0"/>
                <a:ea typeface="Arial Unicode MS" pitchFamily="34" charset="-128"/>
                <a:cs typeface="Arial Unicode MS" pitchFamily="34" charset="-128"/>
              </a:rPr>
              <a:t>Elle encourage alors le </a:t>
            </a:r>
            <a:r>
              <a:rPr lang="fr-FR" sz="2400" i="1" dirty="0">
                <a:latin typeface="Times New Roman" pitchFamily="18" charset="0"/>
                <a:ea typeface="Arial Unicode MS" pitchFamily="34" charset="-128"/>
                <a:cs typeface="Arial Unicode MS" pitchFamily="34" charset="-128"/>
              </a:rPr>
              <a:t>premier achat puis le </a:t>
            </a:r>
            <a:r>
              <a:rPr lang="fr-FR" sz="2400" i="1" dirty="0" err="1">
                <a:latin typeface="Times New Roman" pitchFamily="18" charset="0"/>
                <a:ea typeface="Arial Unicode MS" pitchFamily="34" charset="-128"/>
                <a:cs typeface="Arial Unicode MS" pitchFamily="34" charset="-128"/>
              </a:rPr>
              <a:t>réachat</a:t>
            </a:r>
            <a:r>
              <a:rPr lang="fr-FR" sz="2400" i="1" dirty="0">
                <a:latin typeface="Times New Roman" pitchFamily="18" charset="0"/>
                <a:ea typeface="Arial Unicode MS" pitchFamily="34" charset="-128"/>
                <a:cs typeface="Arial Unicode MS" pitchFamily="34" charset="-128"/>
              </a:rPr>
              <a:t> afin d’en faire un client fidèle, si </a:t>
            </a:r>
            <a:r>
              <a:rPr lang="fr-FR" sz="2400" dirty="0">
                <a:latin typeface="Times New Roman" pitchFamily="18" charset="0"/>
                <a:ea typeface="Arial Unicode MS" pitchFamily="34" charset="-128"/>
                <a:cs typeface="Arial Unicode MS" pitchFamily="34" charset="-128"/>
              </a:rPr>
              <a:t>possible un </a:t>
            </a:r>
            <a:r>
              <a:rPr lang="fr-FR" sz="2400" i="1" dirty="0">
                <a:latin typeface="Times New Roman" pitchFamily="18" charset="0"/>
                <a:ea typeface="Arial Unicode MS" pitchFamily="34" charset="-128"/>
                <a:cs typeface="Arial Unicode MS" pitchFamily="34" charset="-128"/>
              </a:rPr>
              <a:t>adepte, voire un ambassadeur (qui non seulement achète les produits </a:t>
            </a:r>
            <a:r>
              <a:rPr lang="fr-FR" sz="2400" dirty="0">
                <a:latin typeface="Times New Roman" pitchFamily="18" charset="0"/>
                <a:ea typeface="Arial Unicode MS" pitchFamily="34" charset="-128"/>
                <a:cs typeface="Arial Unicode MS" pitchFamily="34" charset="-128"/>
              </a:rPr>
              <a:t>de l’entreprise mais les recommande aux autres), et, enfin, éventuellement un </a:t>
            </a:r>
            <a:r>
              <a:rPr lang="fr-FR" sz="2400" i="1" dirty="0">
                <a:latin typeface="Times New Roman" pitchFamily="18" charset="0"/>
                <a:ea typeface="Arial Unicode MS" pitchFamily="34" charset="-128"/>
                <a:cs typeface="Arial Unicode MS" pitchFamily="34" charset="-128"/>
              </a:rPr>
              <a:t>partenaire.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i="1"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La conqu</a:t>
            </a:r>
            <a:r>
              <a:rPr lang="fr-FR" sz="2400" i="1" dirty="0">
                <a:latin typeface="Times New Roman" pitchFamily="18" charset="0"/>
                <a:ea typeface="ＭＳ Ｐゴシック" pitchFamily="48" charset="-128"/>
              </a:rPr>
              <a:t>ête de nouveaux clients</a:t>
            </a:r>
            <a:r>
              <a:rPr lang="fr-FR" sz="2400" i="1" dirty="0">
                <a:latin typeface="Times New Roman" pitchFamily="18" charset="0"/>
                <a:ea typeface="Arial Unicode MS" pitchFamily="34" charset="-128"/>
                <a:cs typeface="Arial Unicode MS" pitchFamily="34" charset="-128"/>
              </a:rPr>
              <a:t>. </a:t>
            </a:r>
            <a:r>
              <a:rPr lang="fr-FR" sz="2400" dirty="0">
                <a:latin typeface="Times New Roman" pitchFamily="18" charset="0"/>
                <a:ea typeface="Arial Unicode MS" pitchFamily="34" charset="-128"/>
                <a:cs typeface="Arial Unicode MS" pitchFamily="34" charset="-128"/>
              </a:rPr>
              <a:t>Une société à la recherche d’une croissance rentable doit consacrer beaucoup d’efforts à la conquête de nouveaux clients. Cela passe par la diffusion de publicités dans les médias, l’envoi de messages écrits et téléphoniques, la participation des vendeurs aux foires et salons, l’achat d’adresses, etc.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La réduction des défections. De nombreuses entreprises souffrent d’un fort « taux de </a:t>
            </a:r>
            <a:r>
              <a:rPr lang="fr-FR" sz="2400" i="1" dirty="0" err="1">
                <a:latin typeface="Times New Roman" pitchFamily="18" charset="0"/>
                <a:ea typeface="Arial Unicode MS" pitchFamily="34" charset="-128"/>
                <a:cs typeface="Arial Unicode MS" pitchFamily="34" charset="-128"/>
              </a:rPr>
              <a:t>churn</a:t>
            </a:r>
            <a:r>
              <a:rPr lang="fr-FR" sz="2400" i="1" dirty="0">
                <a:latin typeface="Times New Roman" pitchFamily="18" charset="0"/>
                <a:ea typeface="Arial Unicode MS" pitchFamily="34" charset="-128"/>
                <a:cs typeface="Arial Unicode MS" pitchFamily="34" charset="-128"/>
              </a:rPr>
              <a:t> » ou « taux de défection ». </a:t>
            </a:r>
            <a:r>
              <a:rPr lang="fr-FR" sz="2400" dirty="0">
                <a:latin typeface="Times New Roman" pitchFamily="18" charset="0"/>
                <a:ea typeface="Arial Unicode MS" pitchFamily="34" charset="-128"/>
                <a:cs typeface="Arial Unicode MS" pitchFamily="34" charset="-128"/>
              </a:rPr>
              <a:t>Attirer de nouveaux clients s’apparente alors à rajouter de l’eau dans un seau percé. Pour réduire le taux de défection, l’entreprise doit procéder en trois temps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Définir et mesurer le taux de fidélité. Pour un magazine, cela peut être le taux de réabonnement ; pour un établissement sportif, le pourcentage de réinscriptions.</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Connaître les différentes raisons de départ et identifier celles auxquelles elle peut remédier. Rien ne peut être fait pour empêcher les départs pour cause de déménagement ou de faillite, mais l’entreprise peut intervenir lorsque le départ est lié à un mauvais service, des produits déficients ou des prix trop élevés.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Comparer le profit perdu (égal à la valeur à vie des clients partis) avec les investissements nécessaires pour réduire le taux de défection.</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b="1" dirty="0">
                <a:latin typeface="Times New Roman" pitchFamily="18" charset="0"/>
                <a:ea typeface="Arial Unicode MS" pitchFamily="34" charset="-128"/>
                <a:cs typeface="Arial Unicode MS" pitchFamily="34" charset="-128"/>
              </a:rPr>
              <a:t>La </a:t>
            </a:r>
            <a:r>
              <a:rPr lang="fr-FR" sz="2400" b="1" i="1" dirty="0">
                <a:latin typeface="Times New Roman" pitchFamily="18" charset="0"/>
                <a:ea typeface="Arial Unicode MS" pitchFamily="34" charset="-128"/>
                <a:cs typeface="Arial Unicode MS" pitchFamily="34" charset="-128"/>
              </a:rPr>
              <a:t>fidélité est un « engagement profond pour acheter ou fréquenter à nouveau un produit ou </a:t>
            </a:r>
            <a:r>
              <a:rPr lang="fr-FR" sz="2400" b="1" dirty="0">
                <a:latin typeface="Times New Roman" pitchFamily="18" charset="0"/>
                <a:ea typeface="Arial Unicode MS" pitchFamily="34" charset="-128"/>
                <a:cs typeface="Arial Unicode MS" pitchFamily="34" charset="-128"/>
              </a:rPr>
              <a:t>un service en dépit des facteurs situationnels et des efforts marketing susceptibles de provoquer un changement de comportement d’achat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On distingue la </a:t>
            </a:r>
            <a:r>
              <a:rPr lang="fr-FR" sz="2400" i="1" dirty="0">
                <a:latin typeface="Times New Roman" pitchFamily="18" charset="0"/>
                <a:ea typeface="Arial Unicode MS" pitchFamily="34" charset="-128"/>
                <a:cs typeface="Arial Unicode MS" pitchFamily="34" charset="-128"/>
              </a:rPr>
              <a:t>fidélité comportementale, qui consiste à racheter la même marque </a:t>
            </a:r>
            <a:r>
              <a:rPr lang="fr-FR" sz="2400" dirty="0">
                <a:latin typeface="Times New Roman" pitchFamily="18" charset="0"/>
                <a:ea typeface="Arial Unicode MS" pitchFamily="34" charset="-128"/>
                <a:cs typeface="Arial Unicode MS" pitchFamily="34" charset="-128"/>
              </a:rPr>
              <a:t>à plusieurs reprises, de la </a:t>
            </a:r>
            <a:r>
              <a:rPr lang="fr-FR" sz="2400" i="1" dirty="0">
                <a:latin typeface="Times New Roman" pitchFamily="18" charset="0"/>
                <a:ea typeface="Arial Unicode MS" pitchFamily="34" charset="-128"/>
                <a:cs typeface="Arial Unicode MS" pitchFamily="34" charset="-128"/>
              </a:rPr>
              <a:t>fidélité attitudinale, fondée sur un profond attachement </a:t>
            </a:r>
            <a:r>
              <a:rPr lang="fr-FR" sz="2400" dirty="0">
                <a:latin typeface="Times New Roman" pitchFamily="18" charset="0"/>
                <a:ea typeface="Arial Unicode MS" pitchFamily="34" charset="-128"/>
                <a:cs typeface="Arial Unicode MS" pitchFamily="34" charset="-128"/>
              </a:rPr>
              <a:t>à la marque. La fidélité comportementale peut soit s’expliquer par une forte fidélité attitudinale, soit résulter de facteurs situationnels liés à l’habitude ou à la mise en avant du produit en magasin, et susceptibles d’être remis en cause dès qu’un concurrent présente une offre plus attractive ; on parle alors d’</a:t>
            </a:r>
            <a:r>
              <a:rPr lang="fr-FR" sz="2400" i="1" dirty="0">
                <a:latin typeface="Times New Roman" pitchFamily="18" charset="0"/>
                <a:ea typeface="Arial Unicode MS" pitchFamily="34" charset="-128"/>
                <a:cs typeface="Arial Unicode MS" pitchFamily="34" charset="-128"/>
              </a:rPr>
              <a:t>inertie des </a:t>
            </a:r>
            <a:r>
              <a:rPr lang="fr-FR" sz="2400" dirty="0">
                <a:latin typeface="Times New Roman" pitchFamily="18" charset="0"/>
                <a:ea typeface="Arial Unicode MS" pitchFamily="34" charset="-128"/>
                <a:cs typeface="Arial Unicode MS" pitchFamily="34" charset="-128"/>
              </a:rPr>
              <a:t>comportements.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b="1" dirty="0">
                <a:latin typeface="Times New Roman" pitchFamily="18" charset="0"/>
                <a:ea typeface="Arial Unicode MS" pitchFamily="34" charset="-128"/>
                <a:cs typeface="Arial Unicode MS" pitchFamily="34" charset="-128"/>
              </a:rPr>
              <a:t>Les </a:t>
            </a:r>
            <a:r>
              <a:rPr lang="fr-FR" sz="2400" b="1" i="1" dirty="0">
                <a:latin typeface="Times New Roman" pitchFamily="18" charset="0"/>
                <a:ea typeface="Arial Unicode MS" pitchFamily="34" charset="-128"/>
                <a:cs typeface="Arial Unicode MS" pitchFamily="34" charset="-128"/>
              </a:rPr>
              <a:t>programmes de fréquence </a:t>
            </a:r>
            <a:r>
              <a:rPr lang="fr-FR" sz="2400" dirty="0">
                <a:latin typeface="Times New Roman" pitchFamily="18" charset="0"/>
                <a:ea typeface="Arial Unicode MS" pitchFamily="34" charset="-128"/>
                <a:cs typeface="Arial Unicode MS" pitchFamily="34" charset="-128"/>
              </a:rPr>
              <a:t>sont destinés à récompenser les clients qui achètent souvent et beaucoup. Ainsi, toutes les compagnies aériennes ont, les unes après les autres, mis en place des programmes offrant des avantages à leurs clients réguliers. Il en a été de même pour les chaînes d’hôtels, les loueurs de voitures et de nombreux commerçants.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b="1"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b="1" dirty="0">
                <a:latin typeface="Times New Roman" pitchFamily="18" charset="0"/>
                <a:ea typeface="Arial Unicode MS" pitchFamily="34" charset="-128"/>
                <a:cs typeface="Arial Unicode MS" pitchFamily="34" charset="-128"/>
              </a:rPr>
              <a:t>Les liens institutionnels. </a:t>
            </a:r>
            <a:r>
              <a:rPr lang="fr-FR" sz="2400" dirty="0">
                <a:latin typeface="Times New Roman" pitchFamily="18" charset="0"/>
                <a:ea typeface="Arial Unicode MS" pitchFamily="34" charset="-128"/>
                <a:cs typeface="Arial Unicode MS" pitchFamily="34" charset="-128"/>
              </a:rPr>
              <a:t>Les entreprises peuvent également équiper leurs clients de dispositifs qui permettent de passer automatiquement commande, de gérer les factures, etc. Bien sûr, ce type de pratiques concerne particulièrement les activités business-to-business. Les constructeurs automobiles ont ainsi investi des centaines de millions dans des systèmes d’échange de données informatiques (EDI) avec leurs équipementiers.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5717B8CD-816A-4B3C-8EB1-51753203F363}"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14</a:t>
            </a:fld>
            <a:endParaRPr lang="en-US" sz="1200">
              <a:solidFill>
                <a:srgbClr val="000000"/>
              </a:solidFill>
            </a:endParaRPr>
          </a:p>
        </p:txBody>
      </p:sp>
      <p:sp>
        <p:nvSpPr>
          <p:cNvPr id="52227"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2228"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43FD0859-24AD-4444-A8FD-33D5C72BA11B}"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15</a:t>
            </a:fld>
            <a:endParaRPr lang="en-US" sz="1200">
              <a:solidFill>
                <a:srgbClr val="000000"/>
              </a:solidFill>
            </a:endParaRPr>
          </a:p>
        </p:txBody>
      </p:sp>
      <p:sp>
        <p:nvSpPr>
          <p:cNvPr id="54275"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4276"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5299" name="Text Box 2"/>
          <p:cNvSpPr>
            <a:spLocks noGrp="1" noChangeArrowheads="1"/>
          </p:cNvSpPr>
          <p:nvPr>
            <p:ph type="body" idx="1"/>
          </p:nvPr>
        </p:nvSpPr>
        <p:spPr>
          <a:xfrm>
            <a:off x="685800" y="4343400"/>
            <a:ext cx="5486400" cy="13808075"/>
          </a:xfrm>
          <a:noFill/>
          <a:ln/>
        </p:spPr>
        <p:txBody>
          <a:bodyPr/>
          <a:lstStyle/>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La prospection. De nombreuses entreprises développent leur base de données à </a:t>
            </a:r>
            <a:r>
              <a:rPr lang="fr-FR" sz="2400" dirty="0">
                <a:latin typeface="Times New Roman" pitchFamily="18" charset="0"/>
                <a:ea typeface="Arial Unicode MS" pitchFamily="34" charset="-128"/>
                <a:cs typeface="Arial Unicode MS" pitchFamily="34" charset="-128"/>
              </a:rPr>
              <a:t>partir d’un message publicitaire ou Internet invitant au contact. Toute réponse est intégrée à la base qui, ultérieurement, sert à sélectionner les meilleurs profils qui seront contactés par courrier, téléphone ou e-mail. Les bases de données achetées à l’extérieur constituent également un moyen privilégié d’établir un contact direct avec des prospects.</a:t>
            </a: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Le ciblage d’une opération marketing. L’entreprise définit d’abord les caractéristiques </a:t>
            </a:r>
            <a:r>
              <a:rPr lang="fr-FR" sz="2400" dirty="0">
                <a:latin typeface="Times New Roman" pitchFamily="18" charset="0"/>
                <a:ea typeface="Arial Unicode MS" pitchFamily="34" charset="-128"/>
                <a:cs typeface="Arial Unicode MS" pitchFamily="34" charset="-128"/>
              </a:rPr>
              <a:t>idéales de sa cible pour cette opération. Ensuite, elle recherche dans sa base de données les clients qui se rapprochent le plus de ce profil. </a:t>
            </a: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L’entretien de la fidélité. Une entreprise peut entretenir la fidélité de ses clients </a:t>
            </a:r>
            <a:r>
              <a:rPr lang="fr-FR" sz="2400" dirty="0">
                <a:latin typeface="Times New Roman" pitchFamily="18" charset="0"/>
                <a:ea typeface="Arial Unicode MS" pitchFamily="34" charset="-128"/>
                <a:cs typeface="Arial Unicode MS" pitchFamily="34" charset="-128"/>
              </a:rPr>
              <a:t>en leur envoyant des cadeaux appropriés, des offres spéciales, des coupons de réduction ou des brochures s’inscrivant dans leur sphère d’intérêt. </a:t>
            </a: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La réactivation du contact. Certaines entreprises ont mis en place des programmes </a:t>
            </a:r>
            <a:r>
              <a:rPr lang="fr-FR" sz="2400" dirty="0">
                <a:latin typeface="Times New Roman" pitchFamily="18" charset="0"/>
                <a:ea typeface="Arial Unicode MS" pitchFamily="34" charset="-128"/>
                <a:cs typeface="Arial Unicode MS" pitchFamily="34" charset="-128"/>
              </a:rPr>
              <a:t>d’envoi automatique qui, à l’occasion d’événements publics (fêtes, vacances, rentrée) ou privés (anniversaires), éditent des messages personnalisés, destinés à raviver l’intérêt du consommateur pour les produits de l’entreprise.</a:t>
            </a: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i="1"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i="1" dirty="0">
                <a:latin typeface="Times New Roman" pitchFamily="18" charset="0"/>
                <a:ea typeface="Arial Unicode MS" pitchFamily="34" charset="-128"/>
                <a:cs typeface="Arial Unicode MS" pitchFamily="34" charset="-128"/>
              </a:rPr>
              <a:t>Le rappel des clients inertes. En reprenant contact avec des clients qui ont cessé </a:t>
            </a:r>
            <a:r>
              <a:rPr lang="fr-FR" sz="2400" dirty="0">
                <a:latin typeface="Times New Roman" pitchFamily="18" charset="0"/>
                <a:ea typeface="Arial Unicode MS" pitchFamily="34" charset="-128"/>
                <a:cs typeface="Arial Unicode MS" pitchFamily="34" charset="-128"/>
              </a:rPr>
              <a:t>toute relation avec l’entreprise, on peut parfois identifier des erreurs de communication ou d’approche du client et, ainsi, éviter de les répéter. On tente également de reconquérir les clients séduits entre-temps par la concurrence.</a:t>
            </a: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lnSpc>
                <a:spcPct val="90000"/>
              </a:lnSpc>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
        <p:nvSpPr>
          <p:cNvPr id="55300" name="Text Box 3"/>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58E2E7C-264A-43BE-8859-A0A7768E4D1B}" type="slidenum">
              <a:rPr lang="fr-FR"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16</a:t>
            </a:fld>
            <a:endParaRPr lang="fr-FR" sz="120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EB8BC9-06D6-47F9-9923-99CBCC24A603}"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17</a:t>
            </a:fld>
            <a:endParaRPr lang="en-US" sz="1200">
              <a:solidFill>
                <a:srgbClr val="000000"/>
              </a:solidFill>
            </a:endParaRPr>
          </a:p>
        </p:txBody>
      </p:sp>
      <p:sp>
        <p:nvSpPr>
          <p:cNvPr id="56323"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56324"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B451B19-323C-4B31-88E4-A7084F4DDF12}"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2</a:t>
            </a:fld>
            <a:endParaRPr lang="en-US" sz="1200" dirty="0">
              <a:solidFill>
                <a:srgbClr val="000000"/>
              </a:solidFill>
            </a:endParaRPr>
          </a:p>
        </p:txBody>
      </p:sp>
      <p:sp>
        <p:nvSpPr>
          <p:cNvPr id="38915"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38916"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E4F1D12-8781-44B7-8931-A0E9662A07AA}"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3</a:t>
            </a:fld>
            <a:endParaRPr lang="en-US" sz="1200" dirty="0">
              <a:solidFill>
                <a:srgbClr val="000000"/>
              </a:solidFill>
            </a:endParaRPr>
          </a:p>
        </p:txBody>
      </p:sp>
      <p:sp>
        <p:nvSpPr>
          <p:cNvPr id="39939"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39940"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BA8CA11C-2237-436E-82AE-FFD0049BC3AB}"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4</a:t>
            </a:fld>
            <a:endParaRPr lang="en-US" sz="1200" dirty="0">
              <a:solidFill>
                <a:srgbClr val="000000"/>
              </a:solidFill>
            </a:endParaRPr>
          </a:p>
        </p:txBody>
      </p:sp>
      <p:sp>
        <p:nvSpPr>
          <p:cNvPr id="40963"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0964" name="Text Box 3"/>
          <p:cNvSpPr>
            <a:spLocks noGrp="1" noChangeArrowheads="1"/>
          </p:cNvSpPr>
          <p:nvPr>
            <p:ph type="body" idx="1"/>
          </p:nvPr>
        </p:nvSpPr>
        <p:spPr>
          <a:xfrm>
            <a:off x="685800" y="4343400"/>
            <a:ext cx="5486400" cy="13808075"/>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La </a:t>
            </a:r>
            <a:r>
              <a:rPr lang="fr-FR" sz="2400" i="1" dirty="0">
                <a:latin typeface="Times New Roman" pitchFamily="18" charset="0"/>
                <a:ea typeface="Arial Unicode MS" pitchFamily="34" charset="-128"/>
                <a:cs typeface="Arial Unicode MS" pitchFamily="34" charset="-128"/>
              </a:rPr>
              <a:t>valeur globale </a:t>
            </a:r>
            <a:r>
              <a:rPr lang="fr-FR" sz="2400" dirty="0">
                <a:latin typeface="Times New Roman" pitchFamily="18" charset="0"/>
                <a:ea typeface="Arial Unicode MS" pitchFamily="34" charset="-128"/>
                <a:cs typeface="Arial Unicode MS" pitchFamily="34" charset="-128"/>
              </a:rPr>
              <a:t>est la valeur monétaire de l’ensemble des bénéfices économiques, fonctionnels et psychologiques que le client tire du produit ou du service. Le </a:t>
            </a:r>
            <a:r>
              <a:rPr lang="fr-FR" sz="2400" i="1" dirty="0">
                <a:latin typeface="Times New Roman" pitchFamily="18" charset="0"/>
                <a:ea typeface="Arial Unicode MS" pitchFamily="34" charset="-128"/>
                <a:cs typeface="Arial Unicode MS" pitchFamily="34" charset="-128"/>
              </a:rPr>
              <a:t>coût total </a:t>
            </a:r>
            <a:r>
              <a:rPr lang="fr-FR" sz="2400" dirty="0">
                <a:latin typeface="Times New Roman" pitchFamily="18" charset="0"/>
                <a:ea typeface="Arial Unicode MS" pitchFamily="34" charset="-128"/>
                <a:cs typeface="Arial Unicode MS" pitchFamily="34" charset="-128"/>
              </a:rPr>
              <a:t>comprend l’ensemble des coûts monétaires, fonctionnels (temps, énergie) et psychologiques que le client supporte dans l’évaluation, l’acquisition, l’utilisation et l’abandon de cette offre.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La proposition de valeur englobe l’ensemble des bénéfices que l’entreprise se propose de fournir au client. Elle intègre la totalité de </a:t>
            </a:r>
            <a:r>
              <a:rPr lang="fr-FR" sz="2400" i="1" dirty="0">
                <a:latin typeface="Times New Roman" pitchFamily="18" charset="0"/>
                <a:ea typeface="Arial Unicode MS" pitchFamily="34" charset="-128"/>
                <a:cs typeface="Arial Unicode MS" pitchFamily="34" charset="-128"/>
              </a:rPr>
              <a:t>l’expérience </a:t>
            </a:r>
            <a:r>
              <a:rPr lang="fr-FR" sz="2400" dirty="0">
                <a:latin typeface="Times New Roman" pitchFamily="18" charset="0"/>
                <a:ea typeface="Arial Unicode MS" pitchFamily="34" charset="-128"/>
                <a:cs typeface="Arial Unicode MS" pitchFamily="34" charset="-128"/>
              </a:rPr>
              <a:t>résultant de l’acquisition et de la consommation du produit.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err="1">
                <a:latin typeface="Times New Roman" pitchFamily="18" charset="0"/>
                <a:ea typeface="Arial Unicode MS" pitchFamily="34" charset="-128"/>
                <a:cs typeface="Arial Unicode MS" pitchFamily="34" charset="-128"/>
              </a:rPr>
              <a:t>Aurier</a:t>
            </a:r>
            <a:r>
              <a:rPr lang="fr-FR" sz="2400" dirty="0">
                <a:latin typeface="Times New Roman" pitchFamily="18" charset="0"/>
                <a:ea typeface="Arial Unicode MS" pitchFamily="34" charset="-128"/>
                <a:cs typeface="Arial Unicode MS" pitchFamily="34" charset="-128"/>
              </a:rPr>
              <a:t>, Evrard et N’</a:t>
            </a:r>
            <a:r>
              <a:rPr lang="fr-FR" sz="2400" dirty="0" err="1">
                <a:latin typeface="Times New Roman" pitchFamily="18" charset="0"/>
                <a:ea typeface="Arial Unicode MS" pitchFamily="34" charset="-128"/>
                <a:cs typeface="Arial Unicode MS" pitchFamily="34" charset="-128"/>
              </a:rPr>
              <a:t>Goala</a:t>
            </a:r>
            <a:r>
              <a:rPr lang="fr-FR" sz="2400" dirty="0">
                <a:latin typeface="Times New Roman" pitchFamily="18" charset="0"/>
                <a:ea typeface="Arial Unicode MS" pitchFamily="34" charset="-128"/>
                <a:cs typeface="Arial Unicode MS" pitchFamily="34" charset="-128"/>
              </a:rPr>
              <a:t> identifient six composantes de la valeur associée à une expérience de consommation ou de possession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La valeur utilitaire du produit est associée à sa performance physique et pratique.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La connaissance correspond au désir d’être informé, de maîtriser la catégorie de produit et de s’y sentir compétent.</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La stimulation expérientielle relève de la stimulation des sens du consommateur, au point de lui faire oublier son environnement physique immédiat et de lui faire ressentir une sensation de bien-être.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Le lien social correspond au rôle du produit comme aide à l’échange avec autrui et à la socialisation.</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L’expression de soi relève du rôle de la consommation pour exprimer ses valeurs et sa personnalité.</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 La valeur spirituelle permet la défense de l’ego et le maintien de l’estime de soi.</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E17D9172-7CA1-4F4D-BC51-631D2064DBCC}"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5</a:t>
            </a:fld>
            <a:endParaRPr lang="en-US" sz="1200">
              <a:solidFill>
                <a:srgbClr val="000000"/>
              </a:solidFill>
            </a:endParaRPr>
          </a:p>
        </p:txBody>
      </p:sp>
      <p:sp>
        <p:nvSpPr>
          <p:cNvPr id="41987"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1988" name="Rectangle 3"/>
          <p:cNvSpPr>
            <a:spLocks noGrp="1" noChangeArrowheads="1"/>
          </p:cNvSpPr>
          <p:nvPr>
            <p:ph type="body" idx="1"/>
          </p:nvPr>
        </p:nvSpPr>
        <p:spPr>
          <a:xfrm>
            <a:off x="685800" y="4343400"/>
            <a:ext cx="5486400" cy="4114800"/>
          </a:xfrm>
          <a:noFill/>
          <a:ln/>
        </p:spPr>
        <p:txBody>
          <a:bodyPr wrap="none" anchor="ctr"/>
          <a:lstStyle/>
          <a:p>
            <a:pPr eaLnBrk="1">
              <a:spcBef>
                <a:spcPct val="0"/>
              </a:spcBef>
              <a:tabLst>
                <a:tab pos="723900" algn="l"/>
                <a:tab pos="1447800" algn="l"/>
                <a:tab pos="2171700" algn="l"/>
                <a:tab pos="2895600" algn="l"/>
                <a:tab pos="3619500" algn="l"/>
                <a:tab pos="4343400" algn="l"/>
                <a:tab pos="5067300" algn="l"/>
              </a:tabLst>
            </a:pPr>
            <a:endParaRPr lang="fr-FR" sz="240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9A9D051-AD9A-4DE8-9FF0-C2533BE2E725}"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6</a:t>
            </a:fld>
            <a:endParaRPr lang="en-US" sz="1200">
              <a:solidFill>
                <a:srgbClr val="000000"/>
              </a:solidFill>
            </a:endParaRPr>
          </a:p>
        </p:txBody>
      </p:sp>
      <p:sp>
        <p:nvSpPr>
          <p:cNvPr id="43011"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3012" name="Text Box 3"/>
          <p:cNvSpPr>
            <a:spLocks noGrp="1" noChangeArrowheads="1"/>
          </p:cNvSpPr>
          <p:nvPr>
            <p:ph type="body" idx="1"/>
          </p:nvPr>
        </p:nvSpPr>
        <p:spPr>
          <a:xfrm>
            <a:off x="685800" y="4343400"/>
            <a:ext cx="5486400" cy="13808075"/>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Trois situations peuvent apparaître : les performances sont en deçà des attentes (déception et mécontentement), au même niveau (satisfaction) ou au-delà (enthousiasme).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La satisfaction et l’insatisfaction constituent deux concepts en partie indépendants, car ils sont liés à des critères différents : certains attributs du produit ou du service contribuent à l’insatisfaction sans pour autant générer de la satisfaction lorsqu’ils sont remplis.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La satisfaction n’est pas une fin en soi. Elle est avant tout un moyen de favoriser la fidélité. Un client satisfait reste en général plus fidèle à son fournisseur, lui achète davantage de produits, est moins sensible au prix, accorde moins d’attention aux concurrents, suggère des idées d’innovations, et diffuse un bouche-à-oreille positif sur l’entreprise.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À partir de son expérience passée du produit et de ses concurrents, des contacts avec son entourage, des promesses des vendeurs et de la publicité. Si les promesses sont disproportionnées, l’entreprise risque de multiplier les déceptions. Mais si les promesses sont trop faibles, le produit n’attirera pas suffisamment d’acheteurs (même si les rares clients seront satisfaits). Les sociétés les plus performantes accroissent à la fois leurs promesses et leur niveau de performance.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Mesure de la satisfaction. Plusieurs méthodes aux résultats complémentaires peuvent être employées : les baromètres réguliers permettent de connaître la satisfaction moyenne ; le taux de départ des clients permet de repérer les dysfonctionnements ; les clients mystères évaluent la conformité aux normes établies par l’entreprise.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Traiter les réclamations. Parmi les clients qui déposent une réclamation, entre 54 et 70 % continueront à acheter la marque si leur problème est résolu. Ce pourcentage s’élève à 95 % si la résolution intervient </a:t>
            </a:r>
            <a:r>
              <a:rPr lang="fr-FR" sz="2400" i="1" dirty="0">
                <a:latin typeface="Times New Roman" pitchFamily="18" charset="0"/>
                <a:ea typeface="Arial Unicode MS" pitchFamily="34" charset="-128"/>
                <a:cs typeface="Arial Unicode MS" pitchFamily="34" charset="-128"/>
              </a:rPr>
              <a:t>rapidement</a:t>
            </a:r>
            <a:r>
              <a:rPr lang="fr-FR" sz="2400" dirty="0">
                <a:latin typeface="Times New Roman" pitchFamily="18" charset="0"/>
                <a:ea typeface="Arial Unicode MS" pitchFamily="34" charset="-128"/>
                <a:cs typeface="Arial Unicode MS" pitchFamily="34" charset="-128"/>
              </a:rPr>
              <a:t>. En outre, un client dont on a résolu le problème parlera favorablement de son expérience à au moins cinq personnes de son entourage ; à l’inverse, un client insatisfait en parlera à onze personnes en moyenne.</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4035" name="Rectangle 2"/>
          <p:cNvSpPr>
            <a:spLocks noGrp="1" noChangeArrowheads="1"/>
          </p:cNvSpPr>
          <p:nvPr>
            <p:ph type="body" idx="1"/>
          </p:nvPr>
        </p:nvSpPr>
        <p:spPr>
          <a:xfrm>
            <a:off x="1060450" y="4349750"/>
            <a:ext cx="4740275" cy="3513138"/>
          </a:xfrm>
          <a:noFill/>
          <a:ln/>
        </p:spPr>
        <p:txBody>
          <a:bodyPr wrap="none" anchor="ctr"/>
          <a:lstStyle/>
          <a:p>
            <a:endParaRPr lang="en-US">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2596CE98-388C-4BAC-8373-18E15F146B1A}"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8</a:t>
            </a:fld>
            <a:endParaRPr lang="en-US" sz="1200">
              <a:solidFill>
                <a:srgbClr val="000000"/>
              </a:solidFill>
            </a:endParaRPr>
          </a:p>
        </p:txBody>
      </p:sp>
      <p:sp>
        <p:nvSpPr>
          <p:cNvPr id="45059"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5060" name="Text Box 3"/>
          <p:cNvSpPr>
            <a:spLocks noGrp="1" noChangeArrowheads="1"/>
          </p:cNvSpPr>
          <p:nvPr>
            <p:ph type="body" idx="1"/>
          </p:nvPr>
        </p:nvSpPr>
        <p:spPr>
          <a:xfrm>
            <a:off x="685800" y="4343400"/>
            <a:ext cx="5486400" cy="4114800"/>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Il faut toutefois distinguer la </a:t>
            </a:r>
            <a:r>
              <a:rPr lang="fr-FR" sz="2400" i="1" dirty="0">
                <a:latin typeface="Times New Roman" pitchFamily="18" charset="0"/>
                <a:ea typeface="Arial Unicode MS" pitchFamily="34" charset="-128"/>
                <a:cs typeface="Arial Unicode MS" pitchFamily="34" charset="-128"/>
              </a:rPr>
              <a:t>qualité de conformité </a:t>
            </a:r>
            <a:r>
              <a:rPr lang="fr-FR" sz="2400" dirty="0">
                <a:latin typeface="Times New Roman" pitchFamily="18" charset="0"/>
                <a:ea typeface="Arial Unicode MS" pitchFamily="34" charset="-128"/>
                <a:cs typeface="Arial Unicode MS" pitchFamily="34" charset="-128"/>
              </a:rPr>
              <a:t>de la </a:t>
            </a:r>
            <a:r>
              <a:rPr lang="fr-FR" sz="2400" i="1" dirty="0">
                <a:latin typeface="Times New Roman" pitchFamily="18" charset="0"/>
                <a:ea typeface="Arial Unicode MS" pitchFamily="34" charset="-128"/>
                <a:cs typeface="Arial Unicode MS" pitchFamily="34" charset="-128"/>
              </a:rPr>
              <a:t>qualité de performance</a:t>
            </a:r>
            <a:r>
              <a:rPr lang="fr-FR" sz="2400" dirty="0">
                <a:latin typeface="Times New Roman" pitchFamily="18" charset="0"/>
                <a:ea typeface="Arial Unicode MS" pitchFamily="34" charset="-128"/>
                <a:cs typeface="Arial Unicode MS" pitchFamily="34" charset="-128"/>
              </a:rPr>
              <a:t>.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À l’évidence, une Mercedes Classe C a une qualité de performance supérieure à une Renault Modus. </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Pourtant la qualité de conformité peut être identique si le produit répond aux engagements pris et si les clients sont, dans les deux cas, satisfaits.</a:t>
            </a: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endParaRPr lang="fr-FR" sz="2400" dirty="0">
              <a:latin typeface="Times New Roman" pitchFamily="18" charset="0"/>
              <a:ea typeface="Arial Unicode MS" pitchFamily="34" charset="-128"/>
              <a:cs typeface="Arial Unicode MS"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p:cNvSpPr txBox="1">
            <a:spLocks noChangeArrowheads="1"/>
          </p:cNvSpPr>
          <p:nvPr/>
        </p:nvSpPr>
        <p:spPr bwMode="auto">
          <a:xfrm>
            <a:off x="3884613" y="8685213"/>
            <a:ext cx="2971800" cy="457200"/>
          </a:xfrm>
          <a:prstGeom prst="rect">
            <a:avLst/>
          </a:prstGeom>
          <a:noFill/>
          <a:ln w="9525">
            <a:noFill/>
            <a:round/>
            <a:headEnd/>
            <a:tailEnd/>
          </a:ln>
        </p:spPr>
        <p:txBody>
          <a:bodyPr lIns="90000" tIns="46800" rIns="90000" bIns="46800" anchor="b"/>
          <a:lstStyle/>
          <a:p>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CB62BC65-2ED8-4DF2-BDC3-EC5628EB13EF}" type="slidenum">
              <a:rPr lang="en-US" sz="1200">
                <a:solidFill>
                  <a:srgbClr val="000000"/>
                </a:solidFill>
              </a:rPr>
              <a:pPr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t>9</a:t>
            </a:fld>
            <a:endParaRPr lang="en-US" sz="1200">
              <a:solidFill>
                <a:srgbClr val="000000"/>
              </a:solidFill>
            </a:endParaRPr>
          </a:p>
        </p:txBody>
      </p:sp>
      <p:sp>
        <p:nvSpPr>
          <p:cNvPr id="46083" name="Rectangle 2"/>
          <p:cNvSpPr>
            <a:spLocks noGrp="1" noRot="1" noChangeAspect="1" noChangeArrowheads="1" noTextEdit="1"/>
          </p:cNvSpPr>
          <p:nvPr>
            <p:ph type="sldImg"/>
          </p:nvPr>
        </p:nvSpPr>
        <p:spPr>
          <a:xfrm>
            <a:off x="1317625" y="877888"/>
            <a:ext cx="4221163" cy="3165475"/>
          </a:xfrm>
          <a:solidFill>
            <a:srgbClr val="FFFFFF"/>
          </a:solidFill>
          <a:ln>
            <a:solidFill>
              <a:srgbClr val="000000"/>
            </a:solidFill>
            <a:miter lim="800000"/>
          </a:ln>
        </p:spPr>
      </p:sp>
      <p:sp>
        <p:nvSpPr>
          <p:cNvPr id="46084" name="Text Box 3"/>
          <p:cNvSpPr>
            <a:spLocks noGrp="1" noChangeArrowheads="1"/>
          </p:cNvSpPr>
          <p:nvPr>
            <p:ph type="body" idx="1"/>
          </p:nvPr>
        </p:nvSpPr>
        <p:spPr>
          <a:xfrm>
            <a:off x="685800" y="4343400"/>
            <a:ext cx="5486400" cy="4114800"/>
          </a:xfrm>
          <a:noFill/>
          <a:ln/>
        </p:spPr>
        <p:txBody>
          <a:bodyPr/>
          <a:lstStyle/>
          <a:p>
            <a:pPr eaLnBrk="1">
              <a:spcBef>
                <a:spcPct val="0"/>
              </a:spcBef>
              <a:buSzPct val="45000"/>
              <a:buFont typeface="Wingdings" charset="2"/>
              <a:buNone/>
              <a:tabLst>
                <a:tab pos="723900" algn="l"/>
                <a:tab pos="1447800" algn="l"/>
                <a:tab pos="2171700" algn="l"/>
                <a:tab pos="2895600" algn="l"/>
                <a:tab pos="3619500" algn="l"/>
                <a:tab pos="4343400" algn="l"/>
                <a:tab pos="5067300" algn="l"/>
              </a:tabLst>
            </a:pPr>
            <a:r>
              <a:rPr lang="fr-FR" sz="2400" dirty="0">
                <a:latin typeface="Times New Roman" pitchFamily="18" charset="0"/>
                <a:ea typeface="Arial Unicode MS" pitchFamily="34" charset="-128"/>
                <a:cs typeface="Arial Unicode MS" pitchFamily="34" charset="-128"/>
              </a:rPr>
              <a:t>Le portefeuille de clients peut être décomposé en différents groupes définis en termes de fidélité. On distinguera, par exemple, les « connaissances » de la marque, ses « amis » et ses « compagnons ». Chaque groupe, en évolution constante, diffère dans ses besoins, ses achats, les produits et services souhaités, mais aussi ses coûts d’acquisition, sa rentabilité et les avantages concurrentiels perçus de l’entreprise.</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10"/>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16"/>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7" name="Freeform 18"/>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8" name="Freeform 19"/>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0" name="Straight Connector 20"/>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extLst/>
          </a:lstStyle>
          <a:p>
            <a:pPr>
              <a:defRPr/>
            </a:pPr>
            <a:fld id="{608A7D2E-EDB3-4C8E-B911-F339A3513B0E}" type="datetimeFigureOut">
              <a:rPr lang="en-US"/>
              <a:pPr>
                <a:defRPr/>
              </a:pPr>
              <a:t>2/20/2023</a:t>
            </a:fld>
            <a:endParaRPr lang="en-US" dirty="0"/>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extLst/>
          </a:lstStyle>
          <a:p>
            <a:pPr>
              <a:defRPr/>
            </a:pPr>
            <a:fld id="{7268A699-5D22-4C95-BFF0-151BB023678E}" type="slidenum">
              <a:rPr lang="en-US"/>
              <a:pPr>
                <a:defRPr/>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B691CCFD-4F75-4681-8C90-5A18BD697CA8}" type="datetimeFigureOut">
              <a:rPr lang="en-US"/>
              <a:pPr>
                <a:defRPr/>
              </a:pPr>
              <a:t>2/20/2023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37B1E14-2A83-4A3C-AFE2-1CB74FE9E106}" type="slidenum">
              <a:rPr lang="en-US"/>
              <a:pPr>
                <a:defRPr/>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E48DD570-88F9-4145-8F08-2559E7D1D903}" type="datetimeFigureOut">
              <a:rPr lang="en-US"/>
              <a:pPr>
                <a:defRPr/>
              </a:pPr>
              <a:t>2/20/2023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FA0B7173-5692-43AC-A4CA-E48C4A269502}" type="slidenum">
              <a:rPr lang="en-US"/>
              <a:pPr>
                <a:defRPr/>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FCB586F9-9E4C-4C2C-936A-9C823F697128}" type="datetimeFigureOut">
              <a:rPr lang="en-US"/>
              <a:pPr>
                <a:defRPr/>
              </a:pPr>
              <a:t>2/20/2023</a:t>
            </a:fld>
            <a:endParaRPr lang="en-US" dirty="0"/>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569274A-954B-4347-9642-BE023036864F}" type="slidenum">
              <a:rPr lang="en-US"/>
              <a:pPr>
                <a:defRPr/>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407F655-2563-43C5-80AD-54EDB513649C}" type="datetimeFigureOut">
              <a:rPr lang="en-US"/>
              <a:pPr>
                <a:defRPr/>
              </a:pPr>
              <a:t>2/20/2023</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740F4C16-8E3B-46DC-B4A1-0635858778B9}"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1332FE1-FFD1-485C-9E10-176097E4E4A0}" type="datetimeFigureOut">
              <a:rPr lang="en-US"/>
              <a:pPr>
                <a:defRPr/>
              </a:pPr>
              <a:t>2/20/2023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36F1AE28-E84C-4ED7-B068-E34587DFB397}"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1219146A-60BE-4576-B692-4785A6E07BAD}" type="datetimeFigureOut">
              <a:rPr lang="en-US"/>
              <a:pPr>
                <a:defRPr/>
              </a:pPr>
              <a:t>2/20/2023</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392CAAF5-D4C4-4D07-981C-FFA5334A0614}" type="slidenum">
              <a:rPr lang="en-US"/>
              <a:pPr>
                <a:defRPr/>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A0E6E6F7-0FFF-443A-818D-065E3B3EFCC6}" type="datetimeFigureOut">
              <a:rPr lang="en-US"/>
              <a:pPr>
                <a:defRPr/>
              </a:pPr>
              <a:t>2/20/2023</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22A65AE-D7C1-4106-96D3-E95F1A99B88B}"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2CED98D2-E588-438C-AA66-6AADEC8CA137}" type="datetimeFigureOut">
              <a:rPr lang="en-US"/>
              <a:pPr>
                <a:defRPr/>
              </a:pPr>
              <a:t>2/20/2023</a:t>
            </a:fld>
            <a:endParaRPr lang="en-US" dirty="0"/>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65F2A45A-18A4-4A60-B8F7-3421B20994F3}" type="slidenum">
              <a:rPr lang="en-US"/>
              <a:pPr>
                <a:defRPr/>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C2007826-FDA0-4356-90FF-E4FCFCD9F829}" type="datetimeFigureOut">
              <a:rPr lang="en-US"/>
              <a:pPr>
                <a:defRPr/>
              </a:pPr>
              <a:t>2/20/2023</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D4AA5814-9B04-41B7-89DE-844A3B96CD50}" type="slidenum">
              <a:rPr lang="en-US"/>
              <a:pPr>
                <a:defRPr/>
              </a:pPr>
              <a:t>‹N°›</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10"/>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6" name="Freeform 1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7" name="Right Triangle 1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18"/>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a:solidFill>
                  <a:schemeClr val="tx1"/>
                </a:solidFill>
              </a:defRPr>
            </a:lvl1pPr>
            <a:extLst/>
          </a:lstStyle>
          <a:p>
            <a:pPr>
              <a:defRPr/>
            </a:pPr>
            <a:fld id="{AA583CFC-A735-44A9-A6D4-7951FA4BD282}" type="datetimeFigureOut">
              <a:rPr lang="en-US"/>
              <a:pPr>
                <a:defRPr/>
              </a:pPr>
              <a:t>2/20/2023</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a:solidFill>
                  <a:schemeClr val="tx1"/>
                </a:solidFill>
              </a:defRPr>
            </a:lvl1pPr>
            <a:extLst/>
          </a:lstStyle>
          <a:p>
            <a:pPr>
              <a:defRPr/>
            </a:pPr>
            <a:fld id="{251B18C1-7DAE-4FD1-BDF4-C5D8C2B3084F}" type="slidenum">
              <a:rPr lang="en-US"/>
              <a:pPr>
                <a:defRPr/>
              </a:pPr>
              <a:t>‹N°›</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cs typeface="Arial" charset="0"/>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latin typeface="Arial" charset="0"/>
                <a:cs typeface="Arial" charset="0"/>
              </a:defRPr>
            </a:lvl1pPr>
            <a:extLst/>
          </a:lstStyle>
          <a:p>
            <a:pPr>
              <a:defRPr/>
            </a:pPr>
            <a:fld id="{AC4FBF6E-1168-4609-ACB6-28668150EAE0}" type="datetimeFigureOut">
              <a:rPr lang="en-US"/>
              <a:pPr>
                <a:defRPr/>
              </a:pPr>
              <a:t>2/20/2023</a:t>
            </a:fld>
            <a:endParaRPr lang="en-US" dirty="0"/>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cs typeface="Arial"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latin typeface="Arial" charset="0"/>
                <a:cs typeface="Arial" charset="0"/>
              </a:defRPr>
            </a:lvl1pPr>
            <a:extLst/>
          </a:lstStyle>
          <a:p>
            <a:pPr>
              <a:defRPr/>
            </a:pPr>
            <a:fld id="{260289C6-AFCE-4553-BDB6-226744B6DECF}" type="slidenum">
              <a:rPr lang="en-US"/>
              <a:pPr>
                <a:defRPr/>
              </a:pPr>
              <a:t>‹N°›</a:t>
            </a:fld>
            <a:endParaRPr lang="en-US"/>
          </a:p>
        </p:txBody>
      </p:sp>
    </p:spTree>
  </p:cSld>
  <p:clrMap bg1="lt1" tx1="dk1" bg2="lt2" tx2="dk2" accent1="accent1" accent2="accent2" accent3="accent3" accent4="accent4" accent5="accent5" accent6="accent6" hlink="hlink" folHlink="folHlink"/>
  <p:sldLayoutIdLst>
    <p:sldLayoutId id="2147483912" r:id="rId1"/>
    <p:sldLayoutId id="2147483908" r:id="rId2"/>
    <p:sldLayoutId id="2147483913" r:id="rId3"/>
    <p:sldLayoutId id="2147483914" r:id="rId4"/>
    <p:sldLayoutId id="2147483915" r:id="rId5"/>
    <p:sldLayoutId id="2147483916" r:id="rId6"/>
    <p:sldLayoutId id="2147483909" r:id="rId7"/>
    <p:sldLayoutId id="2147483917" r:id="rId8"/>
    <p:sldLayoutId id="2147483918" r:id="rId9"/>
    <p:sldLayoutId id="2147483910" r:id="rId10"/>
    <p:sldLayoutId id="2147483911"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
          <p:cNvSpPr txBox="1">
            <a:spLocks noChangeArrowheads="1"/>
          </p:cNvSpPr>
          <p:nvPr/>
        </p:nvSpPr>
        <p:spPr bwMode="auto">
          <a:xfrm>
            <a:off x="671513" y="549275"/>
            <a:ext cx="7808912" cy="5632450"/>
          </a:xfrm>
          <a:prstGeom prst="rect">
            <a:avLst/>
          </a:prstGeom>
          <a:noFill/>
          <a:ln w="9525">
            <a:noFill/>
            <a:round/>
            <a:headEnd/>
            <a:tailEnd/>
          </a:ln>
        </p:spPr>
        <p:txBody>
          <a:bodyPr lIns="0" tIns="30240" rIns="0" bIns="0" anchor="ctr"/>
          <a:lstStyle/>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u="sng" dirty="0">
                <a:solidFill>
                  <a:srgbClr val="000000"/>
                </a:solidFill>
                <a:latin typeface="Times New Roman" pitchFamily="18" charset="0"/>
                <a:ea typeface="Arial Unicode MS" pitchFamily="34" charset="-128"/>
                <a:cs typeface="Times New Roman" pitchFamily="18" charset="0"/>
              </a:rPr>
              <a:t>Chapitre </a:t>
            </a:r>
            <a:r>
              <a:rPr lang="fr-FR" sz="4800" b="1" u="sng">
                <a:solidFill>
                  <a:srgbClr val="000000"/>
                </a:solidFill>
                <a:latin typeface="Times New Roman" pitchFamily="18" charset="0"/>
                <a:ea typeface="Arial Unicode MS" pitchFamily="34" charset="-128"/>
                <a:cs typeface="Times New Roman" pitchFamily="18" charset="0"/>
              </a:rPr>
              <a:t>1 :  </a:t>
            </a:r>
            <a:endParaRPr lang="fr-FR" sz="4800" b="1" u="sng" dirty="0">
              <a:solidFill>
                <a:srgbClr val="000000"/>
              </a:solidFill>
              <a:latin typeface="Times New Roman" pitchFamily="18" charset="0"/>
              <a:ea typeface="Arial Unicode MS" pitchFamily="34" charset="-128"/>
              <a:cs typeface="Times New Roman" pitchFamily="18" charset="0"/>
            </a:endParaRPr>
          </a:p>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u="sng" dirty="0">
                <a:solidFill>
                  <a:srgbClr val="000000"/>
                </a:solidFill>
                <a:latin typeface="Times New Roman" pitchFamily="18" charset="0"/>
                <a:ea typeface="Arial Unicode MS" pitchFamily="34" charset="-128"/>
                <a:cs typeface="Times New Roman" pitchFamily="18" charset="0"/>
              </a:rPr>
              <a:t> </a:t>
            </a:r>
          </a:p>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r>
              <a:rPr lang="fr-FR" sz="4800" b="1" dirty="0">
                <a:solidFill>
                  <a:srgbClr val="000000"/>
                </a:solidFill>
                <a:latin typeface="Times New Roman" pitchFamily="18" charset="0"/>
                <a:ea typeface="Arial Unicode MS" pitchFamily="34" charset="-128"/>
                <a:cs typeface="Times New Roman" pitchFamily="18" charset="0"/>
              </a:rPr>
              <a:t>Le comportement du consommateur -</a:t>
            </a:r>
          </a:p>
          <a:p>
            <a:pPr algn="ctr">
              <a:lnSpc>
                <a:spcPct val="95000"/>
              </a:lnSpc>
              <a:buClr>
                <a:srgbClr val="000000"/>
              </a:buClr>
              <a:buSzPct val="100000"/>
              <a:tabLst>
                <a:tab pos="723900" algn="l"/>
                <a:tab pos="1447800" algn="l"/>
                <a:tab pos="2171700" algn="l"/>
                <a:tab pos="2895600" algn="l"/>
                <a:tab pos="3619500" algn="l"/>
                <a:tab pos="4343400" algn="l"/>
                <a:tab pos="5067300" algn="l"/>
                <a:tab pos="5791200" algn="l"/>
                <a:tab pos="6515100" algn="l"/>
                <a:tab pos="7239000" algn="l"/>
              </a:tabLst>
            </a:pPr>
            <a:r>
              <a:rPr lang="fr-FR" sz="4800" b="1" dirty="0">
                <a:solidFill>
                  <a:schemeClr val="tx1"/>
                </a:solidFill>
                <a:latin typeface="Times New Roman" pitchFamily="18" charset="0"/>
                <a:ea typeface="Arial Unicode MS" pitchFamily="34" charset="-128"/>
                <a:cs typeface="Times New Roman" pitchFamily="18" charset="0"/>
              </a:rPr>
              <a:t>fidéliser le client grâce à la valeur</a:t>
            </a:r>
          </a:p>
          <a:p>
            <a:pPr algn="ctr">
              <a:lnSpc>
                <a:spcPct val="95000"/>
              </a:lnSpc>
              <a:buClr>
                <a:srgbClr val="000000"/>
              </a:buClr>
              <a:buSzPct val="100000"/>
              <a:buFont typeface="Times New Roman" pitchFamily="18" charset="0"/>
              <a:buNone/>
              <a:tabLst>
                <a:tab pos="723900" algn="l"/>
                <a:tab pos="1447800" algn="l"/>
                <a:tab pos="2171700" algn="l"/>
                <a:tab pos="2895600" algn="l"/>
                <a:tab pos="3619500" algn="l"/>
                <a:tab pos="4343400" algn="l"/>
                <a:tab pos="5067300" algn="l"/>
                <a:tab pos="5791200" algn="l"/>
                <a:tab pos="6515100" algn="l"/>
                <a:tab pos="7239000" algn="l"/>
              </a:tabLst>
            </a:pPr>
            <a:endParaRPr lang="fr-FR" sz="4800" b="1" dirty="0">
              <a:solidFill>
                <a:schemeClr val="tx1"/>
              </a:solidFill>
              <a:latin typeface="Times New Roman" pitchFamily="18" charset="0"/>
              <a:ea typeface="Arial Unicode MS" pitchFamily="34" charset="-128"/>
              <a:cs typeface="Times New Roman" pitchFamily="18" charset="0"/>
            </a:endParaRP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1"/>
          <p:cNvSpPr txBox="1">
            <a:spLocks noChangeArrowheads="1"/>
          </p:cNvSpPr>
          <p:nvPr/>
        </p:nvSpPr>
        <p:spPr bwMode="auto">
          <a:xfrm>
            <a:off x="684213" y="333375"/>
            <a:ext cx="7772400" cy="1008063"/>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a:solidFill>
                  <a:srgbClr val="333333"/>
                </a:solidFill>
                <a:ea typeface="Arial Unicode MS" pitchFamily="34" charset="-128"/>
                <a:cs typeface="Arial Unicode MS" pitchFamily="34" charset="-128"/>
              </a:rPr>
              <a:t>La rentabilité d’un client et de l’entreprise</a:t>
            </a:r>
          </a:p>
        </p:txBody>
      </p:sp>
      <p:sp>
        <p:nvSpPr>
          <p:cNvPr id="18435" name="Text Box 2"/>
          <p:cNvSpPr txBox="1">
            <a:spLocks noChangeArrowheads="1"/>
          </p:cNvSpPr>
          <p:nvPr/>
        </p:nvSpPr>
        <p:spPr bwMode="auto">
          <a:xfrm>
            <a:off x="381000" y="1752600"/>
            <a:ext cx="8229600" cy="3962400"/>
          </a:xfrm>
          <a:prstGeom prst="rect">
            <a:avLst/>
          </a:prstGeom>
          <a:solidFill>
            <a:srgbClr val="FFFFFF"/>
          </a:solidFill>
          <a:ln w="9525">
            <a:noFill/>
            <a:round/>
            <a:headEnd/>
            <a:tailEnd/>
          </a:ln>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La mesure de la valeur à vie du client</a:t>
            </a:r>
          </a:p>
          <a:p>
            <a:pPr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800" i="1" dirty="0">
                <a:solidFill>
                  <a:srgbClr val="000000"/>
                </a:solidFill>
                <a:ea typeface="Arial Unicode MS" pitchFamily="34" charset="-128"/>
                <a:cs typeface="Arial Unicode MS" pitchFamily="34" charset="-128"/>
              </a:rPr>
              <a:t>	</a:t>
            </a:r>
            <a:r>
              <a:rPr lang="fr-FR" sz="2000" dirty="0">
                <a:solidFill>
                  <a:srgbClr val="000000"/>
                </a:solidFill>
                <a:ea typeface="Arial Unicode MS" pitchFamily="34" charset="-128"/>
                <a:cs typeface="Arial Unicode MS" pitchFamily="34" charset="-128"/>
              </a:rPr>
              <a:t>La valeur à vie d’un client correspond à la valeur actualisée des profits réalisés grâce à ce client lors des achats qu’il effectuera auprès de l’entreprise tout au long de sa vie.</a:t>
            </a:r>
          </a:p>
          <a:p>
            <a:pPr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u="sng" dirty="0">
                <a:solidFill>
                  <a:srgbClr val="000000"/>
                </a:solidFill>
                <a:ea typeface="Arial Unicode MS" pitchFamily="34" charset="-128"/>
                <a:cs typeface="Arial Unicode MS" pitchFamily="34" charset="-128"/>
              </a:rPr>
              <a:t>Exemple</a:t>
            </a:r>
            <a:r>
              <a:rPr lang="fr-FR" sz="2000" dirty="0">
                <a:solidFill>
                  <a:srgbClr val="000000"/>
                </a:solidFill>
                <a:ea typeface="Arial Unicode MS" pitchFamily="34" charset="-128"/>
                <a:cs typeface="Arial Unicode MS" pitchFamily="34" charset="-128"/>
              </a:rPr>
              <a:t> :</a:t>
            </a:r>
          </a:p>
          <a:p>
            <a:pPr lvl="2" indent="-22701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Chiffre d’affaires annuel moyen par client :	500 €</a:t>
            </a:r>
          </a:p>
          <a:p>
            <a:pPr lvl="2" indent="-22701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Fidélité moyenne (en années) : 	20</a:t>
            </a:r>
          </a:p>
          <a:p>
            <a:pPr lvl="2" indent="-22701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Marge bénéficiaire de l’entreprise : 	10 %</a:t>
            </a:r>
          </a:p>
          <a:p>
            <a:pPr lvl="2" indent="-22701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Valeur à vie du client (avant actualisation) : 	1 000 €</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1"/>
          <p:cNvSpPr txBox="1">
            <a:spLocks noChangeArrowheads="1"/>
          </p:cNvSpPr>
          <p:nvPr/>
        </p:nvSpPr>
        <p:spPr bwMode="auto">
          <a:xfrm>
            <a:off x="468313" y="333375"/>
            <a:ext cx="8229600" cy="7620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3000" b="1" dirty="0">
                <a:solidFill>
                  <a:srgbClr val="333333"/>
                </a:solidFill>
                <a:ea typeface="Arial Unicode MS" pitchFamily="34" charset="-128"/>
                <a:cs typeface="Arial Unicode MS" pitchFamily="34" charset="-128"/>
              </a:rPr>
              <a:t>Le marketing relationnel</a:t>
            </a:r>
          </a:p>
        </p:txBody>
      </p:sp>
      <p:sp>
        <p:nvSpPr>
          <p:cNvPr id="20483" name="Text Box 2"/>
          <p:cNvSpPr txBox="1">
            <a:spLocks noChangeArrowheads="1"/>
          </p:cNvSpPr>
          <p:nvPr/>
        </p:nvSpPr>
        <p:spPr bwMode="auto">
          <a:xfrm>
            <a:off x="381000" y="1295400"/>
            <a:ext cx="8305800" cy="4800600"/>
          </a:xfrm>
          <a:prstGeom prst="rect">
            <a:avLst/>
          </a:prstGeom>
          <a:solidFill>
            <a:srgbClr val="FFFFFF"/>
          </a:solidFill>
          <a:ln w="9525">
            <a:noFill/>
            <a:round/>
            <a:headEnd/>
            <a:tailEnd/>
          </a:ln>
        </p:spPr>
        <p:txBody>
          <a:bodyPr lIns="90000" tIns="46800" rIns="90000" bIns="46800"/>
          <a:lstStyle/>
          <a:p>
            <a:pPr marL="431800" indent="-323850" algn="just">
              <a:spcBef>
                <a:spcPts val="4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700" dirty="0">
                <a:solidFill>
                  <a:srgbClr val="000000"/>
                </a:solidFill>
                <a:ea typeface="Arial Unicode MS" pitchFamily="34" charset="-128"/>
                <a:cs typeface="Arial Unicode MS" pitchFamily="34" charset="-128"/>
              </a:rPr>
              <a:t>Établir des relations durables avec des clients ou des groupes de clients, sélectionnés en fonction de leur contribution potentielle au succès de l’entreprise</a:t>
            </a:r>
          </a:p>
          <a:p>
            <a:pPr marL="431800" indent="-323850" algn="just">
              <a:spcBef>
                <a:spcPts val="15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marL="431800" indent="-323850" algn="just">
              <a:spcBef>
                <a:spcPts val="9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dirty="0">
                <a:solidFill>
                  <a:srgbClr val="000000"/>
                </a:solidFill>
                <a:ea typeface="Arial Unicode MS" pitchFamily="34" charset="-128"/>
                <a:cs typeface="Arial Unicode MS" pitchFamily="34" charset="-128"/>
              </a:rPr>
              <a:t>La gestion de la relation client (GRC ou CRM : Customer Relationship Management)</a:t>
            </a:r>
          </a:p>
          <a:p>
            <a:pPr marL="741363" lvl="1" indent="-284163" algn="just">
              <a:spcBef>
                <a:spcPts val="9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dirty="0">
                <a:solidFill>
                  <a:srgbClr val="000000"/>
                </a:solidFill>
                <a:ea typeface="Arial Unicode MS" pitchFamily="34" charset="-128"/>
                <a:cs typeface="Arial Unicode MS" pitchFamily="34" charset="-128"/>
              </a:rPr>
              <a:t>Le marketing personnalisé</a:t>
            </a:r>
          </a:p>
          <a:p>
            <a:pPr lvl="2"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Principes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Identifier précisément ses prospects et ses clients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Différencier les clients en fonction de leurs besoins et de leur valeur pour l’entreprise</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Interagir avec les clients individuellement</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Personnaliser les produits et la communication avec le client </a:t>
            </a:r>
            <a:r>
              <a:rPr lang="fr-FR" sz="1200" b="1" dirty="0">
                <a:solidFill>
                  <a:srgbClr val="000000"/>
                </a:solidFill>
                <a:ea typeface="Arial Unicode MS" pitchFamily="34" charset="-128"/>
                <a:cs typeface="Arial Unicode MS" pitchFamily="34" charset="-128"/>
              </a:rPr>
              <a:t>(</a:t>
            </a:r>
            <a:r>
              <a:rPr lang="fr-FR" sz="1200" b="1" dirty="0" err="1">
                <a:solidFill>
                  <a:srgbClr val="000000"/>
                </a:solidFill>
                <a:ea typeface="Arial Unicode MS" pitchFamily="34" charset="-128"/>
                <a:cs typeface="Arial Unicode MS" pitchFamily="34" charset="-128"/>
              </a:rPr>
              <a:t>exp</a:t>
            </a:r>
            <a:r>
              <a:rPr lang="fr-FR" sz="1200" b="1" dirty="0">
                <a:solidFill>
                  <a:srgbClr val="000000"/>
                </a:solidFill>
                <a:ea typeface="Arial Unicode MS" pitchFamily="34" charset="-128"/>
                <a:cs typeface="Arial Unicode MS" pitchFamily="34" charset="-128"/>
              </a:rPr>
              <a:t> </a:t>
            </a:r>
          </a:p>
          <a:p>
            <a:pPr lvl="3" algn="just">
              <a:spcBef>
                <a:spcPts val="3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b="1" dirty="0">
                <a:solidFill>
                  <a:srgbClr val="000000"/>
                </a:solidFill>
                <a:ea typeface="Arial Unicode MS" pitchFamily="34" charset="-128"/>
                <a:cs typeface="Arial Unicode MS" pitchFamily="34" charset="-128"/>
              </a:rPr>
              <a:t>       de La Mini chez BMW/ Diesel et fuel for life)</a:t>
            </a:r>
          </a:p>
          <a:p>
            <a:pPr lvl="2" algn="just">
              <a:spcBef>
                <a:spcPts val="1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lvl="2"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Priorités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Réduire le taux de départ des clients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Accroître la longévité des relations avec eux</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Faire croître chaque client (</a:t>
            </a:r>
            <a:r>
              <a:rPr lang="fr-FR" sz="1200" b="1" dirty="0" err="1">
                <a:solidFill>
                  <a:srgbClr val="000000"/>
                </a:solidFill>
                <a:ea typeface="Arial Unicode MS" pitchFamily="34" charset="-128"/>
                <a:cs typeface="Arial Unicode MS" pitchFamily="34" charset="-128"/>
              </a:rPr>
              <a:t>Exp</a:t>
            </a:r>
            <a:r>
              <a:rPr lang="fr-FR" sz="1200" b="1" dirty="0">
                <a:solidFill>
                  <a:srgbClr val="000000"/>
                </a:solidFill>
                <a:ea typeface="Arial Unicode MS" pitchFamily="34" charset="-128"/>
                <a:cs typeface="Arial Unicode MS" pitchFamily="34" charset="-128"/>
              </a:rPr>
              <a:t> de Harley Davidson et la vente d’accessoires)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Transformer les clients peu rentables en clients rentables</a:t>
            </a:r>
          </a:p>
          <a:p>
            <a:pPr lvl="3" algn="just">
              <a:spcBef>
                <a:spcPts val="3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1200" dirty="0">
                <a:solidFill>
                  <a:srgbClr val="000000"/>
                </a:solidFill>
                <a:ea typeface="Arial Unicode MS" pitchFamily="34" charset="-128"/>
                <a:cs typeface="Arial Unicode MS" pitchFamily="34" charset="-128"/>
              </a:rPr>
              <a:t>Concentrer les efforts sur les clients à forte valeur</a:t>
            </a:r>
          </a:p>
          <a:p>
            <a:pPr marL="741363" lvl="1" indent="-284163" algn="just">
              <a:spcBef>
                <a:spcPts val="9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dirty="0">
                <a:solidFill>
                  <a:srgbClr val="000000"/>
                </a:solidFill>
                <a:ea typeface="Arial Unicode MS" pitchFamily="34" charset="-128"/>
                <a:cs typeface="Arial Unicode MS" pitchFamily="34" charset="-128"/>
              </a:rPr>
              <a:t>Le développement du portefeuille de clientèle</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1"/>
          <p:cNvSpPr txBox="1">
            <a:spLocks noChangeArrowheads="1"/>
          </p:cNvSpPr>
          <p:nvPr/>
        </p:nvSpPr>
        <p:spPr bwMode="auto">
          <a:xfrm>
            <a:off x="395288" y="333375"/>
            <a:ext cx="8382000" cy="3810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b="1" i="1">
                <a:solidFill>
                  <a:srgbClr val="333333"/>
                </a:solidFill>
                <a:ea typeface="Arial Unicode MS" pitchFamily="34" charset="-128"/>
                <a:cs typeface="Arial Unicode MS" pitchFamily="34" charset="-128"/>
              </a:rPr>
              <a:t>Marketing de masse et marketing personnalisé</a:t>
            </a:r>
          </a:p>
        </p:txBody>
      </p:sp>
      <p:pic>
        <p:nvPicPr>
          <p:cNvPr id="21508" name="Picture 3"/>
          <p:cNvPicPr>
            <a:picLocks noChangeAspect="1" noChangeArrowheads="1"/>
          </p:cNvPicPr>
          <p:nvPr/>
        </p:nvPicPr>
        <p:blipFill rotWithShape="1">
          <a:blip r:embed="rId3" cstate="print"/>
          <a:srcRect b="9884"/>
          <a:stretch/>
        </p:blipFill>
        <p:spPr bwMode="auto">
          <a:xfrm>
            <a:off x="1619673" y="1412777"/>
            <a:ext cx="6338784" cy="3960439"/>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1"/>
          <p:cNvSpPr txBox="1">
            <a:spLocks noChangeArrowheads="1"/>
          </p:cNvSpPr>
          <p:nvPr/>
        </p:nvSpPr>
        <p:spPr bwMode="auto">
          <a:xfrm>
            <a:off x="684213" y="333375"/>
            <a:ext cx="7772400" cy="6350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a:solidFill>
                  <a:srgbClr val="333333"/>
                </a:solidFill>
                <a:ea typeface="Arial Unicode MS" pitchFamily="34" charset="-128"/>
                <a:cs typeface="Arial Unicode MS" pitchFamily="34" charset="-128"/>
              </a:rPr>
              <a:t>Le marketing relationnel</a:t>
            </a:r>
          </a:p>
        </p:txBody>
      </p:sp>
      <p:sp>
        <p:nvSpPr>
          <p:cNvPr id="22531" name="Text Box 2"/>
          <p:cNvSpPr txBox="1">
            <a:spLocks noChangeArrowheads="1"/>
          </p:cNvSpPr>
          <p:nvPr/>
        </p:nvSpPr>
        <p:spPr bwMode="auto">
          <a:xfrm>
            <a:off x="381000" y="1357313"/>
            <a:ext cx="8229600" cy="4922837"/>
          </a:xfrm>
          <a:prstGeom prst="rect">
            <a:avLst/>
          </a:prstGeom>
          <a:solidFill>
            <a:srgbClr val="FFFFFF"/>
          </a:solidFill>
          <a:ln w="9525">
            <a:noFill/>
            <a:round/>
            <a:headEnd/>
            <a:tailEnd/>
          </a:ln>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La gestion de la relation client </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personnalisation de masse comme outil de marketing relationnel</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 rôle de la technologie dans le CRM</a:t>
            </a:r>
          </a:p>
          <a:p>
            <a:pPr marL="741363"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Attirer et garder les clients</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conquête de nouveaux clients</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réduction des défections (taux de </a:t>
            </a:r>
            <a:r>
              <a:rPr lang="fr-FR" sz="2000" dirty="0" err="1">
                <a:solidFill>
                  <a:srgbClr val="000000"/>
                </a:solidFill>
                <a:ea typeface="Arial Unicode MS" pitchFamily="34" charset="-128"/>
                <a:cs typeface="Arial Unicode MS" pitchFamily="34" charset="-128"/>
              </a:rPr>
              <a:t>churn</a:t>
            </a:r>
            <a:r>
              <a:rPr lang="fr-FR" sz="2000" dirty="0">
                <a:solidFill>
                  <a:srgbClr val="000000"/>
                </a:solidFill>
                <a:ea typeface="Arial Unicode MS" pitchFamily="34" charset="-128"/>
                <a:cs typeface="Arial Unicode MS" pitchFamily="34" charset="-128"/>
              </a:rPr>
              <a:t> : </a:t>
            </a:r>
            <a:r>
              <a:rPr lang="fr-FR" sz="2000" dirty="0" err="1">
                <a:solidFill>
                  <a:srgbClr val="000000"/>
                </a:solidFill>
                <a:ea typeface="Arial Unicode MS" pitchFamily="34" charset="-128"/>
                <a:cs typeface="Arial Unicode MS" pitchFamily="34" charset="-128"/>
              </a:rPr>
              <a:t>exp</a:t>
            </a:r>
            <a:r>
              <a:rPr lang="fr-FR" sz="2000" dirty="0">
                <a:solidFill>
                  <a:srgbClr val="000000"/>
                </a:solidFill>
                <a:ea typeface="Arial Unicode MS" pitchFamily="34" charset="-128"/>
                <a:cs typeface="Arial Unicode MS" pitchFamily="34" charset="-128"/>
              </a:rPr>
              <a:t> de Canal Plus)</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Les moyens de fidéliser les clients et de nouer des relations fortes avec eux</a:t>
            </a:r>
          </a:p>
          <a:p>
            <a:pPr marL="741363" lvl="1" indent="-284163">
              <a:lnSpc>
                <a:spcPct val="90000"/>
              </a:lnSpc>
              <a:spcBef>
                <a:spcPts val="5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Les stimulants financiers</a:t>
            </a:r>
          </a:p>
          <a:p>
            <a:pPr marL="457200" lvl="1" indent="0">
              <a:lnSpc>
                <a:spcPct val="9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         </a:t>
            </a:r>
            <a:r>
              <a:rPr lang="fr-FR" sz="1600" dirty="0">
                <a:solidFill>
                  <a:srgbClr val="000000"/>
                </a:solidFill>
                <a:ea typeface="Arial Unicode MS" pitchFamily="34" charset="-128"/>
                <a:cs typeface="Arial Unicode MS" pitchFamily="34" charset="-128"/>
              </a:rPr>
              <a:t>Les programmes de fidélisation (</a:t>
            </a:r>
            <a:r>
              <a:rPr lang="fr-FR" sz="1600" dirty="0" err="1">
                <a:solidFill>
                  <a:srgbClr val="000000"/>
                </a:solidFill>
                <a:ea typeface="Arial Unicode MS" pitchFamily="34" charset="-128"/>
                <a:cs typeface="Arial Unicode MS" pitchFamily="34" charset="-128"/>
              </a:rPr>
              <a:t>exp</a:t>
            </a:r>
            <a:r>
              <a:rPr lang="fr-FR" sz="1600" dirty="0">
                <a:solidFill>
                  <a:srgbClr val="000000"/>
                </a:solidFill>
                <a:ea typeface="Arial Unicode MS" pitchFamily="34" charset="-128"/>
                <a:cs typeface="Arial Unicode MS" pitchFamily="34" charset="-128"/>
              </a:rPr>
              <a:t> de </a:t>
            </a:r>
            <a:r>
              <a:rPr lang="fr-FR" sz="1600" dirty="0" err="1">
                <a:solidFill>
                  <a:srgbClr val="000000"/>
                </a:solidFill>
                <a:ea typeface="Arial Unicode MS" pitchFamily="34" charset="-128"/>
                <a:cs typeface="Arial Unicode MS" pitchFamily="34" charset="-128"/>
              </a:rPr>
              <a:t>Flying</a:t>
            </a:r>
            <a:r>
              <a:rPr lang="fr-FR" sz="1600" dirty="0">
                <a:solidFill>
                  <a:srgbClr val="000000"/>
                </a:solidFill>
                <a:ea typeface="Arial Unicode MS" pitchFamily="34" charset="-128"/>
                <a:cs typeface="Arial Unicode MS" pitchFamily="34" charset="-128"/>
              </a:rPr>
              <a:t> </a:t>
            </a:r>
            <a:r>
              <a:rPr lang="fr-FR" sz="1600" dirty="0" err="1">
                <a:solidFill>
                  <a:srgbClr val="000000"/>
                </a:solidFill>
                <a:ea typeface="Arial Unicode MS" pitchFamily="34" charset="-128"/>
                <a:cs typeface="Arial Unicode MS" pitchFamily="34" charset="-128"/>
              </a:rPr>
              <a:t>blue</a:t>
            </a:r>
            <a:r>
              <a:rPr lang="fr-FR" sz="1600" dirty="0">
                <a:solidFill>
                  <a:srgbClr val="000000"/>
                </a:solidFill>
                <a:ea typeface="Arial Unicode MS" pitchFamily="34" charset="-128"/>
                <a:cs typeface="Arial Unicode MS" pitchFamily="34" charset="-128"/>
              </a:rPr>
              <a:t> de Air France)</a:t>
            </a:r>
          </a:p>
          <a:p>
            <a:pPr marL="741363" lvl="1" indent="-284163">
              <a:lnSpc>
                <a:spcPct val="90000"/>
              </a:lnSpc>
              <a:spcBef>
                <a:spcPts val="5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Les stimulants sociaux</a:t>
            </a:r>
          </a:p>
          <a:p>
            <a:pPr marL="457200" lvl="1" indent="0">
              <a:lnSpc>
                <a:spcPct val="9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          </a:t>
            </a:r>
            <a:r>
              <a:rPr lang="fr-FR" sz="1600" dirty="0">
                <a:solidFill>
                  <a:srgbClr val="000000"/>
                </a:solidFill>
                <a:ea typeface="Arial Unicode MS" pitchFamily="34" charset="-128"/>
                <a:cs typeface="Arial Unicode MS" pitchFamily="34" charset="-128"/>
              </a:rPr>
              <a:t>Les clubs (</a:t>
            </a:r>
            <a:r>
              <a:rPr lang="fr-FR" sz="1600" dirty="0" err="1">
                <a:solidFill>
                  <a:srgbClr val="000000"/>
                </a:solidFill>
                <a:ea typeface="Arial Unicode MS" pitchFamily="34" charset="-128"/>
                <a:cs typeface="Arial Unicode MS" pitchFamily="34" charset="-128"/>
              </a:rPr>
              <a:t>exp</a:t>
            </a:r>
            <a:r>
              <a:rPr lang="fr-FR" sz="1600" dirty="0">
                <a:solidFill>
                  <a:srgbClr val="000000"/>
                </a:solidFill>
                <a:ea typeface="Arial Unicode MS" pitchFamily="34" charset="-128"/>
                <a:cs typeface="Arial Unicode MS" pitchFamily="34" charset="-128"/>
              </a:rPr>
              <a:t> de Porsche, Club Barbie)</a:t>
            </a:r>
          </a:p>
          <a:p>
            <a:pPr marL="741363" lvl="1" indent="-284163">
              <a:lnSpc>
                <a:spcPct val="90000"/>
              </a:lnSpc>
              <a:spcBef>
                <a:spcPts val="500"/>
              </a:spcBef>
              <a:buFont typeface="Arial" pitchFamily="34"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741363"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p:txBody>
      </p:sp>
      <p:pic>
        <p:nvPicPr>
          <p:cNvPr id="1026" name="Picture 2" descr="See original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339" y="2830678"/>
            <a:ext cx="2814261" cy="70534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Desc recto car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0312" y="5803900"/>
            <a:ext cx="15240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p:cNvSpPr>
            <a:spLocks noChangeArrowheads="1"/>
          </p:cNvSpPr>
          <p:nvPr/>
        </p:nvSpPr>
        <p:spPr bwMode="auto">
          <a:xfrm>
            <a:off x="395288" y="404813"/>
            <a:ext cx="8458200" cy="381000"/>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a:solidFill>
                  <a:srgbClr val="000000"/>
                </a:solidFill>
              </a:rPr>
              <a:t>Le processus de développement d’un client</a:t>
            </a:r>
          </a:p>
        </p:txBody>
      </p:sp>
      <p:pic>
        <p:nvPicPr>
          <p:cNvPr id="23555" name="Picture 2"/>
          <p:cNvPicPr>
            <a:picLocks noChangeAspect="1" noChangeArrowheads="1"/>
          </p:cNvPicPr>
          <p:nvPr/>
        </p:nvPicPr>
        <p:blipFill>
          <a:blip r:embed="rId3" cstate="print"/>
          <a:srcRect/>
          <a:stretch>
            <a:fillRect/>
          </a:stretch>
        </p:blipFill>
        <p:spPr bwMode="auto">
          <a:xfrm>
            <a:off x="395536" y="2057400"/>
            <a:ext cx="8352928" cy="3819872"/>
          </a:xfrm>
          <a:prstGeom prst="rect">
            <a:avLst/>
          </a:prstGeom>
          <a:noFill/>
          <a:ln w="9525">
            <a:noFill/>
            <a:round/>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p:cNvSpPr txBox="1">
            <a:spLocks noChangeArrowheads="1"/>
          </p:cNvSpPr>
          <p:nvPr/>
        </p:nvSpPr>
        <p:spPr bwMode="auto">
          <a:xfrm>
            <a:off x="395288" y="333375"/>
            <a:ext cx="8229600" cy="5334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800" b="1">
                <a:solidFill>
                  <a:srgbClr val="333333"/>
                </a:solidFill>
                <a:ea typeface="Arial Unicode MS" pitchFamily="34" charset="-128"/>
                <a:cs typeface="Arial Unicode MS" pitchFamily="34" charset="-128"/>
              </a:rPr>
              <a:t>Le marketing des bases de données</a:t>
            </a:r>
          </a:p>
        </p:txBody>
      </p:sp>
      <p:sp>
        <p:nvSpPr>
          <p:cNvPr id="25603" name="Rectangle 2"/>
          <p:cNvSpPr>
            <a:spLocks noChangeArrowheads="1"/>
          </p:cNvSpPr>
          <p:nvPr/>
        </p:nvSpPr>
        <p:spPr bwMode="auto">
          <a:xfrm>
            <a:off x="467544" y="620688"/>
            <a:ext cx="8305800" cy="4505325"/>
          </a:xfrm>
          <a:prstGeom prst="rect">
            <a:avLst/>
          </a:prstGeom>
          <a:noFill/>
          <a:ln w="9525">
            <a:noFill/>
            <a:round/>
            <a:headEnd/>
            <a:tailEnd/>
          </a:ln>
        </p:spPr>
        <p:txBody>
          <a:bodyPr lIns="90000" tIns="46800" rIns="90000" bIns="46800"/>
          <a:lstStyle/>
          <a:p>
            <a:pPr marL="341313" indent="-341313">
              <a:spcBef>
                <a:spcPts val="700"/>
              </a:spcBef>
              <a:buClr>
                <a:srgbClr val="007E6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800" dirty="0">
              <a:solidFill>
                <a:srgbClr val="000000"/>
              </a:solidFill>
            </a:endParaRPr>
          </a:p>
          <a:p>
            <a:pPr marL="341313" indent="-341313">
              <a:spcBef>
                <a:spcPts val="700"/>
              </a:spcBef>
              <a:buClr>
                <a:srgbClr val="007E6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800" dirty="0">
                <a:solidFill>
                  <a:srgbClr val="000000"/>
                </a:solidFill>
              </a:rPr>
              <a:t>Les bases de données marketing</a:t>
            </a:r>
          </a:p>
          <a:p>
            <a:pPr marL="798513" lvl="1" indent="-341313" algn="just">
              <a:spcBef>
                <a:spcPts val="450"/>
              </a:spcBef>
              <a:buClr>
                <a:srgbClr val="007E6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dirty="0">
              <a:solidFill>
                <a:srgbClr val="000000"/>
              </a:solidFill>
            </a:endParaRPr>
          </a:p>
          <a:p>
            <a:pPr marL="798513" lvl="1" indent="-341313" algn="just">
              <a:spcBef>
                <a:spcPts val="500"/>
              </a:spcBef>
              <a:buClr>
                <a:srgbClr val="007E6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000" dirty="0">
              <a:solidFill>
                <a:srgbClr val="000000"/>
              </a:solidFill>
            </a:endParaRPr>
          </a:p>
          <a:p>
            <a:pPr marL="798513" lvl="1" indent="-341313" algn="just">
              <a:spcBef>
                <a:spcPts val="500"/>
              </a:spcBef>
              <a:buClr>
                <a:srgbClr val="007E6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000000"/>
                </a:solidFill>
              </a:rPr>
              <a:t>Ensemble structuré d’informations accessibles et opérationnelles sur la clientèle et les prospects, utilisées à des fins commerciales. </a:t>
            </a:r>
          </a:p>
          <a:p>
            <a:pPr marL="798513" lvl="1" indent="-341313" algn="just">
              <a:spcBef>
                <a:spcPts val="500"/>
              </a:spcBef>
              <a:buClr>
                <a:srgbClr val="007E66"/>
              </a:buClr>
              <a:buFont typeface="Wingdings" charset="2"/>
              <a:buNone/>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000" dirty="0">
              <a:solidFill>
                <a:srgbClr val="000000"/>
              </a:solidFill>
            </a:endParaRPr>
          </a:p>
          <a:p>
            <a:pPr marL="798513" lvl="1" indent="-341313" algn="just">
              <a:spcBef>
                <a:spcPts val="500"/>
              </a:spcBef>
              <a:buClr>
                <a:srgbClr val="007E66"/>
              </a:buClr>
              <a:buFont typeface="Wingdings" charset="2"/>
              <a:buChar char=""/>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r>
              <a:rPr lang="fr-FR" sz="2000" dirty="0">
                <a:solidFill>
                  <a:srgbClr val="000000"/>
                </a:solidFill>
              </a:rPr>
              <a:t>Le marketing de base de données consiste à construire, consolider et utiliser des bases de données à des fins de prospection, de transaction, et de construction de la relation client.</a:t>
            </a:r>
          </a:p>
          <a:p>
            <a:pPr marL="798513" lvl="1" indent="-341313">
              <a:spcBef>
                <a:spcPts val="250"/>
              </a:spcBef>
              <a:tabLst>
                <a:tab pos="341313" algn="l"/>
                <a:tab pos="1255713" algn="l"/>
                <a:tab pos="2170113" algn="l"/>
                <a:tab pos="3084513" algn="l"/>
                <a:tab pos="3998913" algn="l"/>
                <a:tab pos="4913313" algn="l"/>
                <a:tab pos="5827713" algn="l"/>
                <a:tab pos="6742113" algn="l"/>
                <a:tab pos="7656513" algn="l"/>
                <a:tab pos="8570913" algn="l"/>
                <a:tab pos="9485313" algn="l"/>
                <a:tab pos="10399713" algn="l"/>
              </a:tabLst>
            </a:pPr>
            <a:endParaRPr lang="fr-FR" sz="2000" dirty="0">
              <a:solidFill>
                <a:srgbClr val="000000"/>
              </a:solidFill>
            </a:endParaRPr>
          </a:p>
        </p:txBody>
      </p:sp>
      <p:pic>
        <p:nvPicPr>
          <p:cNvPr id="25604" name="Picture 4"/>
          <p:cNvPicPr>
            <a:picLocks noChangeAspect="1" noChangeArrowheads="1"/>
          </p:cNvPicPr>
          <p:nvPr/>
        </p:nvPicPr>
        <p:blipFill>
          <a:blip r:embed="rId3" cstate="print"/>
          <a:srcRect/>
          <a:stretch>
            <a:fillRect/>
          </a:stretch>
        </p:blipFill>
        <p:spPr bwMode="auto">
          <a:xfrm>
            <a:off x="5940152" y="4714875"/>
            <a:ext cx="2143125" cy="2143125"/>
          </a:xfrm>
          <a:prstGeom prst="rect">
            <a:avLst/>
          </a:prstGeom>
          <a:noFill/>
          <a:ln w="9525">
            <a:noFill/>
            <a:miter lim="800000"/>
            <a:headEnd/>
            <a:tailEnd/>
          </a:ln>
        </p:spPr>
      </p:pic>
      <p:pic>
        <p:nvPicPr>
          <p:cNvPr id="25605" name="Picture 5"/>
          <p:cNvPicPr>
            <a:picLocks noChangeAspect="1" noChangeArrowheads="1"/>
          </p:cNvPicPr>
          <p:nvPr/>
        </p:nvPicPr>
        <p:blipFill>
          <a:blip r:embed="rId4" cstate="print"/>
          <a:srcRect/>
          <a:stretch>
            <a:fillRect/>
          </a:stretch>
        </p:blipFill>
        <p:spPr bwMode="auto">
          <a:xfrm>
            <a:off x="683568" y="5229200"/>
            <a:ext cx="3667125" cy="12477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468313" y="333375"/>
            <a:ext cx="8229600" cy="561975"/>
          </a:xfrm>
          <a:prstGeom prst="rect">
            <a:avLst/>
          </a:prstGeom>
          <a:no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800" b="1">
                <a:solidFill>
                  <a:srgbClr val="333333"/>
                </a:solidFill>
                <a:ea typeface="Arial Unicode MS" pitchFamily="34" charset="-128"/>
                <a:cs typeface="Arial Unicode MS" pitchFamily="34" charset="-128"/>
              </a:rPr>
              <a:t>Le datamining</a:t>
            </a:r>
          </a:p>
        </p:txBody>
      </p:sp>
      <p:sp>
        <p:nvSpPr>
          <p:cNvPr id="26627" name="Text Box 2"/>
          <p:cNvSpPr txBox="1">
            <a:spLocks noChangeArrowheads="1"/>
          </p:cNvSpPr>
          <p:nvPr/>
        </p:nvSpPr>
        <p:spPr bwMode="auto">
          <a:xfrm>
            <a:off x="457200" y="2189163"/>
            <a:ext cx="8229600" cy="3811587"/>
          </a:xfrm>
          <a:prstGeom prst="rect">
            <a:avLst/>
          </a:prstGeom>
          <a:noFill/>
          <a:ln w="9525">
            <a:noFill/>
            <a:round/>
            <a:headEnd/>
            <a:tailEnd/>
          </a:ln>
        </p:spPr>
        <p:txBody>
          <a:bodyPr lIns="90000" tIns="46800" rIns="90000" bIns="46800"/>
          <a:lstStyle/>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 datamining consiste à extraire des bases de données l’information utile sur les individus, les tendances et les segments. Il repose sur des techniques statistiques et mathématiques sophistiquées, comme les réseaux neuronaux ou la modélisation. </a:t>
            </a:r>
          </a:p>
          <a:p>
            <a:pPr lvl="1" indent="-284163">
              <a:spcBef>
                <a:spcPts val="25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2000" b="1" dirty="0">
              <a:solidFill>
                <a:srgbClr val="000000"/>
              </a:solidFill>
              <a:ea typeface="Arial Unicode MS" pitchFamily="34" charset="-128"/>
              <a:cs typeface="Arial Unicode MS" pitchFamily="34" charset="-128"/>
            </a:endParaRPr>
          </a:p>
          <a:p>
            <a:pPr lvl="1" indent="-284163">
              <a:spcBef>
                <a:spcPts val="250"/>
              </a:spcBef>
              <a:buClr>
                <a:srgbClr val="DC8300"/>
              </a:buClr>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prospection</a:t>
            </a:r>
          </a:p>
          <a:p>
            <a:pPr lvl="1" indent="-284163">
              <a:spcBef>
                <a:spcPts val="250"/>
              </a:spcBef>
              <a:buClr>
                <a:srgbClr val="DC8300"/>
              </a:buClr>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 ciblage d’une opération marketing </a:t>
            </a:r>
          </a:p>
          <a:p>
            <a:pPr lvl="1" indent="-284163">
              <a:spcBef>
                <a:spcPts val="250"/>
              </a:spcBef>
              <a:buClr>
                <a:srgbClr val="DC8300"/>
              </a:buClr>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L’entretien de la fidélité</a:t>
            </a:r>
          </a:p>
          <a:p>
            <a:pPr lvl="1" indent="-284163">
              <a:spcBef>
                <a:spcPts val="250"/>
              </a:spcBef>
              <a:buClr>
                <a:srgbClr val="DC8300"/>
              </a:buClr>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réactivation du contact</a:t>
            </a:r>
          </a:p>
          <a:p>
            <a:pPr lvl="1" indent="-284163">
              <a:spcBef>
                <a:spcPts val="250"/>
              </a:spcBef>
              <a:buClr>
                <a:srgbClr val="DC8300"/>
              </a:buClr>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 rappel des clients inertes</a:t>
            </a:r>
          </a:p>
          <a:p>
            <a:pPr marL="431800" indent="-323850">
              <a:spcBef>
                <a:spcPts val="500"/>
              </a:spcBef>
              <a:buClr>
                <a:srgbClr val="0E594D"/>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p:txBody>
      </p:sp>
      <p:pic>
        <p:nvPicPr>
          <p:cNvPr id="26628" name="Picture 4"/>
          <p:cNvPicPr>
            <a:picLocks noChangeAspect="1" noChangeArrowheads="1"/>
          </p:cNvPicPr>
          <p:nvPr/>
        </p:nvPicPr>
        <p:blipFill>
          <a:blip r:embed="rId3" cstate="print"/>
          <a:srcRect/>
          <a:stretch>
            <a:fillRect/>
          </a:stretch>
        </p:blipFill>
        <p:spPr bwMode="auto">
          <a:xfrm>
            <a:off x="5652120" y="3501008"/>
            <a:ext cx="3048000" cy="30480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p:cNvSpPr txBox="1">
            <a:spLocks noChangeArrowheads="1"/>
          </p:cNvSpPr>
          <p:nvPr/>
        </p:nvSpPr>
        <p:spPr bwMode="auto">
          <a:xfrm>
            <a:off x="395288" y="333375"/>
            <a:ext cx="8229600" cy="12954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b="1">
                <a:solidFill>
                  <a:srgbClr val="333333"/>
                </a:solidFill>
                <a:ea typeface="Arial Unicode MS" pitchFamily="34" charset="-128"/>
                <a:cs typeface="Arial Unicode MS" pitchFamily="34" charset="-128"/>
              </a:rPr>
              <a:t>Les limites du marketing fondé sur les bases de données et du marketing relationnel</a:t>
            </a:r>
          </a:p>
        </p:txBody>
      </p:sp>
      <p:sp>
        <p:nvSpPr>
          <p:cNvPr id="27651" name="Text Box 2"/>
          <p:cNvSpPr txBox="1">
            <a:spLocks noChangeArrowheads="1"/>
          </p:cNvSpPr>
          <p:nvPr/>
        </p:nvSpPr>
        <p:spPr bwMode="auto">
          <a:xfrm>
            <a:off x="381000" y="1752600"/>
            <a:ext cx="8229600" cy="4572000"/>
          </a:xfrm>
          <a:prstGeom prst="rect">
            <a:avLst/>
          </a:prstGeom>
          <a:solidFill>
            <a:srgbClr val="FFFFFF"/>
          </a:solidFill>
          <a:ln w="9525">
            <a:noFill/>
            <a:round/>
            <a:headEnd/>
            <a:tailEnd/>
          </a:ln>
        </p:spPr>
        <p:txBody>
          <a:bodyPr lIns="90000" tIns="46800" rIns="90000" bIns="46800"/>
          <a:lstStyle/>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 coût et la complexité des outils informatiques</a:t>
            </a:r>
          </a:p>
          <a:p>
            <a:pPr marL="431800" indent="-323850" algn="just">
              <a:spcBef>
                <a:spcPts val="250"/>
              </a:spcBef>
              <a:buClr>
                <a:srgbClr val="0E594D"/>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1000" dirty="0">
              <a:solidFill>
                <a:srgbClr val="000000"/>
              </a:solidFill>
              <a:ea typeface="Arial Unicode MS" pitchFamily="34" charset="-128"/>
              <a:cs typeface="Arial Unicode MS" pitchFamily="34" charset="-128"/>
            </a:endParaRP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difficulté d’impliquer tout le personnel dans une démarche relationnelle</a:t>
            </a:r>
          </a:p>
          <a:p>
            <a:pPr marL="431800" indent="-323850" algn="just">
              <a:spcBef>
                <a:spcPts val="250"/>
              </a:spcBef>
              <a:buClr>
                <a:srgbClr val="0E594D"/>
              </a:buCl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1000" dirty="0">
              <a:solidFill>
                <a:srgbClr val="000000"/>
              </a:solidFill>
              <a:ea typeface="Arial Unicode MS" pitchFamily="34" charset="-128"/>
              <a:cs typeface="Arial Unicode MS" pitchFamily="34" charset="-128"/>
            </a:endParaRP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réticence possible des clients</a:t>
            </a: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741363" lvl="1" indent="-284163" algn="just">
              <a:spcBef>
                <a:spcPts val="2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1000" dirty="0">
              <a:solidFill>
                <a:srgbClr val="000000"/>
              </a:solidFill>
              <a:ea typeface="Arial Unicode MS" pitchFamily="34" charset="-128"/>
              <a:cs typeface="Arial Unicode MS" pitchFamily="34" charset="-128"/>
            </a:endParaRP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focalisation des entreprises sur la rentabilité à court terme</a:t>
            </a:r>
          </a:p>
          <a:p>
            <a:pPr marL="431800" indent="-323850" algn="just">
              <a:spcBef>
                <a:spcPts val="5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difficulté de maintenir une différenciation concurrentielle (imitation de la concurrence)</a:t>
            </a:r>
          </a:p>
        </p:txBody>
      </p:sp>
      <p:sp>
        <p:nvSpPr>
          <p:cNvPr id="2" name="AutoShape 2" descr="Résultat de recherche d'images pour &quot;american express&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0232" y="2780928"/>
            <a:ext cx="1503610" cy="1496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5" descr="Résultat de recherche d'images pour &quot;la carte leclerc&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5475043"/>
            <a:ext cx="2088232" cy="11943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1"/>
          <p:cNvSpPr txBox="1">
            <a:spLocks noChangeArrowheads="1"/>
          </p:cNvSpPr>
          <p:nvPr/>
        </p:nvSpPr>
        <p:spPr bwMode="auto">
          <a:xfrm>
            <a:off x="684213" y="333375"/>
            <a:ext cx="7772400" cy="5715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dirty="0">
                <a:solidFill>
                  <a:srgbClr val="333333"/>
                </a:solidFill>
                <a:ea typeface="Arial Unicode MS" pitchFamily="34" charset="-128"/>
                <a:cs typeface="Arial Unicode MS" pitchFamily="34" charset="-128"/>
              </a:rPr>
              <a:t>Objectifs du chapitre</a:t>
            </a:r>
          </a:p>
        </p:txBody>
      </p:sp>
      <p:sp>
        <p:nvSpPr>
          <p:cNvPr id="10243" name="Text Box 2"/>
          <p:cNvSpPr txBox="1">
            <a:spLocks noChangeArrowheads="1"/>
          </p:cNvSpPr>
          <p:nvPr/>
        </p:nvSpPr>
        <p:spPr bwMode="auto">
          <a:xfrm>
            <a:off x="381000" y="1524000"/>
            <a:ext cx="8305800" cy="4495800"/>
          </a:xfrm>
          <a:prstGeom prst="rect">
            <a:avLst/>
          </a:prstGeom>
          <a:solidFill>
            <a:srgbClr val="FFFFFF"/>
          </a:solidFill>
          <a:ln w="9525">
            <a:noFill/>
            <a:round/>
            <a:headEnd/>
            <a:tailEnd/>
          </a:ln>
        </p:spPr>
        <p:txBody>
          <a:bodyPr lIns="90000" tIns="46800" rIns="90000" bIns="46800"/>
          <a:lstStyle/>
          <a:p>
            <a:pPr>
              <a:lnSpc>
                <a:spcPct val="9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Dans ce chapitre, nous examinerons les questions suivantes :</a:t>
            </a:r>
          </a:p>
          <a:p>
            <a:pPr>
              <a:lnSpc>
                <a:spcPct val="9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a:lnSpc>
                <a:spcPct val="90000"/>
              </a:lnSpc>
              <a:spcBef>
                <a:spcPts val="375"/>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1500" dirty="0">
              <a:solidFill>
                <a:srgbClr val="000000"/>
              </a:solidFill>
              <a:ea typeface="Arial Unicode MS" pitchFamily="34" charset="-128"/>
              <a:cs typeface="Arial Unicode MS" pitchFamily="34" charset="-128"/>
            </a:endParaRP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Qu’est-ce que la valeur, la satisfaction et la fidélité des clients ? </a:t>
            </a:r>
          </a:p>
          <a:p>
            <a:pPr marL="711200" lvl="1" indent="-258763">
              <a:lnSpc>
                <a:spcPct val="90000"/>
              </a:lnSpc>
              <a:spcBef>
                <a:spcPts val="1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Comment s’organiser pour les construire ?</a:t>
            </a:r>
          </a:p>
          <a:p>
            <a:pPr marL="711200" lvl="1" indent="-258763">
              <a:lnSpc>
                <a:spcPct val="90000"/>
              </a:lnSpc>
              <a:spcBef>
                <a:spcPts val="1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Qu’est-ce que la valeur à vie du client ? </a:t>
            </a:r>
          </a:p>
          <a:p>
            <a:pPr marL="711200" lvl="1" indent="-258763">
              <a:lnSpc>
                <a:spcPct val="90000"/>
              </a:lnSpc>
              <a:spcBef>
                <a:spcPts val="1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Comment développer des relations fortes avec ses clients ?</a:t>
            </a: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Comment une entreprise peut-elle attirer de nouveaux clients et conserver ses clients actuels ?</a:t>
            </a:r>
          </a:p>
          <a:p>
            <a:pPr marL="711200" lvl="1" indent="-258763">
              <a:lnSpc>
                <a:spcPct val="90000"/>
              </a:lnSpc>
              <a:spcBef>
                <a:spcPts val="150"/>
              </a:spcBef>
              <a:buFont typeface="Aria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600" dirty="0">
              <a:solidFill>
                <a:srgbClr val="000000"/>
              </a:solidFill>
              <a:ea typeface="Arial Unicode MS" pitchFamily="34" charset="-128"/>
              <a:cs typeface="Arial Unicode MS" pitchFamily="34" charset="-128"/>
            </a:endParaRPr>
          </a:p>
          <a:p>
            <a:pPr marL="711200" lvl="1" indent="-258763">
              <a:lnSpc>
                <a:spcPct val="90000"/>
              </a:lnSpc>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Qu’est-ce que le marketing fondé sur les bases de données ?</a:t>
            </a:r>
          </a:p>
          <a:p>
            <a:pPr marL="452437" lvl="1" indent="0">
              <a:lnSpc>
                <a:spcPct val="90000"/>
              </a:lnSpc>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p:txBody>
      </p:sp>
      <p:pic>
        <p:nvPicPr>
          <p:cNvPr id="10244" name="Picture 4"/>
          <p:cNvPicPr>
            <a:picLocks noChangeAspect="1" noChangeArrowheads="1"/>
          </p:cNvPicPr>
          <p:nvPr/>
        </p:nvPicPr>
        <p:blipFill>
          <a:blip r:embed="rId3" cstate="print"/>
          <a:srcRect/>
          <a:stretch>
            <a:fillRect/>
          </a:stretch>
        </p:blipFill>
        <p:spPr bwMode="auto">
          <a:xfrm>
            <a:off x="0" y="0"/>
            <a:ext cx="2304256" cy="1428179"/>
          </a:xfrm>
          <a:prstGeom prst="rect">
            <a:avLst/>
          </a:prstGeom>
          <a:noFill/>
          <a:ln w="9525">
            <a:noFill/>
            <a:miter lim="800000"/>
            <a:headEnd/>
            <a:tailEnd/>
          </a:ln>
        </p:spPr>
      </p:pic>
      <p:pic>
        <p:nvPicPr>
          <p:cNvPr id="10245" name="Picture 5"/>
          <p:cNvPicPr>
            <a:picLocks noChangeAspect="1" noChangeArrowheads="1"/>
          </p:cNvPicPr>
          <p:nvPr/>
        </p:nvPicPr>
        <p:blipFill>
          <a:blip r:embed="rId4" cstate="print"/>
          <a:srcRect/>
          <a:stretch>
            <a:fillRect/>
          </a:stretch>
        </p:blipFill>
        <p:spPr bwMode="auto">
          <a:xfrm>
            <a:off x="7164288" y="5517232"/>
            <a:ext cx="1524000" cy="117157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
          <p:cNvSpPr txBox="1">
            <a:spLocks noChangeArrowheads="1"/>
          </p:cNvSpPr>
          <p:nvPr/>
        </p:nvSpPr>
        <p:spPr bwMode="auto">
          <a:xfrm>
            <a:off x="684213" y="333375"/>
            <a:ext cx="7772400" cy="6985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dirty="0">
                <a:solidFill>
                  <a:srgbClr val="333333"/>
                </a:solidFill>
                <a:ea typeface="Arial Unicode MS" pitchFamily="34" charset="-128"/>
                <a:cs typeface="Arial Unicode MS" pitchFamily="34" charset="-128"/>
              </a:rPr>
              <a:t>Valeur, satisfaction et fidélité</a:t>
            </a:r>
          </a:p>
        </p:txBody>
      </p:sp>
      <p:sp>
        <p:nvSpPr>
          <p:cNvPr id="11267" name="Text Box 2"/>
          <p:cNvSpPr txBox="1">
            <a:spLocks noChangeArrowheads="1"/>
          </p:cNvSpPr>
          <p:nvPr/>
        </p:nvSpPr>
        <p:spPr bwMode="auto">
          <a:xfrm>
            <a:off x="1714500" y="1500188"/>
            <a:ext cx="5715000" cy="457200"/>
          </a:xfrm>
          <a:prstGeom prst="rect">
            <a:avLst/>
          </a:prstGeom>
          <a:solidFill>
            <a:srgbClr val="FFFFFF"/>
          </a:solidFill>
          <a:ln w="9525">
            <a:noFill/>
            <a:round/>
            <a:headEnd/>
            <a:tailEnd/>
          </a:ln>
        </p:spPr>
        <p:txBody>
          <a:bodyPr lIns="90000" tIns="46800" rIns="90000" bIns="46800"/>
          <a:lstStyle/>
          <a:p>
            <a:pPr algn="ctr">
              <a:tabLst>
                <a:tab pos="723900" algn="l"/>
                <a:tab pos="1447800" algn="l"/>
                <a:tab pos="2171700" algn="l"/>
                <a:tab pos="2895600" algn="l"/>
                <a:tab pos="3619500" algn="l"/>
                <a:tab pos="4343400" algn="l"/>
                <a:tab pos="5067300" algn="l"/>
              </a:tabLst>
            </a:pPr>
            <a:r>
              <a:rPr lang="fr-FR" sz="1500" dirty="0">
                <a:solidFill>
                  <a:srgbClr val="000000"/>
                </a:solidFill>
                <a:ea typeface="Arial Unicode MS" pitchFamily="34" charset="-128"/>
                <a:cs typeface="Arial Unicode MS" pitchFamily="34" charset="-128"/>
              </a:rPr>
              <a:t>Visions traditionnelle et moderne de l’entreprise</a:t>
            </a:r>
          </a:p>
          <a:p>
            <a:pPr algn="ctr">
              <a:tabLst>
                <a:tab pos="723900" algn="l"/>
                <a:tab pos="1447800" algn="l"/>
                <a:tab pos="2171700" algn="l"/>
                <a:tab pos="2895600" algn="l"/>
                <a:tab pos="3619500" algn="l"/>
                <a:tab pos="4343400" algn="l"/>
                <a:tab pos="5067300" algn="l"/>
              </a:tabLst>
            </a:pPr>
            <a:r>
              <a:rPr lang="fr-FR" sz="1500" dirty="0">
                <a:solidFill>
                  <a:srgbClr val="000000"/>
                </a:solidFill>
                <a:ea typeface="Arial Unicode MS" pitchFamily="34" charset="-128"/>
                <a:cs typeface="Arial Unicode MS" pitchFamily="34" charset="-128"/>
              </a:rPr>
              <a:t>Exemple de Pampers</a:t>
            </a:r>
          </a:p>
        </p:txBody>
      </p:sp>
      <p:pic>
        <p:nvPicPr>
          <p:cNvPr id="11268" name="Picture 3"/>
          <p:cNvPicPr>
            <a:picLocks noChangeAspect="1" noChangeArrowheads="1"/>
          </p:cNvPicPr>
          <p:nvPr/>
        </p:nvPicPr>
        <p:blipFill>
          <a:blip r:embed="rId3" cstate="print"/>
          <a:srcRect/>
          <a:stretch>
            <a:fillRect/>
          </a:stretch>
        </p:blipFill>
        <p:spPr bwMode="auto">
          <a:xfrm>
            <a:off x="1143000" y="2362200"/>
            <a:ext cx="6886575" cy="3790950"/>
          </a:xfrm>
          <a:prstGeom prst="rect">
            <a:avLst/>
          </a:prstGeom>
          <a:noFill/>
          <a:ln w="9525">
            <a:noFill/>
            <a:round/>
            <a:headEnd/>
            <a:tailEnd/>
          </a:ln>
        </p:spPr>
      </p:pic>
      <p:sp>
        <p:nvSpPr>
          <p:cNvPr id="2" name="AutoShape 2" descr="Résultat de recherche d'images pour &quot;pampers&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3" name="AutoShape 4" descr="Résultat de recherche d'images pour &quot;pampers&quot;"/>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 name="AutoShape 6" descr="Résultat de recherche d'images pour &quot;pampers&quot;"/>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3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885825"/>
            <a:ext cx="2143125" cy="214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1"/>
          <p:cNvSpPr txBox="1">
            <a:spLocks noChangeArrowheads="1"/>
          </p:cNvSpPr>
          <p:nvPr/>
        </p:nvSpPr>
        <p:spPr bwMode="auto">
          <a:xfrm>
            <a:off x="684213" y="333375"/>
            <a:ext cx="7772400" cy="6985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dirty="0">
                <a:solidFill>
                  <a:srgbClr val="333333"/>
                </a:solidFill>
                <a:ea typeface="Arial Unicode MS" pitchFamily="34" charset="-128"/>
                <a:cs typeface="Arial Unicode MS" pitchFamily="34" charset="-128"/>
              </a:rPr>
              <a:t>Valeur, satisfaction et fidélité</a:t>
            </a:r>
          </a:p>
        </p:txBody>
      </p:sp>
      <p:sp>
        <p:nvSpPr>
          <p:cNvPr id="12291" name="Text Box 2"/>
          <p:cNvSpPr txBox="1">
            <a:spLocks noChangeArrowheads="1"/>
          </p:cNvSpPr>
          <p:nvPr/>
        </p:nvSpPr>
        <p:spPr bwMode="auto">
          <a:xfrm>
            <a:off x="539552" y="1340768"/>
            <a:ext cx="8229600" cy="4267200"/>
          </a:xfrm>
          <a:prstGeom prst="rect">
            <a:avLst/>
          </a:prstGeom>
          <a:solidFill>
            <a:srgbClr val="FFFFFF"/>
          </a:solidFill>
          <a:ln w="9525">
            <a:noFill/>
            <a:round/>
            <a:headEnd/>
            <a:tailEnd/>
          </a:ln>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La valeur perçue par le client </a:t>
            </a:r>
          </a:p>
          <a:p>
            <a:pPr marL="431800" indent="-323850">
              <a:spcBef>
                <a:spcPts val="625"/>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	</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	</a:t>
            </a:r>
            <a:r>
              <a:rPr lang="fr-FR" sz="2000" dirty="0">
                <a:solidFill>
                  <a:srgbClr val="000000"/>
                </a:solidFill>
                <a:ea typeface="Arial Unicode MS" pitchFamily="34" charset="-128"/>
                <a:cs typeface="Arial Unicode MS" pitchFamily="34" charset="-128"/>
              </a:rPr>
              <a:t>Différence entre l’évaluation qu’il fait de </a:t>
            </a:r>
            <a:r>
              <a:rPr lang="fr-FR" sz="2000" b="1" dirty="0">
                <a:solidFill>
                  <a:srgbClr val="000000"/>
                </a:solidFill>
                <a:ea typeface="Arial Unicode MS" pitchFamily="34" charset="-128"/>
                <a:cs typeface="Arial Unicode MS" pitchFamily="34" charset="-128"/>
              </a:rPr>
              <a:t>la valeur globale </a:t>
            </a:r>
            <a:r>
              <a:rPr lang="fr-FR" sz="2000" dirty="0">
                <a:solidFill>
                  <a:srgbClr val="000000"/>
                </a:solidFill>
                <a:ea typeface="Arial Unicode MS" pitchFamily="34" charset="-128"/>
                <a:cs typeface="Arial Unicode MS" pitchFamily="34" charset="-128"/>
              </a:rPr>
              <a:t>et le </a:t>
            </a:r>
            <a:r>
              <a:rPr lang="fr-FR" sz="2000" b="1" dirty="0">
                <a:solidFill>
                  <a:srgbClr val="000000"/>
                </a:solidFill>
                <a:ea typeface="Arial Unicode MS" pitchFamily="34" charset="-128"/>
                <a:cs typeface="Arial Unicode MS" pitchFamily="34" charset="-128"/>
              </a:rPr>
              <a:t>coût total de l’offre </a:t>
            </a:r>
            <a:r>
              <a:rPr lang="fr-FR" sz="2000" dirty="0">
                <a:solidFill>
                  <a:srgbClr val="000000"/>
                </a:solidFill>
                <a:ea typeface="Arial Unicode MS" pitchFamily="34" charset="-128"/>
                <a:cs typeface="Arial Unicode MS" pitchFamily="34" charset="-128"/>
              </a:rPr>
              <a:t>et des alternatives qu’il perçoit </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1165225" lvl="1">
              <a:spcBef>
                <a:spcPts val="125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Les choix des clients et leurs conséquences</a:t>
            </a:r>
          </a:p>
          <a:p>
            <a:pPr marL="1165225" lvl="1">
              <a:spcBef>
                <a:spcPts val="125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proposition de valeur et sa livraison au client</a:t>
            </a:r>
          </a:p>
          <a:p>
            <a:pPr marL="1165225" lvl="1">
              <a:spcBef>
                <a:spcPts val="125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dirty="0">
              <a:solidFill>
                <a:srgbClr val="000000"/>
              </a:solidFill>
              <a:ea typeface="Arial Unicode MS" pitchFamily="34" charset="-128"/>
              <a:cs typeface="Arial Unicode MS" pitchFamily="34" charset="-128"/>
            </a:endParaRPr>
          </a:p>
          <a:p>
            <a:pPr marL="1165225" lvl="1">
              <a:spcBef>
                <a:spcPts val="125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Exemple de DELL (prix bas) vs. HP (solutions aux clients)</a:t>
            </a:r>
          </a:p>
        </p:txBody>
      </p:sp>
      <p:pic>
        <p:nvPicPr>
          <p:cNvPr id="12292" name="Picture 4"/>
          <p:cNvPicPr>
            <a:picLocks noChangeAspect="1" noChangeArrowheads="1"/>
          </p:cNvPicPr>
          <p:nvPr/>
        </p:nvPicPr>
        <p:blipFill>
          <a:blip r:embed="rId3" cstate="print"/>
          <a:srcRect/>
          <a:stretch>
            <a:fillRect/>
          </a:stretch>
        </p:blipFill>
        <p:spPr bwMode="auto">
          <a:xfrm>
            <a:off x="2483768" y="5540500"/>
            <a:ext cx="1389509" cy="1317500"/>
          </a:xfrm>
          <a:prstGeom prst="rect">
            <a:avLst/>
          </a:prstGeom>
          <a:noFill/>
          <a:ln w="9525">
            <a:noFill/>
            <a:miter lim="800000"/>
            <a:headEnd/>
            <a:tailEnd/>
          </a:ln>
        </p:spPr>
      </p:pic>
      <p:pic>
        <p:nvPicPr>
          <p:cNvPr id="12293" name="Picture 5"/>
          <p:cNvPicPr>
            <a:picLocks noChangeAspect="1" noChangeArrowheads="1"/>
          </p:cNvPicPr>
          <p:nvPr/>
        </p:nvPicPr>
        <p:blipFill>
          <a:blip r:embed="rId4" cstate="print"/>
          <a:srcRect/>
          <a:stretch>
            <a:fillRect/>
          </a:stretch>
        </p:blipFill>
        <p:spPr bwMode="auto">
          <a:xfrm>
            <a:off x="4788024" y="5561856"/>
            <a:ext cx="2664296" cy="1296144"/>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
          <p:cNvSpPr>
            <a:spLocks noChangeArrowheads="1"/>
          </p:cNvSpPr>
          <p:nvPr/>
        </p:nvSpPr>
        <p:spPr bwMode="auto">
          <a:xfrm>
            <a:off x="250825" y="333375"/>
            <a:ext cx="8610600" cy="609600"/>
          </a:xfrm>
          <a:prstGeom prst="rect">
            <a:avLst/>
          </a:prstGeom>
          <a:noFill/>
          <a:ln w="9525">
            <a:noFill/>
            <a:round/>
            <a:headEnd/>
            <a:tailEnd/>
          </a:ln>
        </p:spPr>
        <p:txBody>
          <a:bodyPr lIns="90000" tIns="46800" rIns="90000" bIns="46800" anchor="ct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i="1">
                <a:solidFill>
                  <a:srgbClr val="000000"/>
                </a:solidFill>
              </a:rPr>
              <a:t>Les déterminants de la valeur délivrée au client</a:t>
            </a:r>
          </a:p>
        </p:txBody>
      </p:sp>
      <p:pic>
        <p:nvPicPr>
          <p:cNvPr id="13315" name="Picture 2"/>
          <p:cNvPicPr>
            <a:picLocks noChangeAspect="1" noChangeArrowheads="1"/>
          </p:cNvPicPr>
          <p:nvPr/>
        </p:nvPicPr>
        <p:blipFill>
          <a:blip r:embed="rId3" cstate="print"/>
          <a:srcRect/>
          <a:stretch>
            <a:fillRect/>
          </a:stretch>
        </p:blipFill>
        <p:spPr bwMode="auto">
          <a:xfrm>
            <a:off x="1447800" y="1371600"/>
            <a:ext cx="6229350" cy="4781550"/>
          </a:xfrm>
          <a:prstGeom prst="rect">
            <a:avLst/>
          </a:prstGeom>
          <a:noFill/>
          <a:ln w="9525">
            <a:noFill/>
            <a:round/>
            <a:headEnd/>
            <a:tailEnd/>
          </a:ln>
        </p:spPr>
      </p:pic>
      <p:sp>
        <p:nvSpPr>
          <p:cNvPr id="4" name="ZoneTexte 3"/>
          <p:cNvSpPr txBox="1"/>
          <p:nvPr/>
        </p:nvSpPr>
        <p:spPr>
          <a:xfrm>
            <a:off x="6444208" y="1124744"/>
            <a:ext cx="2160240" cy="369332"/>
          </a:xfrm>
          <a:prstGeom prst="rect">
            <a:avLst/>
          </a:prstGeom>
          <a:noFill/>
        </p:spPr>
        <p:txBody>
          <a:bodyPr wrap="square" rtlCol="0">
            <a:spAutoFit/>
          </a:bodyPr>
          <a:lstStyle/>
          <a:p>
            <a:r>
              <a:rPr lang="fr-FR" dirty="0">
                <a:solidFill>
                  <a:schemeClr val="tx1"/>
                </a:solidFill>
              </a:rPr>
              <a:t>Exemple de eBay</a:t>
            </a:r>
          </a:p>
        </p:txBody>
      </p:sp>
      <p:sp>
        <p:nvSpPr>
          <p:cNvPr id="2" name="AutoShape 2" descr="Résultat de recherche d'images pour &quot;ebay&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903" y="1494076"/>
            <a:ext cx="1152127" cy="1152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
          <p:cNvSpPr txBox="1">
            <a:spLocks noChangeArrowheads="1"/>
          </p:cNvSpPr>
          <p:nvPr/>
        </p:nvSpPr>
        <p:spPr bwMode="auto">
          <a:xfrm>
            <a:off x="1371600" y="332656"/>
            <a:ext cx="7772400" cy="5715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dirty="0">
                <a:solidFill>
                  <a:srgbClr val="333333"/>
                </a:solidFill>
                <a:ea typeface="Arial Unicode MS" pitchFamily="34" charset="-128"/>
                <a:cs typeface="Arial Unicode MS" pitchFamily="34" charset="-128"/>
              </a:rPr>
              <a:t>Valeur, satisfaction et fidélité</a:t>
            </a:r>
          </a:p>
        </p:txBody>
      </p:sp>
      <p:sp>
        <p:nvSpPr>
          <p:cNvPr id="14339" name="Text Box 2"/>
          <p:cNvSpPr txBox="1">
            <a:spLocks noChangeArrowheads="1"/>
          </p:cNvSpPr>
          <p:nvPr/>
        </p:nvSpPr>
        <p:spPr bwMode="auto">
          <a:xfrm>
            <a:off x="381000" y="1752600"/>
            <a:ext cx="8229600" cy="3962400"/>
          </a:xfrm>
          <a:prstGeom prst="rect">
            <a:avLst/>
          </a:prstGeom>
          <a:solidFill>
            <a:srgbClr val="FFFFFF"/>
          </a:solidFill>
          <a:ln w="9525">
            <a:noFill/>
            <a:round/>
            <a:headEnd/>
            <a:tailEnd/>
          </a:ln>
        </p:spPr>
        <p:txBody>
          <a:bodyPr lIns="90000" tIns="46800" rIns="90000" bIns="46800"/>
          <a:lstStyle/>
          <a:p>
            <a:pPr marL="431800" indent="-323850">
              <a:spcBef>
                <a:spcPts val="8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La satisfaction</a:t>
            </a:r>
            <a:r>
              <a:rPr lang="fr-FR" sz="3200" dirty="0">
                <a:solidFill>
                  <a:srgbClr val="000000"/>
                </a:solidFill>
                <a:ea typeface="Arial Unicode MS" pitchFamily="34" charset="-128"/>
                <a:cs typeface="Arial Unicode MS" pitchFamily="34" charset="-128"/>
              </a:rPr>
              <a:t> </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3200" dirty="0">
                <a:solidFill>
                  <a:srgbClr val="000000"/>
                </a:solidFill>
                <a:ea typeface="Arial Unicode MS" pitchFamily="34" charset="-128"/>
                <a:cs typeface="Arial Unicode MS" pitchFamily="34" charset="-128"/>
              </a:rPr>
              <a:t>	</a:t>
            </a:r>
            <a:r>
              <a:rPr lang="fr-FR" sz="2000" dirty="0">
                <a:solidFill>
                  <a:srgbClr val="000000"/>
                </a:solidFill>
                <a:ea typeface="Arial Unicode MS" pitchFamily="34" charset="-128"/>
                <a:cs typeface="Arial Unicode MS" pitchFamily="34" charset="-128"/>
              </a:rPr>
              <a:t>Impression positive ou négative ressentie par un client vis-à-vis d’une expérience d’achat et/ou de consommation. Elle résulte d’une comparaison entre ses attentes à l’égard du produit et sa performance perçue.</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2000" i="1" dirty="0">
              <a:solidFill>
                <a:srgbClr val="000000"/>
              </a:solidFill>
              <a:ea typeface="Arial Unicode MS" pitchFamily="34" charset="-128"/>
              <a:cs typeface="Arial Unicode MS" pitchFamily="34" charset="-128"/>
            </a:endParaRPr>
          </a:p>
          <a:p>
            <a:pPr marL="1082675"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Satisfaction et fidélité (</a:t>
            </a:r>
            <a:r>
              <a:rPr lang="fr-FR" sz="2000" dirty="0" err="1">
                <a:solidFill>
                  <a:srgbClr val="000000"/>
                </a:solidFill>
                <a:ea typeface="Arial Unicode MS" pitchFamily="34" charset="-128"/>
                <a:cs typeface="Arial Unicode MS" pitchFamily="34" charset="-128"/>
              </a:rPr>
              <a:t>exp</a:t>
            </a:r>
            <a:r>
              <a:rPr lang="fr-FR" sz="2000" dirty="0">
                <a:solidFill>
                  <a:srgbClr val="000000"/>
                </a:solidFill>
                <a:ea typeface="Arial Unicode MS" pitchFamily="34" charset="-128"/>
                <a:cs typeface="Arial Unicode MS" pitchFamily="34" charset="-128"/>
              </a:rPr>
              <a:t> de Xerox , </a:t>
            </a:r>
          </a:p>
          <a:p>
            <a:pPr marL="1082675" lvl="1" indent="-284163">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                                                de la MAIF)</a:t>
            </a:r>
          </a:p>
          <a:p>
            <a:pPr marL="1082675"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Les attentes du client</a:t>
            </a:r>
          </a:p>
          <a:p>
            <a:pPr marL="1082675"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La mesure de la satisfaction</a:t>
            </a:r>
          </a:p>
          <a:p>
            <a:pPr marL="1082675"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Traiter les réclamations</a:t>
            </a:r>
          </a:p>
        </p:txBody>
      </p:sp>
      <p:pic>
        <p:nvPicPr>
          <p:cNvPr id="14340" name="Picture 4"/>
          <p:cNvPicPr>
            <a:picLocks noChangeAspect="1" noChangeArrowheads="1"/>
          </p:cNvPicPr>
          <p:nvPr/>
        </p:nvPicPr>
        <p:blipFill>
          <a:blip r:embed="rId3" cstate="print"/>
          <a:srcRect/>
          <a:stretch>
            <a:fillRect/>
          </a:stretch>
        </p:blipFill>
        <p:spPr bwMode="auto">
          <a:xfrm>
            <a:off x="6448425" y="3573016"/>
            <a:ext cx="2695575" cy="3284984"/>
          </a:xfrm>
          <a:prstGeom prst="rect">
            <a:avLst/>
          </a:prstGeom>
          <a:noFill/>
          <a:ln w="9525">
            <a:noFill/>
            <a:miter lim="800000"/>
            <a:headEnd/>
            <a:tailEnd/>
          </a:ln>
        </p:spPr>
      </p:pic>
      <p:pic>
        <p:nvPicPr>
          <p:cNvPr id="14341" name="Picture 5"/>
          <p:cNvPicPr>
            <a:picLocks noChangeAspect="1" noChangeArrowheads="1"/>
          </p:cNvPicPr>
          <p:nvPr/>
        </p:nvPicPr>
        <p:blipFill>
          <a:blip r:embed="rId4" cstate="print"/>
          <a:srcRect/>
          <a:stretch>
            <a:fillRect/>
          </a:stretch>
        </p:blipFill>
        <p:spPr bwMode="auto">
          <a:xfrm>
            <a:off x="0" y="260648"/>
            <a:ext cx="2019300" cy="15811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
          <p:cNvSpPr txBox="1">
            <a:spLocks noChangeArrowheads="1"/>
          </p:cNvSpPr>
          <p:nvPr/>
        </p:nvSpPr>
        <p:spPr bwMode="auto">
          <a:xfrm>
            <a:off x="440115" y="1676400"/>
            <a:ext cx="7772400" cy="4495800"/>
          </a:xfrm>
          <a:prstGeom prst="rect">
            <a:avLst/>
          </a:prstGeom>
          <a:solidFill>
            <a:srgbClr val="FFFFFF"/>
          </a:solidFill>
          <a:ln w="9525">
            <a:noFill/>
            <a:round/>
            <a:headEnd/>
            <a:tailEnd/>
          </a:ln>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fr-FR" sz="2500" dirty="0">
                <a:solidFill>
                  <a:srgbClr val="000000"/>
                </a:solidFill>
                <a:ea typeface="Arial Unicode MS" pitchFamily="34" charset="-128"/>
                <a:cs typeface="Arial Unicode MS" pitchFamily="34" charset="-128"/>
              </a:rPr>
              <a:t>Les suggestions et les réclamations</a:t>
            </a:r>
          </a:p>
          <a:p>
            <a:pPr marL="431800" indent="-323850">
              <a:spcBef>
                <a:spcPts val="375"/>
              </a:spcBef>
              <a:tabLst>
                <a:tab pos="723900" algn="l"/>
                <a:tab pos="1447800" algn="l"/>
                <a:tab pos="2171700" algn="l"/>
                <a:tab pos="2895600" algn="l"/>
                <a:tab pos="3619500" algn="l"/>
                <a:tab pos="4343400" algn="l"/>
                <a:tab pos="5067300" algn="l"/>
                <a:tab pos="5791200" algn="l"/>
                <a:tab pos="6515100" algn="l"/>
                <a:tab pos="7239000" algn="l"/>
              </a:tabLst>
            </a:pPr>
            <a:endParaRPr lang="fr-FR" sz="1500" dirty="0">
              <a:solidFill>
                <a:srgbClr val="000000"/>
              </a:solidFill>
              <a:ea typeface="Arial Unicode MS" pitchFamily="34" charset="-128"/>
              <a:cs typeface="Arial Unicode MS" pitchFamily="34" charset="-128"/>
            </a:endParaRPr>
          </a:p>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r>
              <a:rPr lang="fr-FR" sz="2500" dirty="0">
                <a:solidFill>
                  <a:srgbClr val="000000"/>
                </a:solidFill>
                <a:ea typeface="Arial Unicode MS" pitchFamily="34" charset="-128"/>
                <a:cs typeface="Arial Unicode MS" pitchFamily="34" charset="-128"/>
              </a:rPr>
              <a:t>Les enquêtes de satisfaction</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pPr>
            <a:r>
              <a:rPr lang="fr-FR" sz="2000" dirty="0">
                <a:solidFill>
                  <a:srgbClr val="000000"/>
                </a:solidFill>
                <a:ea typeface="Arial Unicode MS" pitchFamily="34" charset="-128"/>
                <a:cs typeface="Arial Unicode MS" pitchFamily="34" charset="-128"/>
              </a:rPr>
              <a:t>Baromètres de satisfaction</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pPr>
            <a:r>
              <a:rPr lang="fr-FR" sz="2000" dirty="0">
                <a:solidFill>
                  <a:srgbClr val="000000"/>
                </a:solidFill>
                <a:ea typeface="Arial Unicode MS" pitchFamily="34" charset="-128"/>
                <a:cs typeface="Arial Unicode MS" pitchFamily="34" charset="-128"/>
              </a:rPr>
              <a:t>Intentions de </a:t>
            </a:r>
            <a:r>
              <a:rPr lang="fr-FR" sz="2000" dirty="0" err="1">
                <a:solidFill>
                  <a:srgbClr val="000000"/>
                </a:solidFill>
                <a:ea typeface="Arial Unicode MS" pitchFamily="34" charset="-128"/>
                <a:cs typeface="Arial Unicode MS" pitchFamily="34" charset="-128"/>
              </a:rPr>
              <a:t>réachat</a:t>
            </a:r>
            <a:r>
              <a:rPr lang="fr-FR" sz="2000" dirty="0">
                <a:solidFill>
                  <a:srgbClr val="000000"/>
                </a:solidFill>
                <a:ea typeface="Arial Unicode MS" pitchFamily="34" charset="-128"/>
                <a:cs typeface="Arial Unicode MS" pitchFamily="34" charset="-128"/>
              </a:rPr>
              <a:t> </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pPr>
            <a:r>
              <a:rPr lang="fr-FR" sz="2000" dirty="0">
                <a:solidFill>
                  <a:srgbClr val="000000"/>
                </a:solidFill>
                <a:ea typeface="Arial Unicode MS" pitchFamily="34" charset="-128"/>
                <a:cs typeface="Arial Unicode MS" pitchFamily="34" charset="-128"/>
              </a:rPr>
              <a:t>Taux de départ</a:t>
            </a:r>
          </a:p>
          <a:p>
            <a:pPr marL="741363" lvl="1" indent="-284163">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Lst>
            </a:pPr>
            <a:r>
              <a:rPr lang="fr-FR" sz="2000" dirty="0">
                <a:solidFill>
                  <a:srgbClr val="000000"/>
                </a:solidFill>
                <a:ea typeface="Arial Unicode MS" pitchFamily="34" charset="-128"/>
                <a:cs typeface="Arial Unicode MS" pitchFamily="34" charset="-128"/>
              </a:rPr>
              <a:t>Volonté de recommander l’entreprise ou la marque</a:t>
            </a:r>
          </a:p>
          <a:p>
            <a:pPr marL="741363" lvl="1" indent="-284163">
              <a:spcBef>
                <a:spcPts val="375"/>
              </a:spcBef>
              <a:tabLst>
                <a:tab pos="723900" algn="l"/>
                <a:tab pos="1447800" algn="l"/>
                <a:tab pos="2171700" algn="l"/>
                <a:tab pos="2895600" algn="l"/>
                <a:tab pos="3619500" algn="l"/>
                <a:tab pos="4343400" algn="l"/>
                <a:tab pos="5067300" algn="l"/>
                <a:tab pos="5791200" algn="l"/>
                <a:tab pos="6515100" algn="l"/>
                <a:tab pos="7239000" algn="l"/>
              </a:tabLst>
            </a:pPr>
            <a:endParaRPr lang="fr-FR" sz="1500" dirty="0">
              <a:solidFill>
                <a:srgbClr val="000000"/>
              </a:solidFill>
              <a:ea typeface="Arial Unicode MS" pitchFamily="34" charset="-128"/>
              <a:cs typeface="Arial Unicode MS" pitchFamily="34" charset="-128"/>
            </a:endParaRPr>
          </a:p>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Lst>
            </a:pPr>
            <a:endParaRPr lang="fr-FR" sz="2500" dirty="0">
              <a:solidFill>
                <a:srgbClr val="000000"/>
              </a:solidFill>
              <a:ea typeface="Arial Unicode MS" pitchFamily="34" charset="-128"/>
              <a:cs typeface="Arial Unicode MS" pitchFamily="34" charset="-128"/>
            </a:endParaRPr>
          </a:p>
          <a:p>
            <a:pPr marL="431800" indent="-323850">
              <a:spcBef>
                <a:spcPts val="625"/>
              </a:spcBef>
              <a:buClr>
                <a:srgbClr val="0E594D"/>
              </a:buClr>
              <a:buSzPct val="45000"/>
              <a:tabLst>
                <a:tab pos="723900" algn="l"/>
                <a:tab pos="1447800" algn="l"/>
                <a:tab pos="2171700" algn="l"/>
                <a:tab pos="2895600" algn="l"/>
                <a:tab pos="3619500" algn="l"/>
                <a:tab pos="4343400" algn="l"/>
                <a:tab pos="5067300" algn="l"/>
                <a:tab pos="5791200" algn="l"/>
                <a:tab pos="6515100" algn="l"/>
                <a:tab pos="7239000" algn="l"/>
              </a:tabLst>
            </a:pPr>
            <a:r>
              <a:rPr lang="fr-FR" sz="2500" dirty="0">
                <a:solidFill>
                  <a:srgbClr val="000000"/>
                </a:solidFill>
                <a:ea typeface="Arial Unicode MS" pitchFamily="34" charset="-128"/>
                <a:cs typeface="Arial Unicode MS" pitchFamily="34" charset="-128"/>
              </a:rPr>
              <a:t>       Exemple de Renault et la relation clientèle</a:t>
            </a:r>
          </a:p>
        </p:txBody>
      </p:sp>
      <p:sp>
        <p:nvSpPr>
          <p:cNvPr id="15363" name="Text Box 2"/>
          <p:cNvSpPr txBox="1">
            <a:spLocks noChangeArrowheads="1"/>
          </p:cNvSpPr>
          <p:nvPr/>
        </p:nvSpPr>
        <p:spPr bwMode="auto">
          <a:xfrm>
            <a:off x="468313" y="330200"/>
            <a:ext cx="8229600" cy="550863"/>
          </a:xfrm>
          <a:prstGeom prst="rect">
            <a:avLst/>
          </a:prstGeom>
          <a:noFill/>
          <a:ln w="9525">
            <a:noFill/>
            <a:round/>
            <a:headEnd/>
            <a:tailEnd/>
          </a:ln>
        </p:spPr>
        <p:txBody>
          <a:bodyPr lIns="90000" tIns="46800" rIns="90000" bIns="46800" anchor="ctr"/>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3000" b="1">
                <a:solidFill>
                  <a:srgbClr val="333333"/>
                </a:solidFill>
                <a:ea typeface="Arial Unicode MS" pitchFamily="34" charset="-128"/>
                <a:cs typeface="Arial Unicode MS" pitchFamily="34" charset="-128"/>
              </a:rPr>
              <a:t>Les méthodes de mesure de la satisfaction</a:t>
            </a:r>
          </a:p>
        </p:txBody>
      </p:sp>
      <p:pic>
        <p:nvPicPr>
          <p:cNvPr id="15365" name="Picture 5"/>
          <p:cNvPicPr>
            <a:picLocks noChangeAspect="1" noChangeArrowheads="1"/>
          </p:cNvPicPr>
          <p:nvPr/>
        </p:nvPicPr>
        <p:blipFill>
          <a:blip r:embed="rId3" cstate="print"/>
          <a:srcRect/>
          <a:stretch>
            <a:fillRect/>
          </a:stretch>
        </p:blipFill>
        <p:spPr bwMode="auto">
          <a:xfrm>
            <a:off x="251520" y="5517232"/>
            <a:ext cx="1143000" cy="1143000"/>
          </a:xfrm>
          <a:prstGeom prst="rect">
            <a:avLst/>
          </a:prstGeom>
          <a:noFill/>
          <a:ln w="9525">
            <a:noFill/>
            <a:miter lim="800000"/>
            <a:headEnd/>
            <a:tailEnd/>
          </a:ln>
        </p:spPr>
      </p:pic>
      <p:sp>
        <p:nvSpPr>
          <p:cNvPr id="2" name="AutoShape 2" descr="Résultat de recherche d'images pour &quot;fnac&quo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1028" name="Picture 4" descr="Fnac Integration | EDICOM FR">
            <a:extLst>
              <a:ext uri="{FF2B5EF4-FFF2-40B4-BE49-F238E27FC236}">
                <a16:creationId xmlns:a16="http://schemas.microsoft.com/office/drawing/2014/main" id="{2F230E7C-3CB9-2FCD-DC7C-586A151118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4168" y="1100858"/>
            <a:ext cx="2456675" cy="12755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1"/>
          <p:cNvSpPr txBox="1">
            <a:spLocks noChangeArrowheads="1"/>
          </p:cNvSpPr>
          <p:nvPr/>
        </p:nvSpPr>
        <p:spPr bwMode="auto">
          <a:xfrm>
            <a:off x="684213" y="333375"/>
            <a:ext cx="7772400" cy="571500"/>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000" b="1">
                <a:solidFill>
                  <a:srgbClr val="333333"/>
                </a:solidFill>
                <a:ea typeface="Arial Unicode MS" pitchFamily="34" charset="-128"/>
                <a:cs typeface="Arial Unicode MS" pitchFamily="34" charset="-128"/>
              </a:rPr>
              <a:t>Valeur, satisfaction et fidélité</a:t>
            </a:r>
          </a:p>
        </p:txBody>
      </p:sp>
      <p:sp>
        <p:nvSpPr>
          <p:cNvPr id="16387" name="Text Box 2"/>
          <p:cNvSpPr txBox="1">
            <a:spLocks noChangeArrowheads="1"/>
          </p:cNvSpPr>
          <p:nvPr/>
        </p:nvSpPr>
        <p:spPr bwMode="auto">
          <a:xfrm>
            <a:off x="381000" y="1600200"/>
            <a:ext cx="8229600" cy="4419600"/>
          </a:xfrm>
          <a:prstGeom prst="rect">
            <a:avLst/>
          </a:prstGeom>
          <a:solidFill>
            <a:srgbClr val="FFFFFF"/>
          </a:solidFill>
          <a:ln w="9525">
            <a:noFill/>
            <a:round/>
            <a:headEnd/>
            <a:tailEnd/>
          </a:ln>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La qualité des produits et des services (</a:t>
            </a:r>
            <a:r>
              <a:rPr lang="fr-FR" sz="2500" dirty="0" err="1">
                <a:solidFill>
                  <a:srgbClr val="000000"/>
                </a:solidFill>
                <a:ea typeface="Arial Unicode MS" pitchFamily="34" charset="-128"/>
                <a:cs typeface="Arial Unicode MS" pitchFamily="34" charset="-128"/>
              </a:rPr>
              <a:t>exp</a:t>
            </a:r>
            <a:r>
              <a:rPr lang="fr-FR" sz="2500" dirty="0">
                <a:solidFill>
                  <a:srgbClr val="000000"/>
                </a:solidFill>
                <a:ea typeface="Arial Unicode MS" pitchFamily="34" charset="-128"/>
                <a:cs typeface="Arial Unicode MS" pitchFamily="34" charset="-128"/>
              </a:rPr>
              <a:t> de General Electric)</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800" dirty="0">
                <a:solidFill>
                  <a:srgbClr val="000000"/>
                </a:solidFill>
                <a:ea typeface="Arial Unicode MS" pitchFamily="34" charset="-128"/>
                <a:cs typeface="Arial Unicode MS" pitchFamily="34" charset="-128"/>
              </a:rPr>
              <a:t>	</a:t>
            </a:r>
            <a:r>
              <a:rPr lang="fr-FR" sz="2000" dirty="0">
                <a:solidFill>
                  <a:srgbClr val="000000"/>
                </a:solidFill>
                <a:ea typeface="Arial Unicode MS" pitchFamily="34" charset="-128"/>
                <a:cs typeface="Arial Unicode MS" pitchFamily="34" charset="-128"/>
              </a:rPr>
              <a:t>Ensemble des caractéristiques d’un produit ou d’un service qui affectent sa capacité à satisfaire des besoins, exprimés ou implicites</a:t>
            </a:r>
          </a:p>
          <a:p>
            <a:pPr marL="431800" indent="-323850">
              <a:spcBef>
                <a:spcPts val="250"/>
              </a:spcBef>
              <a:tabLst>
                <a:tab pos="723900" algn="l"/>
                <a:tab pos="1447800" algn="l"/>
                <a:tab pos="2171700" algn="l"/>
                <a:tab pos="2895600" algn="l"/>
                <a:tab pos="3619500" algn="l"/>
                <a:tab pos="4343400" algn="l"/>
                <a:tab pos="5067300" algn="l"/>
                <a:tab pos="5791200" algn="l"/>
                <a:tab pos="6515100" algn="l"/>
                <a:tab pos="7239000" algn="l"/>
                <a:tab pos="7962900" algn="l"/>
              </a:tabLst>
            </a:pPr>
            <a:endParaRPr lang="fr-FR" sz="1000" i="1" dirty="0">
              <a:solidFill>
                <a:srgbClr val="000000"/>
              </a:solidFill>
              <a:ea typeface="Arial Unicode MS" pitchFamily="34" charset="-128"/>
              <a:cs typeface="Arial Unicode MS" pitchFamily="34" charset="-128"/>
            </a:endParaRPr>
          </a:p>
          <a:p>
            <a:pPr marL="1079500" lvl="1">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Qualité de conformité</a:t>
            </a:r>
          </a:p>
          <a:p>
            <a:pPr marL="1079500" lvl="1">
              <a:spcBef>
                <a:spcPts val="500"/>
              </a:spcBef>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000" dirty="0">
                <a:solidFill>
                  <a:srgbClr val="000000"/>
                </a:solidFill>
                <a:ea typeface="Arial Unicode MS" pitchFamily="34" charset="-128"/>
                <a:cs typeface="Arial Unicode MS" pitchFamily="34" charset="-128"/>
              </a:rPr>
              <a:t>Qualité de performance</a:t>
            </a:r>
          </a:p>
          <a:p>
            <a:pPr marL="431800" indent="-323850">
              <a:spcBef>
                <a:spcPts val="1600"/>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500" dirty="0">
                <a:solidFill>
                  <a:srgbClr val="000000"/>
                </a:solidFill>
                <a:ea typeface="Arial Unicode MS" pitchFamily="34" charset="-128"/>
                <a:cs typeface="Arial Unicode MS" pitchFamily="34" charset="-128"/>
              </a:rPr>
              <a:t>Le management de la qualité totale</a:t>
            </a:r>
            <a:r>
              <a:rPr lang="fr-FR" sz="3200" dirty="0">
                <a:solidFill>
                  <a:srgbClr val="000000"/>
                </a:solidFill>
                <a:ea typeface="Arial Unicode MS" pitchFamily="34" charset="-128"/>
                <a:cs typeface="Arial Unicode MS" pitchFamily="34" charset="-128"/>
              </a:rPr>
              <a:t> </a:t>
            </a:r>
          </a:p>
          <a:p>
            <a:pPr marL="431800" indent="-323850">
              <a:spcBef>
                <a:spcPts val="500"/>
              </a:spcBef>
              <a:tabLst>
                <a:tab pos="723900" algn="l"/>
                <a:tab pos="1447800" algn="l"/>
                <a:tab pos="2171700" algn="l"/>
                <a:tab pos="2895600" algn="l"/>
                <a:tab pos="3619500" algn="l"/>
                <a:tab pos="4343400" algn="l"/>
                <a:tab pos="5067300" algn="l"/>
                <a:tab pos="5791200" algn="l"/>
                <a:tab pos="6515100" algn="l"/>
                <a:tab pos="7239000" algn="l"/>
                <a:tab pos="7962900" algn="l"/>
              </a:tabLst>
            </a:pPr>
            <a:r>
              <a:rPr lang="fr-FR" sz="2800" dirty="0">
                <a:solidFill>
                  <a:srgbClr val="000000"/>
                </a:solidFill>
                <a:ea typeface="Arial Unicode MS" pitchFamily="34" charset="-128"/>
                <a:cs typeface="Arial Unicode MS" pitchFamily="34" charset="-128"/>
              </a:rPr>
              <a:t>	</a:t>
            </a:r>
            <a:r>
              <a:rPr lang="fr-FR" sz="2000" dirty="0">
                <a:solidFill>
                  <a:srgbClr val="000000"/>
                </a:solidFill>
                <a:ea typeface="Arial Unicode MS" pitchFamily="34" charset="-128"/>
                <a:cs typeface="Arial Unicode MS" pitchFamily="34" charset="-128"/>
              </a:rPr>
              <a:t>Démarche adoptée au niveau de l’entreprise dans son ensemble pour améliorer en permanence les produits, les services et les procédures</a:t>
            </a:r>
          </a:p>
        </p:txBody>
      </p:sp>
      <p:pic>
        <p:nvPicPr>
          <p:cNvPr id="16388" name="Picture 4"/>
          <p:cNvPicPr>
            <a:picLocks noChangeAspect="1" noChangeArrowheads="1"/>
          </p:cNvPicPr>
          <p:nvPr/>
        </p:nvPicPr>
        <p:blipFill>
          <a:blip r:embed="rId3" cstate="print"/>
          <a:srcRect/>
          <a:stretch>
            <a:fillRect/>
          </a:stretch>
        </p:blipFill>
        <p:spPr bwMode="auto">
          <a:xfrm>
            <a:off x="7668344" y="1052736"/>
            <a:ext cx="1279029" cy="144016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
          <p:cNvSpPr txBox="1">
            <a:spLocks noChangeArrowheads="1"/>
          </p:cNvSpPr>
          <p:nvPr/>
        </p:nvSpPr>
        <p:spPr bwMode="auto">
          <a:xfrm>
            <a:off x="684213" y="333375"/>
            <a:ext cx="7772400" cy="1068388"/>
          </a:xfrm>
          <a:prstGeom prst="rect">
            <a:avLst/>
          </a:prstGeom>
          <a:solidFill>
            <a:srgbClr val="FFFFFF"/>
          </a:solidFill>
          <a:ln w="9525">
            <a:noFill/>
            <a:round/>
            <a:headEnd/>
            <a:tailEnd/>
          </a:ln>
        </p:spPr>
        <p:txBody>
          <a:bodyPr lIns="90000" tIns="46800" rIns="90000" bIns="46800"/>
          <a:lstStyle/>
          <a:p>
            <a:pPr algn="ctr">
              <a:buSzPct val="45000"/>
              <a:buFont typeface="Wingdings" charset="2"/>
              <a:buNone/>
              <a:tabLst>
                <a:tab pos="723900" algn="l"/>
                <a:tab pos="1447800" algn="l"/>
                <a:tab pos="2171700" algn="l"/>
                <a:tab pos="2895600" algn="l"/>
                <a:tab pos="3619500" algn="l"/>
                <a:tab pos="4343400" algn="l"/>
                <a:tab pos="5067300" algn="l"/>
                <a:tab pos="5791200" algn="l"/>
                <a:tab pos="6515100" algn="l"/>
                <a:tab pos="7239000" algn="l"/>
              </a:tabLst>
            </a:pPr>
            <a:r>
              <a:rPr lang="fr-FR" sz="3200" b="1">
                <a:solidFill>
                  <a:srgbClr val="333333"/>
                </a:solidFill>
                <a:ea typeface="Arial Unicode MS" pitchFamily="34" charset="-128"/>
                <a:cs typeface="Arial Unicode MS" pitchFamily="34" charset="-128"/>
              </a:rPr>
              <a:t>Maximiser la valeur à vie de la clientèle</a:t>
            </a:r>
          </a:p>
        </p:txBody>
      </p:sp>
      <p:sp>
        <p:nvSpPr>
          <p:cNvPr id="12290" name="Text Box 2"/>
          <p:cNvSpPr txBox="1">
            <a:spLocks noChangeArrowheads="1"/>
          </p:cNvSpPr>
          <p:nvPr/>
        </p:nvSpPr>
        <p:spPr bwMode="auto">
          <a:xfrm>
            <a:off x="457200" y="1447800"/>
            <a:ext cx="8229600" cy="2133600"/>
          </a:xfrm>
          <a:prstGeom prst="rect">
            <a:avLst/>
          </a:prstGeom>
          <a:solidFill>
            <a:srgbClr val="FFFFFF"/>
          </a:solidFill>
          <a:ln w="9525">
            <a:noFill/>
            <a:round/>
            <a:headEnd/>
            <a:tailEnd/>
          </a:ln>
          <a:effectLst/>
        </p:spPr>
        <p:txBody>
          <a:bodyPr lIns="90000" tIns="46800" rIns="90000" bIns="46800"/>
          <a:lstStyle/>
          <a:p>
            <a:pPr marL="431800" indent="-323850">
              <a:spcBef>
                <a:spcPts val="625"/>
              </a:spcBef>
              <a:buClr>
                <a:srgbClr val="0E594D"/>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fr-FR" sz="2500">
                <a:solidFill>
                  <a:srgbClr val="000000"/>
                </a:solidFill>
                <a:ea typeface="Arial Unicode MS" pitchFamily="34" charset="-128"/>
                <a:cs typeface="Arial Unicode MS" pitchFamily="34" charset="-128"/>
              </a:rPr>
              <a:t>La rentabilité des clients et le portefeuille clients</a:t>
            </a:r>
          </a:p>
          <a:p>
            <a:pPr lvl="1" indent="-284163">
              <a:spcBef>
                <a:spcPts val="700"/>
              </a:spcBef>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fr-FR" sz="2500" i="1">
                <a:solidFill>
                  <a:srgbClr val="000000"/>
                </a:solidFill>
                <a:ea typeface="Arial Unicode MS" pitchFamily="34" charset="-128"/>
                <a:cs typeface="Arial Unicode MS" pitchFamily="34" charset="-128"/>
              </a:rPr>
              <a:t>	</a:t>
            </a:r>
            <a:r>
              <a:rPr lang="fr-FR" sz="2000">
                <a:solidFill>
                  <a:srgbClr val="000000"/>
                </a:solidFill>
                <a:ea typeface="Arial Unicode MS" pitchFamily="34" charset="-128"/>
                <a:cs typeface="Arial Unicode MS" pitchFamily="34" charset="-128"/>
              </a:rPr>
              <a:t>Un client rentable est un individu, un ménage ou une entreprise qui rapporte au fil des années plus qu’il ne coûte à attirer, convaincre et satisfaire.</a:t>
            </a:r>
            <a:r>
              <a:rPr lang="fr-FR" sz="2800">
                <a:solidFill>
                  <a:srgbClr val="000000"/>
                </a:solidFill>
                <a:effectLst>
                  <a:outerShdw blurRad="38100" dist="38100" dir="2700000" algn="tl">
                    <a:srgbClr val="C0C0C0"/>
                  </a:outerShdw>
                </a:effectLst>
                <a:ea typeface="Arial Unicode MS" pitchFamily="34" charset="-128"/>
                <a:cs typeface="Arial Unicode MS" pitchFamily="34" charset="-128"/>
              </a:rPr>
              <a:t> </a:t>
            </a:r>
          </a:p>
        </p:txBody>
      </p:sp>
      <p:pic>
        <p:nvPicPr>
          <p:cNvPr id="17412" name="Picture 3"/>
          <p:cNvPicPr>
            <a:picLocks noChangeAspect="1" noChangeArrowheads="1"/>
          </p:cNvPicPr>
          <p:nvPr/>
        </p:nvPicPr>
        <p:blipFill>
          <a:blip r:embed="rId3" cstate="print"/>
          <a:srcRect/>
          <a:stretch>
            <a:fillRect/>
          </a:stretch>
        </p:blipFill>
        <p:spPr bwMode="auto">
          <a:xfrm>
            <a:off x="899592" y="3068960"/>
            <a:ext cx="7048500" cy="2674938"/>
          </a:xfrm>
          <a:prstGeom prst="rect">
            <a:avLst/>
          </a:prstGeom>
          <a:noFill/>
          <a:ln w="9525">
            <a:noFill/>
            <a:round/>
            <a:headEnd/>
            <a:tailEnd/>
          </a:ln>
        </p:spPr>
      </p:pic>
      <p:sp>
        <p:nvSpPr>
          <p:cNvPr id="5" name="ZoneTexte 4"/>
          <p:cNvSpPr txBox="1"/>
          <p:nvPr/>
        </p:nvSpPr>
        <p:spPr>
          <a:xfrm>
            <a:off x="4067944" y="6021288"/>
            <a:ext cx="4248472" cy="646331"/>
          </a:xfrm>
          <a:prstGeom prst="rect">
            <a:avLst/>
          </a:prstGeom>
          <a:noFill/>
        </p:spPr>
        <p:txBody>
          <a:bodyPr wrap="square" rtlCol="0">
            <a:spAutoFit/>
          </a:bodyPr>
          <a:lstStyle/>
          <a:p>
            <a:r>
              <a:rPr lang="fr-FR" dirty="0">
                <a:solidFill>
                  <a:schemeClr val="tx1"/>
                </a:solidFill>
              </a:rPr>
              <a:t>Méthode ABC (</a:t>
            </a:r>
            <a:r>
              <a:rPr lang="fr-FR" dirty="0" err="1">
                <a:solidFill>
                  <a:schemeClr val="tx1"/>
                </a:solidFill>
              </a:rPr>
              <a:t>Activity</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Costing</a:t>
            </a:r>
            <a:r>
              <a:rPr lang="fr-FR" dirty="0">
                <a:solidFill>
                  <a:schemeClr val="tx1"/>
                </a:solidFill>
              </a:rPr>
              <a:t>):</a:t>
            </a:r>
          </a:p>
          <a:p>
            <a:r>
              <a:rPr lang="fr-FR" dirty="0">
                <a:solidFill>
                  <a:schemeClr val="tx1"/>
                </a:solidFill>
              </a:rPr>
              <a:t>revenus générés par le client-coûts</a:t>
            </a:r>
          </a:p>
        </p:txBody>
      </p:sp>
    </p:spTree>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604</TotalTime>
  <Words>2689</Words>
  <Application>Microsoft Office PowerPoint</Application>
  <PresentationFormat>Affichage à l'écran (4:3)</PresentationFormat>
  <Paragraphs>212</Paragraphs>
  <Slides>17</Slides>
  <Notes>17</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17</vt:i4>
      </vt:variant>
    </vt:vector>
  </HeadingPairs>
  <TitlesOfParts>
    <vt:vector size="25" baseType="lpstr">
      <vt:lpstr>Arial</vt:lpstr>
      <vt:lpstr>Lucida Sans Unicode</vt:lpstr>
      <vt:lpstr>Times New Roman</vt:lpstr>
      <vt:lpstr>Verdana</vt:lpstr>
      <vt:lpstr>Wingdings</vt:lpstr>
      <vt:lpstr>Wingdings 2</vt:lpstr>
      <vt:lpstr>Wingdings 3</vt:lpstr>
      <vt:lpstr>Concourse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florsava</dc:creator>
  <cp:lastModifiedBy>Azhar Juliette</cp:lastModifiedBy>
  <cp:revision>79</cp:revision>
  <cp:lastPrinted>1601-01-01T00:00:00Z</cp:lastPrinted>
  <dcterms:created xsi:type="dcterms:W3CDTF">2008-09-05T13:12:17Z</dcterms:created>
  <dcterms:modified xsi:type="dcterms:W3CDTF">2023-02-20T21:22:08Z</dcterms:modified>
</cp:coreProperties>
</file>