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0"/>
  </p:notesMasterIdLst>
  <p:sldIdLst>
    <p:sldId id="256" r:id="rId2"/>
    <p:sldId id="275" r:id="rId3"/>
    <p:sldId id="276" r:id="rId4"/>
    <p:sldId id="278" r:id="rId5"/>
    <p:sldId id="279" r:id="rId6"/>
    <p:sldId id="280" r:id="rId7"/>
    <p:sldId id="281" r:id="rId8"/>
    <p:sldId id="282" r:id="rId9"/>
  </p:sldIdLst>
  <p:sldSz cx="9144000" cy="6858000" type="screen4x3"/>
  <p:notesSz cx="6858000" cy="9144000"/>
  <p:defaultTextStyle>
    <a:defPPr>
      <a:defRPr lang="en-GB"/>
    </a:defPPr>
    <a:lvl1pPr algn="l" defTabSz="449263" rtl="0" fontAlgn="base">
      <a:spcBef>
        <a:spcPct val="0"/>
      </a:spcBef>
      <a:spcAft>
        <a:spcPct val="0"/>
      </a:spcAft>
      <a:defRPr kern="1200">
        <a:solidFill>
          <a:schemeClr val="bg1"/>
        </a:solidFill>
        <a:latin typeface="Arial" charset="0"/>
        <a:ea typeface="SimSun" pitchFamily="2" charset="-122"/>
        <a:cs typeface="+mn-cs"/>
      </a:defRPr>
    </a:lvl1pPr>
    <a:lvl2pPr marL="742950" indent="-285750" algn="l" defTabSz="449263" rtl="0" fontAlgn="base">
      <a:spcBef>
        <a:spcPct val="0"/>
      </a:spcBef>
      <a:spcAft>
        <a:spcPct val="0"/>
      </a:spcAft>
      <a:defRPr kern="1200">
        <a:solidFill>
          <a:schemeClr val="bg1"/>
        </a:solidFill>
        <a:latin typeface="Arial" charset="0"/>
        <a:ea typeface="SimSun" pitchFamily="2" charset="-122"/>
        <a:cs typeface="+mn-cs"/>
      </a:defRPr>
    </a:lvl2pPr>
    <a:lvl3pPr marL="1143000" indent="-228600" algn="l" defTabSz="449263" rtl="0" fontAlgn="base">
      <a:spcBef>
        <a:spcPct val="0"/>
      </a:spcBef>
      <a:spcAft>
        <a:spcPct val="0"/>
      </a:spcAft>
      <a:defRPr kern="1200">
        <a:solidFill>
          <a:schemeClr val="bg1"/>
        </a:solidFill>
        <a:latin typeface="Arial" charset="0"/>
        <a:ea typeface="SimSun" pitchFamily="2" charset="-122"/>
        <a:cs typeface="+mn-cs"/>
      </a:defRPr>
    </a:lvl3pPr>
    <a:lvl4pPr marL="1600200" indent="-228600" algn="l" defTabSz="449263" rtl="0" fontAlgn="base">
      <a:spcBef>
        <a:spcPct val="0"/>
      </a:spcBef>
      <a:spcAft>
        <a:spcPct val="0"/>
      </a:spcAft>
      <a:defRPr kern="1200">
        <a:solidFill>
          <a:schemeClr val="bg1"/>
        </a:solidFill>
        <a:latin typeface="Arial" charset="0"/>
        <a:ea typeface="SimSun" pitchFamily="2" charset="-122"/>
        <a:cs typeface="+mn-cs"/>
      </a:defRPr>
    </a:lvl4pPr>
    <a:lvl5pPr marL="2057400" indent="-228600" algn="l" defTabSz="449263" rtl="0" fontAlgn="base">
      <a:spcBef>
        <a:spcPct val="0"/>
      </a:spcBef>
      <a:spcAft>
        <a:spcPct val="0"/>
      </a:spcAft>
      <a:defRPr kern="1200">
        <a:solidFill>
          <a:schemeClr val="bg1"/>
        </a:solidFill>
        <a:latin typeface="Arial" charset="0"/>
        <a:ea typeface="SimSun" pitchFamily="2" charset="-122"/>
        <a:cs typeface="+mn-cs"/>
      </a:defRPr>
    </a:lvl5pPr>
    <a:lvl6pPr marL="2286000" algn="l" defTabSz="914400" rtl="0" eaLnBrk="1" latinLnBrk="0" hangingPunct="1">
      <a:defRPr kern="1200">
        <a:solidFill>
          <a:schemeClr val="bg1"/>
        </a:solidFill>
        <a:latin typeface="Arial" charset="0"/>
        <a:ea typeface="SimSun" pitchFamily="2" charset="-122"/>
        <a:cs typeface="+mn-cs"/>
      </a:defRPr>
    </a:lvl6pPr>
    <a:lvl7pPr marL="2743200" algn="l" defTabSz="914400" rtl="0" eaLnBrk="1" latinLnBrk="0" hangingPunct="1">
      <a:defRPr kern="1200">
        <a:solidFill>
          <a:schemeClr val="bg1"/>
        </a:solidFill>
        <a:latin typeface="Arial" charset="0"/>
        <a:ea typeface="SimSun" pitchFamily="2" charset="-122"/>
        <a:cs typeface="+mn-cs"/>
      </a:defRPr>
    </a:lvl7pPr>
    <a:lvl8pPr marL="3200400" algn="l" defTabSz="914400" rtl="0" eaLnBrk="1" latinLnBrk="0" hangingPunct="1">
      <a:defRPr kern="1200">
        <a:solidFill>
          <a:schemeClr val="bg1"/>
        </a:solidFill>
        <a:latin typeface="Arial" charset="0"/>
        <a:ea typeface="SimSun" pitchFamily="2" charset="-122"/>
        <a:cs typeface="+mn-cs"/>
      </a:defRPr>
    </a:lvl8pPr>
    <a:lvl9pPr marL="3657600" algn="l" defTabSz="914400" rtl="0" eaLnBrk="1" latinLnBrk="0" hangingPunct="1">
      <a:defRPr kern="1200">
        <a:solidFill>
          <a:schemeClr val="bg1"/>
        </a:solidFill>
        <a:latin typeface="Arial"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15" autoAdjust="0"/>
  </p:normalViewPr>
  <p:slideViewPr>
    <p:cSldViewPr>
      <p:cViewPr>
        <p:scale>
          <a:sx n="66" d="100"/>
          <a:sy n="66" d="100"/>
        </p:scale>
        <p:origin x="-1276" y="-4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p:cNvSpPr>
          <p:nvPr>
            <p:ph type="sldImg"/>
          </p:nvPr>
        </p:nvSpPr>
        <p:spPr bwMode="auto">
          <a:xfrm>
            <a:off x="1190625" y="877888"/>
            <a:ext cx="4473575" cy="3163887"/>
          </a:xfrm>
          <a:prstGeom prst="rect">
            <a:avLst/>
          </a:prstGeom>
          <a:noFill/>
          <a:ln w="9525">
            <a:noFill/>
            <a:round/>
            <a:headEnd/>
            <a:tailEnd/>
          </a:ln>
        </p:spPr>
      </p:sp>
      <p:sp>
        <p:nvSpPr>
          <p:cNvPr id="3074" name="Rectangle 2"/>
          <p:cNvSpPr>
            <a:spLocks noGrp="1" noChangeArrowheads="1"/>
          </p:cNvSpPr>
          <p:nvPr>
            <p:ph type="body"/>
          </p:nvPr>
        </p:nvSpPr>
        <p:spPr bwMode="auto">
          <a:xfrm>
            <a:off x="1060450" y="4349750"/>
            <a:ext cx="4738688" cy="35115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726565566"/>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37891" name="Rectangle 2"/>
          <p:cNvSpPr>
            <a:spLocks noGrp="1" noChangeArrowheads="1"/>
          </p:cNvSpPr>
          <p:nvPr>
            <p:ph type="body" idx="1"/>
          </p:nvPr>
        </p:nvSpPr>
        <p:spPr>
          <a:xfrm>
            <a:off x="1060450" y="4349750"/>
            <a:ext cx="4740275" cy="342265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169FB5DE-322B-4123-8141-027283B359B9}" type="slidenum">
              <a:rPr lang="fr-FR"/>
              <a:pPr/>
              <a:t>2</a:t>
            </a:fld>
            <a:endParaRPr lang="fr-FR"/>
          </a:p>
        </p:txBody>
      </p:sp>
      <p:sp>
        <p:nvSpPr>
          <p:cNvPr id="5734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57348"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937054C1-48D4-429E-A5FE-5690D0A8A1E8}" type="slidenum">
              <a:rPr lang="fr-FR"/>
              <a:pPr/>
              <a:t>3</a:t>
            </a:fld>
            <a:endParaRPr lang="fr-FR"/>
          </a:p>
        </p:txBody>
      </p:sp>
      <p:sp>
        <p:nvSpPr>
          <p:cNvPr id="5837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58372" name="Text Box 2"/>
          <p:cNvSpPr>
            <a:spLocks noGrp="1" noChangeArrowheads="1"/>
          </p:cNvSpPr>
          <p:nvPr>
            <p:ph type="body" idx="1"/>
          </p:nvPr>
        </p:nvSpPr>
        <p:spPr>
          <a:xfrm>
            <a:off x="685800" y="4343400"/>
            <a:ext cx="5486400" cy="4114800"/>
          </a:xfrm>
          <a:noFill/>
          <a:ln/>
        </p:spPr>
        <p:txBody>
          <a:bodyP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La tâche du responsable marketing consiste alors à anticiper la nature du problème de l’acheteur et à offrir la solution la plus attrayante et la plus pratique. C’est la vente de systèmes qui a permis à de nombreux industriels de conquérir et conserver de nouveaux clients.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La </a:t>
            </a:r>
            <a:r>
              <a:rPr lang="fr-FR" i="1" smtClean="0">
                <a:latin typeface="Calibri" pitchFamily="32" charset="0"/>
                <a:ea typeface="SimSun" pitchFamily="2" charset="-122"/>
              </a:rPr>
              <a:t>vente de projets </a:t>
            </a:r>
            <a:r>
              <a:rPr lang="fr-FR" smtClean="0">
                <a:latin typeface="Calibri" pitchFamily="32" charset="0"/>
                <a:ea typeface="SimSun" pitchFamily="2" charset="-122"/>
              </a:rPr>
              <a:t>va encore plus loin puisqu’elle intègre des produits, des services matériels et humains, des travaux et, souvent, des montages financiers. Il peut s’agir de la construction d’un bâtiment, d’une usine, d’une ligne ferroviaire, d’un système d’irrigation ou encore d’avions.</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Le marketing de projet présente de nombreuses spécificités liées au caractère unique de chaque projet, à sa grande complexité, à la discontinuité de la relation entre client et fournisseur et à l’importance des montants financiers en jeu. Les procédures d’achat reposent sur un appel d’offres. L’entreprise d’ingénierie qui soumissionne doit prendre en compte des critères d’achat comme le prix, la qualité et la fiabilité du projet, mais également de nombreux autres facteurs de choix parfois non explicités dans le cahier des charges.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p:txBody>
      </p:sp>
      <p:sp>
        <p:nvSpPr>
          <p:cNvPr id="58373"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F2E8423-AB39-4C35-BBA3-D117F5AE5696}" type="slidenum">
              <a:rPr lang="fr-FR"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fr-FR" sz="120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EC084CF9-486E-4C93-BCDB-D6DAB44F35BB}" type="slidenum">
              <a:rPr lang="fr-FR"/>
              <a:pPr/>
              <a:t>4</a:t>
            </a:fld>
            <a:endParaRPr lang="fr-FR"/>
          </a:p>
        </p:txBody>
      </p:sp>
      <p:sp>
        <p:nvSpPr>
          <p:cNvPr id="60419"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3E2F667-5C09-4A78-8CEC-5C4889478EA5}"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a:solidFill>
                <a:srgbClr val="000000"/>
              </a:solidFill>
            </a:endParaRPr>
          </a:p>
        </p:txBody>
      </p:sp>
      <p:sp>
        <p:nvSpPr>
          <p:cNvPr id="60420" name="Rectangle 2"/>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0421" name="Text Box 3"/>
          <p:cNvSpPr>
            <a:spLocks noGrp="1" noChangeArrowheads="1"/>
          </p:cNvSpPr>
          <p:nvPr>
            <p:ph type="body" idx="1"/>
          </p:nvPr>
        </p:nvSpPr>
        <p:spPr>
          <a:xfrm>
            <a:off x="685800" y="4343400"/>
            <a:ext cx="5486400" cy="5932488"/>
          </a:xfrm>
          <a:noFill/>
          <a:ln/>
        </p:spPr>
        <p:txBody>
          <a:bodyP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i="1" smtClean="0">
                <a:latin typeface="Calibri" pitchFamily="32" charset="0"/>
                <a:ea typeface="SimSun" pitchFamily="2" charset="-122"/>
              </a:rPr>
              <a:t>L’analyse de la valeur est une technique de réduction des coûts qui consiste à examiner en </a:t>
            </a:r>
            <a:r>
              <a:rPr lang="fr-FR" smtClean="0">
                <a:latin typeface="Calibri" pitchFamily="32" charset="0"/>
                <a:ea typeface="SimSun" pitchFamily="2" charset="-122"/>
              </a:rPr>
              <a:t>détail tous les composants susceptibles d’être modifiés, standardisés ou fabriqués à moindres frais.</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smtClean="0">
                <a:latin typeface="Calibri" pitchFamily="32" charset="0"/>
                <a:ea typeface="SimSun" pitchFamily="2" charset="-122"/>
              </a:rPr>
              <a:t>Approvisionnement</a:t>
            </a:r>
            <a:r>
              <a:rPr lang="fr-FR" smtClean="0">
                <a:latin typeface="Calibri" pitchFamily="32" charset="0"/>
                <a:ea typeface="SimSun" pitchFamily="2" charset="-122"/>
              </a:rPr>
              <a:t>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catalogues en ligne.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places de marché verticales, centrées sur un secteur (le </a:t>
            </a:r>
            <a:r>
              <a:rPr lang="fr-FR" smtClean="0">
                <a:latin typeface="Calibri" pitchFamily="32" charset="0"/>
                <a:ea typeface="SimSun" pitchFamily="2" charset="-122"/>
              </a:rPr>
              <a:t>plastique, l’acier, la chimie, le papier), comme constructeo.com dans le BTP ou elemica.com dans la chimie.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sites d’enchères, comme freemarkets.com qui rassemble </a:t>
            </a:r>
            <a:r>
              <a:rPr lang="fr-FR" smtClean="0">
                <a:latin typeface="Calibri" pitchFamily="32" charset="0"/>
                <a:ea typeface="SimSun" pitchFamily="2" charset="-122"/>
              </a:rPr>
              <a:t>des acheteurs et des fournisseurs d’une cinquantaine de catégories de produits, depuis les matières premières et les pièces détachées jusqu’aux services.</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marchés spot en ligne permettent l’acquisition </a:t>
            </a:r>
            <a:r>
              <a:rPr lang="fr-FR" smtClean="0">
                <a:latin typeface="Calibri" pitchFamily="32" charset="0"/>
                <a:ea typeface="SimSun" pitchFamily="2" charset="-122"/>
              </a:rPr>
              <a:t>de produits de base avec des variations de prix en temps réel.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échanges privés, comme ceux qu’organisent HP, </a:t>
            </a:r>
            <a:r>
              <a:rPr lang="fr-FR" smtClean="0">
                <a:latin typeface="Calibri" pitchFamily="32" charset="0"/>
                <a:ea typeface="SimSun" pitchFamily="2" charset="-122"/>
              </a:rPr>
              <a:t>IBM et Wal-Mart pour se mettre en contact électronique avec des fournisseurs invités et des partenaires.</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sites de troc.</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a:t>
            </a:r>
            <a:r>
              <a:rPr lang="fr-FR" i="1" smtClean="0">
                <a:latin typeface="Calibri" pitchFamily="32" charset="0"/>
                <a:ea typeface="SimSun" pitchFamily="2" charset="-122"/>
              </a:rPr>
              <a:t>Les alliances d’achat conclues entre entreprises achetant </a:t>
            </a:r>
            <a:r>
              <a:rPr lang="fr-FR" smtClean="0">
                <a:latin typeface="Calibri" pitchFamily="32" charset="0"/>
                <a:ea typeface="SimSun" pitchFamily="2" charset="-122"/>
              </a:rPr>
              <a:t>les mêmes produits afin d’agréger leurs volumes et d’obtenir des prix plus avantageux.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smtClean="0">
                <a:latin typeface="Calibri" pitchFamily="32" charset="0"/>
                <a:ea typeface="SimSun" pitchFamily="2" charset="-122"/>
              </a:rPr>
              <a:t>La réception et l’analyse des propositions</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À ce stade du processus d’achat, les fournisseurs trop petits ou ne présentant pas les garanties nécessaires sont éliminés. L’acheteur invite les fournisseurs présélectionnés à soumettre une offre. Une fois les propositions analysées, il peut inviter certains fournisseurs potentiels à venir faire une présentation formelle. Il est important pour un fournisseur de savoir élaborer des propositions précises et présentées dans une optique marketing et pas seulement technique. Les commentaires oraux accompagnant le texte doivent inspirer confiance et montrer que l’entreprise dispose des ressources et des compétences nécessaires pour mieux satisfaire la demande que la concurrence.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ADD9CBA8-B501-4E44-9AA9-DDC3D387875D}" type="slidenum">
              <a:rPr lang="fr-FR"/>
              <a:pPr/>
              <a:t>5</a:t>
            </a:fld>
            <a:endParaRPr lang="fr-FR"/>
          </a:p>
        </p:txBody>
      </p:sp>
      <p:sp>
        <p:nvSpPr>
          <p:cNvPr id="61443"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1444" name="Rectangle 2"/>
          <p:cNvSpPr>
            <a:spLocks noGrp="1" noChangeArrowheads="1"/>
          </p:cNvSpPr>
          <p:nvPr>
            <p:ph type="body" idx="1"/>
          </p:nvPr>
        </p:nvSpPr>
        <p:spPr>
          <a:xfrm>
            <a:off x="685800" y="4343400"/>
            <a:ext cx="5486400" cy="4114800"/>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F4F4C435-EDEF-42BE-8D85-F69E5FC9611B}" type="slidenum">
              <a:rPr lang="fr-FR"/>
              <a:pPr/>
              <a:t>6</a:t>
            </a:fld>
            <a:endParaRPr lang="fr-FR"/>
          </a:p>
        </p:txBody>
      </p:sp>
      <p:sp>
        <p:nvSpPr>
          <p:cNvPr id="62467"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2468" name="Text Box 2"/>
          <p:cNvSpPr>
            <a:spLocks noGrp="1" noChangeArrowheads="1"/>
          </p:cNvSpPr>
          <p:nvPr>
            <p:ph type="body" idx="1"/>
          </p:nvPr>
        </p:nvSpPr>
        <p:spPr>
          <a:xfrm>
            <a:off x="685800" y="4343400"/>
            <a:ext cx="5486400" cy="4114800"/>
          </a:xfrm>
          <a:noFill/>
          <a:ln/>
        </p:spPr>
        <p:txBody>
          <a:bodyPr/>
          <a:lstStyle/>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La </a:t>
            </a:r>
            <a:r>
              <a:rPr lang="fr-FR" i="1" smtClean="0">
                <a:latin typeface="Calibri" pitchFamily="32" charset="0"/>
                <a:ea typeface="SimSun" pitchFamily="2" charset="-122"/>
              </a:rPr>
              <a:t>gestion des comptes-clés consiste à s’organiser pour servir de manière individualisée </a:t>
            </a:r>
            <a:r>
              <a:rPr lang="fr-FR" smtClean="0">
                <a:latin typeface="Calibri" pitchFamily="32" charset="0"/>
                <a:ea typeface="SimSun" pitchFamily="2" charset="-122"/>
              </a:rPr>
              <a:t>les clients jugés stratégiques afin de créer davantage de valeur dans la relation avec eux. </a:t>
            </a: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La </a:t>
            </a:r>
            <a:r>
              <a:rPr lang="fr-FR" i="1" smtClean="0">
                <a:latin typeface="Calibri" pitchFamily="32" charset="0"/>
                <a:ea typeface="SimSun" pitchFamily="2" charset="-122"/>
              </a:rPr>
              <a:t>vente de solutions </a:t>
            </a:r>
            <a:r>
              <a:rPr lang="fr-FR" smtClean="0">
                <a:latin typeface="Calibri" pitchFamily="32" charset="0"/>
                <a:ea typeface="SimSun" pitchFamily="2" charset="-122"/>
              </a:rPr>
              <a:t>consiste à coconstruire la réponse fournie au client. Le fournisseur aide ce dernier à exprimer son besoin afin de préciser ensemble la prestation proposée. </a:t>
            </a: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Les </a:t>
            </a:r>
            <a:r>
              <a:rPr lang="fr-FR" i="1" smtClean="0">
                <a:latin typeface="Calibri" pitchFamily="32" charset="0"/>
                <a:ea typeface="SimSun" pitchFamily="2" charset="-122"/>
              </a:rPr>
              <a:t>prestations de services jouent également un rôle essentiel dans la construction </a:t>
            </a:r>
            <a:r>
              <a:rPr lang="fr-FR" smtClean="0">
                <a:latin typeface="Calibri" pitchFamily="32" charset="0"/>
                <a:ea typeface="SimSun" pitchFamily="2" charset="-122"/>
              </a:rPr>
              <a:t>de la relation client-fournisseur. Elles favorisent des rencontres régulières entre des individus assumant des fonctions et des rôles divers au sein de leurs entreprises respectives.</a:t>
            </a: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Le </a:t>
            </a:r>
            <a:r>
              <a:rPr lang="fr-FR" i="1" smtClean="0">
                <a:latin typeface="Calibri" pitchFamily="32" charset="0"/>
                <a:ea typeface="SimSun" pitchFamily="2" charset="-122"/>
              </a:rPr>
              <a:t>contrat de service total (en anglais full service contract) est l’aboutissement </a:t>
            </a:r>
            <a:r>
              <a:rPr lang="fr-FR" smtClean="0">
                <a:latin typeface="Calibri" pitchFamily="32" charset="0"/>
                <a:ea typeface="SimSun" pitchFamily="2" charset="-122"/>
              </a:rPr>
              <a:t>du passage d’une logique de fourniture de prestations, sous forme de produits ou de services, à une logique de solutions. </a:t>
            </a: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b="1" smtClean="0">
                <a:latin typeface="Arial" charset="0"/>
                <a:ea typeface="SimSun" pitchFamily="2" charset="-122"/>
              </a:rPr>
              <a:t>Risques du marketing relationnel</a:t>
            </a:r>
          </a:p>
          <a:p>
            <a:pPr eaLnBrk="1" hangingPunct="1">
              <a:lnSpc>
                <a:spcPct val="90000"/>
              </a:lnSpc>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Le marketing relationnel favorise les liens, mais il accroît aussi les investissements spécifiques que chacun consacre à l’autre. Ces investissements s’accompagnent d’un risque d’enfermement dans la relation, pour le client comme pour le fournisseur. Le partage d’informations sensibles, l’achat d’actifs spécifiques, l’échange de technologies et de connaissances peuvent être perçus comme des enjeux importants.</a:t>
            </a:r>
          </a:p>
        </p:txBody>
      </p:sp>
      <p:sp>
        <p:nvSpPr>
          <p:cNvPr id="62469"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EA7D361-7009-47AF-9DDA-1CFFEFAF7681}" type="slidenum">
              <a:rPr lang="fr-FR"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fr-FR"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D1E5E4F6-233A-438B-8933-719A1E911FC1}" type="slidenum">
              <a:rPr lang="fr-FR"/>
              <a:pPr/>
              <a:t>7</a:t>
            </a:fld>
            <a:endParaRPr lang="fr-FR"/>
          </a:p>
        </p:txBody>
      </p:sp>
      <p:sp>
        <p:nvSpPr>
          <p:cNvPr id="63491"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3492" name="Text Box 2"/>
          <p:cNvSpPr>
            <a:spLocks noGrp="1" noChangeArrowheads="1"/>
          </p:cNvSpPr>
          <p:nvPr>
            <p:ph type="body" idx="1"/>
          </p:nvPr>
        </p:nvSpPr>
        <p:spPr>
          <a:xfrm>
            <a:off x="685800" y="4343400"/>
            <a:ext cx="5486400" cy="4114800"/>
          </a:xfrm>
          <a:noFill/>
          <a:ln/>
        </p:spPr>
        <p:txBody>
          <a:bodyP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Ces procédures sont réglementées par le « code des marchés publics » qui s’applique à tous les acteurs publics : l’État, les collectivités locales et les établissements publics. Elles obéissent aux principes de liberté d’accès à la commande publique, d’égalité de traitement des candidats et de contrôle de l’usage des deniers publics. </a:t>
            </a: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Un marché public peut porter sur des produits, des services ou des travaux, et être conclu avec des structures publiques ou privées. Les acheteurs fixent, dans un cahier des charges, le niveau d’exigence qu’ils veulent obtenir et explicitent l’ensemble des critères qui guideront leurs choix. Ils reçoivent ensuite des propositions, parmi lesquelles ils choisissent « l’offre économiquement la plus avantageuse ». Si, pendant longtemps, l’État a été obligé de choisir l’offre la moins chère selon la règle du « moins disant », la règle du « mieux disant » correspondant au meilleur rapport qualité/prix a ensuite été mise en avant. Le prix n’est donc plus le seul critère de choix. L’acheteur peut même rejeter, dans certaines conditions, une offre jugée anormalement basse. </a:t>
            </a:r>
          </a:p>
        </p:txBody>
      </p:sp>
      <p:sp>
        <p:nvSpPr>
          <p:cNvPr id="63493"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ED7D073-AB8E-4E38-9687-B74B417E64B7}" type="slidenum">
              <a:rPr lang="fr-FR"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7</a:t>
            </a:fld>
            <a:endParaRPr lang="fr-FR" sz="120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4294967295"/>
          </p:nvPr>
        </p:nvSpPr>
        <p:spPr bwMode="auto">
          <a:xfrm>
            <a:off x="3884613" y="8685213"/>
            <a:ext cx="2971800" cy="457200"/>
          </a:xfrm>
          <a:prstGeom prst="rect">
            <a:avLst/>
          </a:prstGeom>
          <a:noFill/>
          <a:ln>
            <a:miter lim="800000"/>
            <a:headEnd/>
            <a:tailEnd/>
          </a:ln>
        </p:spPr>
        <p:txBody>
          <a:bodyPr/>
          <a:lstStyle/>
          <a:p>
            <a:fld id="{6FE0FC0A-033D-430A-AD97-91131891D24E}" type="slidenum">
              <a:rPr lang="fr-FR"/>
              <a:pPr/>
              <a:t>8</a:t>
            </a:fld>
            <a:endParaRPr lang="fr-FR"/>
          </a:p>
        </p:txBody>
      </p:sp>
      <p:sp>
        <p:nvSpPr>
          <p:cNvPr id="64515" name="Rectangle 1"/>
          <p:cNvSpPr>
            <a:spLocks noGrp="1" noRot="1" noChangeAspect="1" noChangeArrowheads="1" noTextEdit="1"/>
          </p:cNvSpPr>
          <p:nvPr>
            <p:ph type="sldImg"/>
          </p:nvPr>
        </p:nvSpPr>
        <p:spPr>
          <a:xfrm>
            <a:off x="1143000" y="685800"/>
            <a:ext cx="4572000" cy="3429000"/>
          </a:xfrm>
          <a:solidFill>
            <a:srgbClr val="FFFFFF"/>
          </a:solidFill>
          <a:ln>
            <a:solidFill>
              <a:srgbClr val="000000"/>
            </a:solidFill>
            <a:miter lim="800000"/>
          </a:ln>
        </p:spPr>
      </p:sp>
      <p:sp>
        <p:nvSpPr>
          <p:cNvPr id="64516" name="Text Box 2"/>
          <p:cNvSpPr>
            <a:spLocks noGrp="1" noChangeArrowheads="1"/>
          </p:cNvSpPr>
          <p:nvPr>
            <p:ph type="body" idx="1"/>
          </p:nvPr>
        </p:nvSpPr>
        <p:spPr>
          <a:xfrm>
            <a:off x="685800" y="4343400"/>
            <a:ext cx="5486400" cy="4114800"/>
          </a:xfrm>
          <a:noFill/>
          <a:ln/>
        </p:spPr>
        <p:txBody>
          <a:bodyPr/>
          <a:lstStyle/>
          <a:p>
            <a:pPr eaLnBrk="1" hangingPunct="1">
              <a:spcBef>
                <a:spcPct val="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Le code des marchés publics permet de prévoir des conditions sociales ou environnementales obligatoires dans le cadre de l’exécution de la commande. Ces dispositions traduisent le souci d’intégrer dans le droit des préoccupations citoyennes importantes.</a:t>
            </a:r>
          </a:p>
          <a:p>
            <a:pPr eaLnBrk="1" hangingPunct="1">
              <a:spcBef>
                <a:spcPct val="0"/>
              </a:spcBef>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Font typeface="Calibri" pitchFamily="32"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La </a:t>
            </a:r>
            <a:r>
              <a:rPr lang="fr-FR" i="1" smtClean="0">
                <a:latin typeface="Calibri" pitchFamily="32" charset="0"/>
                <a:ea typeface="SimSun" pitchFamily="2" charset="-122"/>
              </a:rPr>
              <a:t>personne responsable des marchés (PRM), en général un chef de service ou un </a:t>
            </a:r>
            <a:r>
              <a:rPr lang="fr-FR" smtClean="0">
                <a:latin typeface="Calibri" pitchFamily="32" charset="0"/>
                <a:ea typeface="SimSun" pitchFamily="2" charset="-122"/>
              </a:rPr>
              <a:t>directeur, définit les besoins, choisit la procédure de passation du marché, détermine et hiérarchise les critères d’attribution du marché, envoie l’avis de publicité, négocie en cas de marchés négociés ou de mise en concurrence simplifiée, signe et notifie le marché. Concrètement, elle représente la collectivité publique dans la vie du contrat et est responsable de son exécution. </a:t>
            </a:r>
          </a:p>
          <a:p>
            <a:pPr eaLnBrk="1" hangingPunct="1">
              <a:spcBef>
                <a:spcPct val="0"/>
              </a:spcBef>
              <a:buFont typeface="Calibri" pitchFamily="32"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fr-FR" smtClean="0">
              <a:latin typeface="Calibri" pitchFamily="32" charset="0"/>
              <a:ea typeface="SimSun" pitchFamily="2" charset="-122"/>
            </a:endParaRPr>
          </a:p>
          <a:p>
            <a:pPr eaLnBrk="1" hangingPunct="1">
              <a:spcBef>
                <a:spcPct val="0"/>
              </a:spcBef>
              <a:buFont typeface="Calibri" pitchFamily="32"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mtClean="0">
                <a:latin typeface="Calibri" pitchFamily="32" charset="0"/>
                <a:ea typeface="SimSun" pitchFamily="2" charset="-122"/>
              </a:rPr>
              <a:t> La </a:t>
            </a:r>
            <a:r>
              <a:rPr lang="fr-FR" i="1" smtClean="0">
                <a:latin typeface="Calibri" pitchFamily="32" charset="0"/>
                <a:ea typeface="SimSun" pitchFamily="2" charset="-122"/>
              </a:rPr>
              <a:t>commission d’appel d’offres, qui existait pour l’État et les collectivités territoriales, </a:t>
            </a:r>
            <a:r>
              <a:rPr lang="fr-FR" smtClean="0">
                <a:latin typeface="Calibri" pitchFamily="32" charset="0"/>
                <a:ea typeface="SimSun" pitchFamily="2" charset="-122"/>
              </a:rPr>
              <a:t>a été supprimée en décembre 2008 pour les administrations de l’État. Pour les achats réalisés par les collectivités territoriales, son rôle demeure central. Composée d’élus représentant les différentes tendances politiques figurant au sein de l’assemblée locale (conseil municipal, général ou régional), elle autorise le principe de l’achat, examine les candidatures et les offres (en cas d’appel d’offres), choisit l’offre économiquement la plus avantageuse et attribue le marché.</a:t>
            </a:r>
          </a:p>
        </p:txBody>
      </p:sp>
      <p:sp>
        <p:nvSpPr>
          <p:cNvPr id="64517"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B1CA427-A7C9-466E-8FA9-6FF383026512}" type="slidenum">
              <a:rPr lang="fr-FR"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fr-FR" sz="120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7" name="Freeform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08A7D2E-EDB3-4C8E-B911-F339A3513B0E}" type="datetimeFigureOut">
              <a:rPr lang="en-US"/>
              <a:pPr>
                <a:defRPr/>
              </a:pPr>
              <a:t>9/17/2018</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7268A699-5D22-4C95-BFF0-151BB023678E}" type="slidenum">
              <a:rPr lang="en-US"/>
              <a:pPr>
                <a:defRPr/>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B691CCFD-4F75-4681-8C90-5A18BD697CA8}" type="datetimeFigureOut">
              <a:rPr lang="en-US"/>
              <a:pPr>
                <a:defRPr/>
              </a:pPr>
              <a:t>9/17/2018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37B1E14-2A83-4A3C-AFE2-1CB74FE9E10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48DD570-88F9-4145-8F08-2559E7D1D903}" type="datetimeFigureOut">
              <a:rPr lang="en-US"/>
              <a:pPr>
                <a:defRPr/>
              </a:pPr>
              <a:t>9/17/2018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A0B7173-5692-43AC-A4CA-E48C4A269502}"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FCB586F9-9E4C-4C2C-936A-9C823F697128}" type="datetimeFigureOut">
              <a:rPr lang="en-US"/>
              <a:pPr>
                <a:defRPr/>
              </a:pPr>
              <a:t>9/17/2018</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569274A-954B-4347-9642-BE023036864F}"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407F655-2563-43C5-80AD-54EDB513649C}" type="datetimeFigureOut">
              <a:rPr lang="en-US"/>
              <a:pPr>
                <a:defRPr/>
              </a:pPr>
              <a:t>9/17/2018</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40F4C16-8E3B-46DC-B4A1-0635858778B9}"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71332FE1-FFD1-485C-9E10-176097E4E4A0}" type="datetimeFigureOut">
              <a:rPr lang="en-US"/>
              <a:pPr>
                <a:defRPr/>
              </a:pPr>
              <a:t>9/17/2018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6F1AE28-E84C-4ED7-B068-E34587DFB397}"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1219146A-60BE-4576-B692-4785A6E07BAD}" type="datetimeFigureOut">
              <a:rPr lang="en-US"/>
              <a:pPr>
                <a:defRPr/>
              </a:pPr>
              <a:t>9/17/2018</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392CAAF5-D4C4-4D07-981C-FFA5334A0614}" type="slidenum">
              <a:rPr lang="en-US"/>
              <a:pPr>
                <a:defRPr/>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A0E6E6F7-0FFF-443A-818D-065E3B3EFCC6}" type="datetimeFigureOut">
              <a:rPr lang="en-US"/>
              <a:pPr>
                <a:defRPr/>
              </a:pPr>
              <a:t>9/17/2018</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22A65AE-D7C1-4106-96D3-E95F1A99B88B}"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CED98D2-E588-438C-AA66-6AADEC8CA137}" type="datetimeFigureOut">
              <a:rPr lang="en-US"/>
              <a:pPr>
                <a:defRPr/>
              </a:pPr>
              <a:t>9/17/2018</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5F2A45A-18A4-4A60-B8F7-3421B20994F3}"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C2007826-FDA0-4356-90FF-E4FCFCD9F829}" type="datetimeFigureOut">
              <a:rPr lang="en-US"/>
              <a:pPr>
                <a:defRPr/>
              </a:pPr>
              <a:t>9/17/2018</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4AA5814-9B04-41B7-89DE-844A3B96CD50}" type="slidenum">
              <a:rPr lang="en-US"/>
              <a:pPr>
                <a:defRPr/>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6" name="Freeform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7" name="Right Triangle 1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AA583CFC-A735-44A9-A6D4-7951FA4BD282}" type="datetimeFigureOut">
              <a:rPr lang="en-US"/>
              <a:pPr>
                <a:defRPr/>
              </a:pPr>
              <a:t>9/17/2018</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51B18C1-7DAE-4FD1-BDF4-C5D8C2B3084F}"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cs typeface="Arial" charset="0"/>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cs typeface="Arial" charset="0"/>
              </a:defRPr>
            </a:lvl1pPr>
            <a:extLst/>
          </a:lstStyle>
          <a:p>
            <a:pPr>
              <a:defRPr/>
            </a:pPr>
            <a:fld id="{AC4FBF6E-1168-4609-ACB6-28668150EAE0}" type="datetimeFigureOut">
              <a:rPr lang="en-US"/>
              <a:pPr>
                <a:defRPr/>
              </a:pPr>
              <a:t>9/17/2018</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cs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Arial" charset="0"/>
                <a:cs typeface="Arial" charset="0"/>
              </a:defRPr>
            </a:lvl1pPr>
            <a:extLst/>
          </a:lstStyle>
          <a:p>
            <a:pPr>
              <a:defRPr/>
            </a:pPr>
            <a:fld id="{260289C6-AFCE-4553-BDB6-226744B6DECF}"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8" r:id="rId2"/>
    <p:sldLayoutId id="2147483913" r:id="rId3"/>
    <p:sldLayoutId id="2147483914" r:id="rId4"/>
    <p:sldLayoutId id="2147483915" r:id="rId5"/>
    <p:sldLayoutId id="2147483916" r:id="rId6"/>
    <p:sldLayoutId id="2147483909" r:id="rId7"/>
    <p:sldLayoutId id="2147483917" r:id="rId8"/>
    <p:sldLayoutId id="2147483918" r:id="rId9"/>
    <p:sldLayoutId id="2147483910" r:id="rId10"/>
    <p:sldLayoutId id="214748391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71513" y="549275"/>
            <a:ext cx="7808912" cy="5632450"/>
          </a:xfrm>
          <a:prstGeom prst="rect">
            <a:avLst/>
          </a:prstGeom>
          <a:noFill/>
          <a:ln w="9525">
            <a:noFill/>
            <a:round/>
            <a:headEnd/>
            <a:tailEnd/>
          </a:ln>
        </p:spPr>
        <p:txBody>
          <a:bodyPr lIns="0" tIns="30240" rIns="0" bIns="0" anchor="ctr"/>
          <a:lstStyle/>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u="sng" dirty="0">
                <a:solidFill>
                  <a:srgbClr val="000000"/>
                </a:solidFill>
                <a:latin typeface="Times New Roman" pitchFamily="18" charset="0"/>
                <a:ea typeface="Arial Unicode MS" pitchFamily="34" charset="-128"/>
                <a:cs typeface="Times New Roman" pitchFamily="18" charset="0"/>
              </a:rPr>
              <a:t>Chapitre </a:t>
            </a:r>
            <a:r>
              <a:rPr lang="fr-FR" sz="4800" b="1" u="sng" smtClean="0">
                <a:solidFill>
                  <a:srgbClr val="000000"/>
                </a:solidFill>
                <a:latin typeface="Times New Roman" pitchFamily="18" charset="0"/>
                <a:ea typeface="Arial Unicode MS" pitchFamily="34" charset="-128"/>
                <a:cs typeface="Times New Roman" pitchFamily="18" charset="0"/>
              </a:rPr>
              <a:t>2 </a:t>
            </a:r>
            <a:r>
              <a:rPr lang="fr-FR" sz="4800" b="1" u="sng" smtClean="0">
                <a:solidFill>
                  <a:srgbClr val="000000"/>
                </a:solidFill>
                <a:latin typeface="Times New Roman" pitchFamily="18" charset="0"/>
                <a:ea typeface="Arial Unicode MS" pitchFamily="34" charset="-128"/>
                <a:cs typeface="Times New Roman" pitchFamily="18" charset="0"/>
              </a:rPr>
              <a:t>: </a:t>
            </a:r>
            <a:endParaRPr lang="fr-FR" sz="4800" b="1" u="sng" dirty="0" smtClean="0">
              <a:solidFill>
                <a:srgbClr val="000000"/>
              </a:solidFill>
              <a:latin typeface="Times New Roman" pitchFamily="18" charset="0"/>
              <a:ea typeface="Arial Unicode MS" pitchFamily="34" charset="-128"/>
              <a:cs typeface="Times New Roman" pitchFamily="18" charset="0"/>
            </a:endParaRPr>
          </a:p>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u="sng" dirty="0" smtClean="0">
                <a:solidFill>
                  <a:srgbClr val="000000"/>
                </a:solidFill>
                <a:latin typeface="Times New Roman" pitchFamily="18" charset="0"/>
                <a:ea typeface="Arial Unicode MS" pitchFamily="34" charset="-128"/>
                <a:cs typeface="Times New Roman" pitchFamily="18" charset="0"/>
              </a:rPr>
              <a:t> </a:t>
            </a:r>
            <a:endParaRPr lang="fr-FR" sz="4800" b="1" u="sng" dirty="0">
              <a:solidFill>
                <a:srgbClr val="000000"/>
              </a:solidFill>
              <a:latin typeface="Times New Roman" pitchFamily="18" charset="0"/>
              <a:ea typeface="Arial Unicode MS" pitchFamily="34" charset="-128"/>
              <a:cs typeface="Times New Roman" pitchFamily="18" charset="0"/>
            </a:endParaRPr>
          </a:p>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dirty="0" smtClean="0">
                <a:solidFill>
                  <a:schemeClr val="tx1"/>
                </a:solidFill>
                <a:latin typeface="Times New Roman" pitchFamily="18" charset="0"/>
                <a:ea typeface="Arial Unicode MS" pitchFamily="34" charset="-128"/>
                <a:cs typeface="Times New Roman" pitchFamily="18" charset="0"/>
              </a:rPr>
              <a:t>Cas spécifiques : les marchés des entreprises et </a:t>
            </a:r>
            <a:r>
              <a:rPr lang="fr-FR" sz="4800" b="1" dirty="0" smtClean="0">
                <a:solidFill>
                  <a:srgbClr val="000000"/>
                </a:solidFill>
                <a:latin typeface="Times New Roman" pitchFamily="18" charset="0"/>
                <a:cs typeface="Times New Roman" pitchFamily="18" charset="0"/>
              </a:rPr>
              <a:t>des administrations publiques</a:t>
            </a:r>
            <a:r>
              <a:rPr lang="fr-FR" sz="4800" b="1" dirty="0" smtClean="0">
                <a:solidFill>
                  <a:schemeClr val="tx1"/>
                </a:solidFill>
                <a:latin typeface="Times New Roman" pitchFamily="18" charset="0"/>
                <a:ea typeface="Arial Unicode MS" pitchFamily="34" charset="-128"/>
                <a:cs typeface="Times New Roman" pitchFamily="18" charset="0"/>
              </a:rPr>
              <a:t> </a:t>
            </a:r>
            <a:endParaRPr lang="fr-FR" sz="4800" b="1" dirty="0">
              <a:solidFill>
                <a:schemeClr val="tx1"/>
              </a:solidFill>
              <a:latin typeface="Times New Roman" pitchFamily="18" charset="0"/>
              <a:ea typeface="Arial Unicode MS" pitchFamily="34" charset="-128"/>
              <a:cs typeface="Times New Roman" pitchFamily="18"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68313" y="333375"/>
            <a:ext cx="8305800" cy="10668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Le marché des entreprises</a:t>
            </a:r>
          </a:p>
        </p:txBody>
      </p:sp>
      <p:sp>
        <p:nvSpPr>
          <p:cNvPr id="28675" name="Text Box 2"/>
          <p:cNvSpPr txBox="1">
            <a:spLocks noChangeArrowheads="1"/>
          </p:cNvSpPr>
          <p:nvPr/>
        </p:nvSpPr>
        <p:spPr bwMode="auto">
          <a:xfrm>
            <a:off x="539552" y="2204864"/>
            <a:ext cx="8147050" cy="2738438"/>
          </a:xfrm>
          <a:prstGeom prst="rect">
            <a:avLst/>
          </a:prstGeom>
          <a:noFill/>
          <a:ln w="9525">
            <a:noFill/>
            <a:round/>
            <a:headEnd/>
            <a:tailEnd/>
          </a:ln>
        </p:spPr>
        <p:txBody>
          <a:bodyPr lIns="90000" tIns="46800" rIns="90000" bIns="46800">
            <a:spAutoFit/>
          </a:bodyPr>
          <a:lstStyle/>
          <a:p>
            <a:pPr marL="285750" indent="-17463" algn="ctr">
              <a:lnSpc>
                <a:spcPct val="95000"/>
              </a:lnSpc>
              <a:tabLst>
                <a:tab pos="285750" algn="l"/>
                <a:tab pos="1200150" algn="l"/>
                <a:tab pos="2114550" algn="l"/>
                <a:tab pos="3028950" algn="l"/>
                <a:tab pos="3943350" algn="l"/>
                <a:tab pos="4857750" algn="l"/>
                <a:tab pos="5772150" algn="l"/>
                <a:tab pos="6686550" algn="l"/>
                <a:tab pos="7600950" algn="l"/>
                <a:tab pos="8515350" algn="l"/>
                <a:tab pos="9429750" algn="l"/>
                <a:tab pos="10344150" algn="l"/>
              </a:tabLst>
            </a:pPr>
            <a:endParaRPr lang="en-US" sz="3200" b="1" dirty="0">
              <a:solidFill>
                <a:srgbClr val="000000"/>
              </a:solidFill>
            </a:endParaRPr>
          </a:p>
          <a:p>
            <a:pPr marL="285750" indent="-17463">
              <a:lnSpc>
                <a:spcPct val="95000"/>
              </a:lnSpc>
              <a:tabLst>
                <a:tab pos="285750" algn="l"/>
                <a:tab pos="1200150" algn="l"/>
                <a:tab pos="2114550" algn="l"/>
                <a:tab pos="3028950" algn="l"/>
                <a:tab pos="3943350" algn="l"/>
                <a:tab pos="4857750" algn="l"/>
                <a:tab pos="5772150" algn="l"/>
                <a:tab pos="6686550" algn="l"/>
                <a:tab pos="7600950" algn="l"/>
                <a:tab pos="8515350" algn="l"/>
                <a:tab pos="9429750" algn="l"/>
                <a:tab pos="10344150" algn="l"/>
              </a:tabLst>
            </a:pPr>
            <a:r>
              <a:rPr lang="en-US" sz="3200" dirty="0" err="1">
                <a:solidFill>
                  <a:srgbClr val="000000"/>
                </a:solidFill>
              </a:rPr>
              <a:t>Achat</a:t>
            </a:r>
            <a:r>
              <a:rPr lang="en-US" sz="3200" dirty="0">
                <a:solidFill>
                  <a:srgbClr val="000000"/>
                </a:solidFill>
              </a:rPr>
              <a:t> </a:t>
            </a:r>
            <a:r>
              <a:rPr lang="en-US" sz="3200" dirty="0" err="1">
                <a:solidFill>
                  <a:srgbClr val="000000"/>
                </a:solidFill>
              </a:rPr>
              <a:t>institutionnel</a:t>
            </a:r>
            <a:endParaRPr lang="en-US" sz="3200" dirty="0">
              <a:solidFill>
                <a:srgbClr val="000000"/>
              </a:solidFill>
            </a:endParaRPr>
          </a:p>
          <a:p>
            <a:pPr marL="476250" lvl="1" indent="0">
              <a:tabLst>
                <a:tab pos="285750" algn="l"/>
                <a:tab pos="1200150" algn="l"/>
                <a:tab pos="2114550" algn="l"/>
                <a:tab pos="3028950" algn="l"/>
                <a:tab pos="3943350" algn="l"/>
                <a:tab pos="4857750" algn="l"/>
                <a:tab pos="5772150" algn="l"/>
                <a:tab pos="6686550" algn="l"/>
                <a:tab pos="7600950" algn="l"/>
                <a:tab pos="8515350" algn="l"/>
                <a:tab pos="9429750" algn="l"/>
                <a:tab pos="10344150" algn="l"/>
              </a:tabLst>
            </a:pPr>
            <a:endParaRPr lang="en-US" sz="1500" i="1" dirty="0">
              <a:solidFill>
                <a:srgbClr val="000000"/>
              </a:solidFill>
            </a:endParaRPr>
          </a:p>
          <a:p>
            <a:pPr marL="285750" indent="-17463" algn="just">
              <a:tabLst>
                <a:tab pos="285750" algn="l"/>
                <a:tab pos="1200150" algn="l"/>
                <a:tab pos="2114550" algn="l"/>
                <a:tab pos="3028950" algn="l"/>
                <a:tab pos="3943350" algn="l"/>
                <a:tab pos="4857750" algn="l"/>
                <a:tab pos="5772150" algn="l"/>
                <a:tab pos="6686550" algn="l"/>
                <a:tab pos="7600950" algn="l"/>
                <a:tab pos="8515350" algn="l"/>
                <a:tab pos="9429750" algn="l"/>
                <a:tab pos="10344150" algn="l"/>
              </a:tabLst>
            </a:pPr>
            <a:r>
              <a:rPr lang="fr-FR" sz="2400" dirty="0">
                <a:solidFill>
                  <a:srgbClr val="000000"/>
                </a:solidFill>
              </a:rPr>
              <a:t>Processus de décision par lequel l’organisation spécifie ses besoins en produits et services et découvre, évalue et choisit les marques et les fournisseurs</a:t>
            </a:r>
          </a:p>
          <a:p>
            <a:pPr marL="285750" indent="-17463" algn="ctr">
              <a:buFont typeface="Wingdings" charset="2"/>
              <a:buNone/>
              <a:tabLst>
                <a:tab pos="285750" algn="l"/>
                <a:tab pos="1200150" algn="l"/>
                <a:tab pos="2114550" algn="l"/>
                <a:tab pos="3028950" algn="l"/>
                <a:tab pos="3943350" algn="l"/>
                <a:tab pos="4857750" algn="l"/>
                <a:tab pos="5772150" algn="l"/>
                <a:tab pos="6686550" algn="l"/>
                <a:tab pos="7600950" algn="l"/>
                <a:tab pos="8515350" algn="l"/>
                <a:tab pos="9429750" algn="l"/>
                <a:tab pos="10344150" algn="l"/>
              </a:tabLst>
            </a:pPr>
            <a:endParaRPr lang="fr-FR" sz="2400" b="1" dirty="0">
              <a:solidFill>
                <a:srgbClr val="000000"/>
              </a:solidFill>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1"/>
          <p:cNvSpPr txBox="1">
            <a:spLocks noChangeArrowheads="1"/>
          </p:cNvSpPr>
          <p:nvPr/>
        </p:nvSpPr>
        <p:spPr bwMode="auto">
          <a:xfrm>
            <a:off x="323850" y="333375"/>
            <a:ext cx="8305800" cy="8382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Le marché des entreprises</a:t>
            </a:r>
          </a:p>
        </p:txBody>
      </p:sp>
      <p:sp>
        <p:nvSpPr>
          <p:cNvPr id="29699" name="Text Box 2"/>
          <p:cNvSpPr txBox="1">
            <a:spLocks noChangeArrowheads="1"/>
          </p:cNvSpPr>
          <p:nvPr/>
        </p:nvSpPr>
        <p:spPr bwMode="auto">
          <a:xfrm>
            <a:off x="381000" y="1600200"/>
            <a:ext cx="8305800" cy="4054475"/>
          </a:xfrm>
          <a:prstGeom prst="rect">
            <a:avLst/>
          </a:prstGeom>
          <a:noFill/>
          <a:ln w="9525">
            <a:noFill/>
            <a:round/>
            <a:headEnd/>
            <a:tailEnd/>
          </a:ln>
        </p:spPr>
        <p:txBody>
          <a:bodyPr lIns="90000" tIns="46800" rIns="90000" bIns="46800">
            <a:spAutoFit/>
          </a:bodyPr>
          <a:lstStyle/>
          <a:p>
            <a:pPr marL="284163" indent="-284163">
              <a:buClr>
                <a:srgbClr val="006600"/>
              </a:buClr>
              <a:buFont typeface="Wingdings" charset="2"/>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fr-FR" sz="2500" b="1" dirty="0">
                <a:solidFill>
                  <a:srgbClr val="000000"/>
                </a:solidFill>
              </a:rPr>
              <a:t>Les caractéristiques du marché des entreprises</a:t>
            </a:r>
          </a:p>
          <a:p>
            <a:pPr marL="474663" lvl="1" indent="0">
              <a:lnSpc>
                <a:spcPct val="95000"/>
              </a:lnSpc>
              <a:spcBef>
                <a:spcPts val="625"/>
              </a:spcBef>
              <a:buClr>
                <a:srgbClr val="FF9933"/>
              </a:buClr>
              <a:buSzPct val="75000"/>
              <a:buFont typeface="Wingdings" charset="2"/>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2800" dirty="0">
                <a:solidFill>
                  <a:srgbClr val="000000"/>
                </a:solidFill>
              </a:rPr>
              <a:t>  </a:t>
            </a:r>
            <a:r>
              <a:rPr lang="en-US" sz="2000" b="1" dirty="0" err="1">
                <a:solidFill>
                  <a:srgbClr val="000000"/>
                </a:solidFill>
              </a:rPr>
              <a:t>L’achat</a:t>
            </a:r>
            <a:r>
              <a:rPr lang="en-US" sz="2000" b="1" dirty="0">
                <a:solidFill>
                  <a:srgbClr val="000000"/>
                </a:solidFill>
              </a:rPr>
              <a:t> et la </a:t>
            </a:r>
            <a:r>
              <a:rPr lang="en-US" sz="2000" b="1" dirty="0" err="1">
                <a:solidFill>
                  <a:srgbClr val="000000"/>
                </a:solidFill>
              </a:rPr>
              <a:t>vente</a:t>
            </a:r>
            <a:r>
              <a:rPr lang="en-US" sz="2000" b="1" dirty="0">
                <a:solidFill>
                  <a:srgbClr val="000000"/>
                </a:solidFill>
              </a:rPr>
              <a:t> de </a:t>
            </a:r>
            <a:r>
              <a:rPr lang="en-US" sz="2000" b="1" dirty="0" err="1">
                <a:solidFill>
                  <a:srgbClr val="000000"/>
                </a:solidFill>
              </a:rPr>
              <a:t>systèmes</a:t>
            </a:r>
            <a:endParaRPr lang="en-US" sz="2000" b="1" dirty="0">
              <a:solidFill>
                <a:srgbClr val="000000"/>
              </a:solidFill>
            </a:endParaRPr>
          </a:p>
          <a:p>
            <a:pPr marL="914400" lvl="2" indent="0">
              <a:spcBef>
                <a:spcPts val="750"/>
              </a:spcBef>
              <a:buClr>
                <a:srgbClr val="006600"/>
              </a:buClr>
              <a:buSzPct val="75000"/>
              <a:buFont typeface="Wingdings" charset="2"/>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2400" dirty="0">
                <a:solidFill>
                  <a:srgbClr val="000000"/>
                </a:solidFill>
              </a:rPr>
              <a:t>  </a:t>
            </a:r>
            <a:r>
              <a:rPr lang="en-US" sz="2000" dirty="0" err="1">
                <a:solidFill>
                  <a:srgbClr val="000000"/>
                </a:solidFill>
              </a:rPr>
              <a:t>L’achat</a:t>
            </a:r>
            <a:r>
              <a:rPr lang="en-US" sz="2000" dirty="0">
                <a:solidFill>
                  <a:srgbClr val="000000"/>
                </a:solidFill>
              </a:rPr>
              <a:t> de </a:t>
            </a:r>
            <a:r>
              <a:rPr lang="en-US" sz="2000" dirty="0" err="1">
                <a:solidFill>
                  <a:srgbClr val="000000"/>
                </a:solidFill>
              </a:rPr>
              <a:t>systèmes</a:t>
            </a:r>
            <a:endParaRPr lang="en-US" sz="2000" dirty="0">
              <a:solidFill>
                <a:srgbClr val="000000"/>
              </a:solidFill>
            </a:endParaRP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err="1">
                <a:solidFill>
                  <a:srgbClr val="000000"/>
                </a:solidFill>
              </a:rPr>
              <a:t>Une</a:t>
            </a:r>
            <a:r>
              <a:rPr lang="en-US" sz="1600" dirty="0">
                <a:solidFill>
                  <a:srgbClr val="000000"/>
                </a:solidFill>
              </a:rPr>
              <a:t> solution </a:t>
            </a:r>
            <a:r>
              <a:rPr lang="fr-FR" sz="1600" dirty="0">
                <a:solidFill>
                  <a:srgbClr val="000000"/>
                </a:solidFill>
              </a:rPr>
              <a:t>« </a:t>
            </a:r>
            <a:r>
              <a:rPr lang="en-US" sz="1600" dirty="0" err="1">
                <a:solidFill>
                  <a:srgbClr val="000000"/>
                </a:solidFill>
              </a:rPr>
              <a:t>clés</a:t>
            </a:r>
            <a:r>
              <a:rPr lang="en-US" sz="1600" dirty="0">
                <a:solidFill>
                  <a:srgbClr val="000000"/>
                </a:solidFill>
              </a:rPr>
              <a:t> en main</a:t>
            </a:r>
            <a:r>
              <a:rPr lang="fr-FR" sz="1600" dirty="0">
                <a:solidFill>
                  <a:srgbClr val="000000"/>
                </a:solidFill>
              </a:rPr>
              <a:t> »</a:t>
            </a: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a:solidFill>
                  <a:srgbClr val="000000"/>
                </a:solidFill>
              </a:rPr>
              <a:t>La </a:t>
            </a:r>
            <a:r>
              <a:rPr lang="en-US" sz="1600" dirty="0" err="1">
                <a:solidFill>
                  <a:srgbClr val="000000"/>
                </a:solidFill>
              </a:rPr>
              <a:t>prise</a:t>
            </a:r>
            <a:r>
              <a:rPr lang="en-US" sz="1600" dirty="0">
                <a:solidFill>
                  <a:srgbClr val="000000"/>
                </a:solidFill>
              </a:rPr>
              <a:t> en charge de la maintenance</a:t>
            </a:r>
          </a:p>
          <a:p>
            <a:pPr marL="1371600" lvl="3" indent="244475">
              <a:spcBef>
                <a:spcPts val="600"/>
              </a:spcBef>
              <a:buSzPct val="60000"/>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endParaRPr lang="en-US" sz="1600" dirty="0">
              <a:solidFill>
                <a:srgbClr val="000000"/>
              </a:solidFill>
            </a:endParaRPr>
          </a:p>
          <a:p>
            <a:pPr marL="914400" lvl="2" indent="0">
              <a:spcBef>
                <a:spcPts val="750"/>
              </a:spcBef>
              <a:buClr>
                <a:srgbClr val="006600"/>
              </a:buClr>
              <a:buSzPct val="75000"/>
              <a:buFont typeface="Wingdings" charset="2"/>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2000" dirty="0">
                <a:solidFill>
                  <a:srgbClr val="000000"/>
                </a:solidFill>
              </a:rPr>
              <a:t>  La </a:t>
            </a:r>
            <a:r>
              <a:rPr lang="en-US" sz="2000" dirty="0" err="1">
                <a:solidFill>
                  <a:srgbClr val="000000"/>
                </a:solidFill>
              </a:rPr>
              <a:t>vente</a:t>
            </a:r>
            <a:r>
              <a:rPr lang="en-US" sz="2000" dirty="0">
                <a:solidFill>
                  <a:srgbClr val="000000"/>
                </a:solidFill>
              </a:rPr>
              <a:t> de </a:t>
            </a:r>
            <a:r>
              <a:rPr lang="en-US" sz="2000" dirty="0" err="1">
                <a:solidFill>
                  <a:srgbClr val="000000"/>
                </a:solidFill>
              </a:rPr>
              <a:t>projets</a:t>
            </a:r>
            <a:endParaRPr lang="en-US" sz="2000" dirty="0">
              <a:solidFill>
                <a:srgbClr val="000000"/>
              </a:solidFill>
            </a:endParaRP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a:solidFill>
                  <a:srgbClr val="000000"/>
                </a:solidFill>
              </a:rPr>
              <a:t>Le </a:t>
            </a:r>
            <a:r>
              <a:rPr lang="en-US" sz="1600" dirty="0" err="1">
                <a:solidFill>
                  <a:srgbClr val="000000"/>
                </a:solidFill>
              </a:rPr>
              <a:t>caractère</a:t>
            </a:r>
            <a:r>
              <a:rPr lang="en-US" sz="1600" dirty="0">
                <a:solidFill>
                  <a:srgbClr val="000000"/>
                </a:solidFill>
              </a:rPr>
              <a:t> unique de </a:t>
            </a:r>
            <a:r>
              <a:rPr lang="en-US" sz="1600" dirty="0" err="1">
                <a:solidFill>
                  <a:srgbClr val="000000"/>
                </a:solidFill>
              </a:rPr>
              <a:t>chaque</a:t>
            </a:r>
            <a:r>
              <a:rPr lang="en-US" sz="1600" dirty="0">
                <a:solidFill>
                  <a:srgbClr val="000000"/>
                </a:solidFill>
              </a:rPr>
              <a:t> </a:t>
            </a:r>
            <a:r>
              <a:rPr lang="en-US" sz="1600" dirty="0" err="1">
                <a:solidFill>
                  <a:srgbClr val="000000"/>
                </a:solidFill>
              </a:rPr>
              <a:t>projet</a:t>
            </a:r>
            <a:endParaRPr lang="en-US" sz="1600" dirty="0">
              <a:solidFill>
                <a:srgbClr val="000000"/>
              </a:solidFill>
            </a:endParaRP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err="1">
                <a:solidFill>
                  <a:srgbClr val="000000"/>
                </a:solidFill>
              </a:rPr>
              <a:t>Une</a:t>
            </a:r>
            <a:r>
              <a:rPr lang="en-US" sz="1600" dirty="0">
                <a:solidFill>
                  <a:srgbClr val="000000"/>
                </a:solidFill>
              </a:rPr>
              <a:t> </a:t>
            </a:r>
            <a:r>
              <a:rPr lang="en-US" sz="1600" dirty="0" err="1">
                <a:solidFill>
                  <a:srgbClr val="000000"/>
                </a:solidFill>
              </a:rPr>
              <a:t>grande</a:t>
            </a:r>
            <a:r>
              <a:rPr lang="en-US" sz="1600" dirty="0">
                <a:solidFill>
                  <a:srgbClr val="000000"/>
                </a:solidFill>
              </a:rPr>
              <a:t> </a:t>
            </a:r>
            <a:r>
              <a:rPr lang="en-US" sz="1600" dirty="0" err="1">
                <a:solidFill>
                  <a:srgbClr val="000000"/>
                </a:solidFill>
              </a:rPr>
              <a:t>complexité</a:t>
            </a:r>
            <a:endParaRPr lang="en-US" sz="1600" dirty="0">
              <a:solidFill>
                <a:srgbClr val="000000"/>
              </a:solidFill>
            </a:endParaRP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a:solidFill>
                  <a:srgbClr val="000000"/>
                </a:solidFill>
              </a:rPr>
              <a:t>La </a:t>
            </a:r>
            <a:r>
              <a:rPr lang="en-US" sz="1600" dirty="0" err="1">
                <a:solidFill>
                  <a:srgbClr val="000000"/>
                </a:solidFill>
              </a:rPr>
              <a:t>discontinuité</a:t>
            </a:r>
            <a:r>
              <a:rPr lang="en-US" sz="1600" dirty="0">
                <a:solidFill>
                  <a:srgbClr val="000000"/>
                </a:solidFill>
              </a:rPr>
              <a:t> de la relation entre client et </a:t>
            </a:r>
            <a:r>
              <a:rPr lang="en-US" sz="1600" dirty="0" err="1">
                <a:solidFill>
                  <a:srgbClr val="000000"/>
                </a:solidFill>
              </a:rPr>
              <a:t>fournisseur</a:t>
            </a:r>
            <a:endParaRPr lang="en-US" sz="1600" dirty="0">
              <a:solidFill>
                <a:srgbClr val="000000"/>
              </a:solidFill>
            </a:endParaRPr>
          </a:p>
          <a:p>
            <a:pPr marL="1371600" lvl="3" indent="244475">
              <a:spcBef>
                <a:spcPts val="600"/>
              </a:spcBef>
              <a:buSzPct val="60000"/>
              <a:buFont typeface="Times New Roman" pitchFamily="18" charset="0"/>
              <a:buChar char="–"/>
              <a:tabLst>
                <a:tab pos="284163" algn="l"/>
                <a:tab pos="1198563" algn="l"/>
                <a:tab pos="2112963" algn="l"/>
                <a:tab pos="3027363" algn="l"/>
                <a:tab pos="3941763" algn="l"/>
                <a:tab pos="4856163" algn="l"/>
                <a:tab pos="5770563" algn="l"/>
                <a:tab pos="6684963" algn="l"/>
                <a:tab pos="7599363" algn="l"/>
                <a:tab pos="8513763" algn="l"/>
                <a:tab pos="9428163" algn="l"/>
                <a:tab pos="10342563" algn="l"/>
              </a:tabLst>
            </a:pPr>
            <a:r>
              <a:rPr lang="en-US" sz="1600" dirty="0" err="1">
                <a:solidFill>
                  <a:srgbClr val="000000"/>
                </a:solidFill>
              </a:rPr>
              <a:t>L’importance</a:t>
            </a:r>
            <a:r>
              <a:rPr lang="en-US" sz="1600" dirty="0">
                <a:solidFill>
                  <a:srgbClr val="000000"/>
                </a:solidFill>
              </a:rPr>
              <a:t> des </a:t>
            </a:r>
            <a:r>
              <a:rPr lang="en-US" sz="1600" dirty="0" err="1">
                <a:solidFill>
                  <a:srgbClr val="000000"/>
                </a:solidFill>
              </a:rPr>
              <a:t>montants</a:t>
            </a:r>
            <a:r>
              <a:rPr lang="en-US" sz="1600" dirty="0">
                <a:solidFill>
                  <a:srgbClr val="000000"/>
                </a:solidFill>
              </a:rPr>
              <a:t> financiers en </a:t>
            </a:r>
            <a:r>
              <a:rPr lang="en-US" sz="1600" dirty="0" err="1">
                <a:solidFill>
                  <a:srgbClr val="000000"/>
                </a:solidFill>
              </a:rPr>
              <a:t>jeu</a:t>
            </a:r>
            <a:endParaRPr lang="en-US" sz="1600" dirty="0">
              <a:solidFill>
                <a:srgbClr val="000000"/>
              </a:solidFill>
            </a:endParaRPr>
          </a:p>
        </p:txBody>
      </p:sp>
      <p:pic>
        <p:nvPicPr>
          <p:cNvPr id="29700" name="Picture 4"/>
          <p:cNvPicPr>
            <a:picLocks noChangeAspect="1" noChangeArrowheads="1"/>
          </p:cNvPicPr>
          <p:nvPr/>
        </p:nvPicPr>
        <p:blipFill>
          <a:blip r:embed="rId3" cstate="print"/>
          <a:srcRect/>
          <a:stretch>
            <a:fillRect/>
          </a:stretch>
        </p:blipFill>
        <p:spPr bwMode="auto">
          <a:xfrm>
            <a:off x="6804248" y="3429000"/>
            <a:ext cx="1524000" cy="1524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684213" y="333375"/>
            <a:ext cx="7772400" cy="6350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Les étapes du processus d’achat</a:t>
            </a:r>
          </a:p>
        </p:txBody>
      </p:sp>
      <p:sp>
        <p:nvSpPr>
          <p:cNvPr id="31747" name="Text Box 2"/>
          <p:cNvSpPr txBox="1">
            <a:spLocks noChangeArrowheads="1"/>
          </p:cNvSpPr>
          <p:nvPr/>
        </p:nvSpPr>
        <p:spPr bwMode="auto">
          <a:xfrm>
            <a:off x="381000" y="1600200"/>
            <a:ext cx="8229600" cy="4495800"/>
          </a:xfrm>
          <a:prstGeom prst="rect">
            <a:avLst/>
          </a:prstGeom>
          <a:noFill/>
          <a:ln w="9525">
            <a:noFill/>
            <a:round/>
            <a:headEnd/>
            <a:tailEnd/>
          </a:ln>
        </p:spPr>
        <p:txBody>
          <a:bodyPr lIns="90000" tIns="46800" rIns="90000" bIns="46800"/>
          <a:lstStyle/>
          <a:p>
            <a:pPr marL="341313" indent="-341313" algn="just">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000000"/>
                </a:solidFill>
              </a:rPr>
              <a:t>La reconnaissance du problème</a:t>
            </a:r>
          </a:p>
          <a:p>
            <a:pPr marL="341313" indent="-341313" algn="just">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000000"/>
                </a:solidFill>
              </a:rPr>
              <a:t>La description des caractéristiques du produit et des spécifications</a:t>
            </a:r>
          </a:p>
          <a:p>
            <a:pPr marL="741363" lvl="1" indent="-284163" algn="just">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L’analyse de la valeur</a:t>
            </a:r>
          </a:p>
          <a:p>
            <a:pPr marL="741363" lvl="1" indent="-284163" algn="just">
              <a:spcBef>
                <a:spcPts val="250"/>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000" dirty="0">
              <a:solidFill>
                <a:srgbClr val="000000"/>
              </a:solidFill>
            </a:endParaRPr>
          </a:p>
          <a:p>
            <a:pPr marL="341313" indent="-341313" algn="just">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000000"/>
                </a:solidFill>
              </a:rPr>
              <a:t>La recherche des fournisseurs</a:t>
            </a:r>
          </a:p>
          <a:p>
            <a:pPr marL="741363" lvl="1" indent="-284163" algn="just">
              <a:spcBef>
                <a:spcPts val="4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L’approvisionnement électronique (</a:t>
            </a:r>
            <a:r>
              <a:rPr lang="fr-FR" i="1" dirty="0">
                <a:solidFill>
                  <a:srgbClr val="000000"/>
                </a:solidFill>
              </a:rPr>
              <a:t>e-</a:t>
            </a:r>
            <a:r>
              <a:rPr lang="fr-FR" i="1" dirty="0" err="1">
                <a:solidFill>
                  <a:srgbClr val="000000"/>
                </a:solidFill>
              </a:rPr>
              <a:t>procurement</a:t>
            </a:r>
            <a:r>
              <a:rPr lang="fr-FR" dirty="0">
                <a:solidFill>
                  <a:srgbClr val="000000"/>
                </a:solidFill>
              </a:rPr>
              <a:t>)</a:t>
            </a:r>
          </a:p>
          <a:p>
            <a:pPr lvl="2" algn="just">
              <a:spcBef>
                <a:spcPts val="563"/>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Les places de marché </a:t>
            </a:r>
            <a:r>
              <a:rPr lang="fr-FR" dirty="0" smtClean="0">
                <a:solidFill>
                  <a:srgbClr val="000000"/>
                </a:solidFill>
              </a:rPr>
              <a:t>électroniques(dans un secteur : acier, plastique..)</a:t>
            </a:r>
            <a:endParaRPr lang="fr-FR" dirty="0">
              <a:solidFill>
                <a:srgbClr val="000000"/>
              </a:solidFill>
            </a:endParaRPr>
          </a:p>
          <a:p>
            <a:pPr lvl="2" algn="just">
              <a:spcBef>
                <a:spcPts val="563"/>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Des systèmes extranet avec les principaux </a:t>
            </a:r>
            <a:r>
              <a:rPr lang="fr-FR" dirty="0" smtClean="0">
                <a:solidFill>
                  <a:srgbClr val="000000"/>
                </a:solidFill>
              </a:rPr>
              <a:t>fournisseurs (DELL)</a:t>
            </a:r>
            <a:endParaRPr lang="fr-FR" dirty="0">
              <a:solidFill>
                <a:srgbClr val="000000"/>
              </a:solidFill>
            </a:endParaRPr>
          </a:p>
          <a:p>
            <a:pPr lvl="2" algn="just">
              <a:spcBef>
                <a:spcPts val="563"/>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Les sites d’achat des </a:t>
            </a:r>
            <a:r>
              <a:rPr lang="fr-FR" dirty="0" smtClean="0">
                <a:solidFill>
                  <a:srgbClr val="000000"/>
                </a:solidFill>
              </a:rPr>
              <a:t>entreprises (</a:t>
            </a:r>
            <a:r>
              <a:rPr lang="fr-FR" dirty="0">
                <a:solidFill>
                  <a:srgbClr val="000000"/>
                </a:solidFill>
              </a:rPr>
              <a:t>G</a:t>
            </a:r>
            <a:r>
              <a:rPr lang="fr-FR" dirty="0" smtClean="0">
                <a:solidFill>
                  <a:srgbClr val="000000"/>
                </a:solidFill>
              </a:rPr>
              <a:t>eneral Electric : réseau de diffusion d’appel d’offre)</a:t>
            </a:r>
            <a:endParaRPr lang="fr-FR" dirty="0">
              <a:solidFill>
                <a:srgbClr val="000000"/>
              </a:solidFill>
            </a:endParaRPr>
          </a:p>
          <a:p>
            <a:pPr lvl="2" algn="just">
              <a:spcBef>
                <a:spcPts val="563"/>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dirty="0">
                <a:solidFill>
                  <a:srgbClr val="000000"/>
                </a:solidFill>
              </a:rPr>
              <a:t>Des alliances </a:t>
            </a:r>
            <a:r>
              <a:rPr lang="fr-FR" dirty="0" smtClean="0">
                <a:solidFill>
                  <a:srgbClr val="000000"/>
                </a:solidFill>
              </a:rPr>
              <a:t>d’achat (groupe </a:t>
            </a:r>
            <a:r>
              <a:rPr lang="fr-FR" dirty="0" err="1" smtClean="0">
                <a:solidFill>
                  <a:srgbClr val="000000"/>
                </a:solidFill>
              </a:rPr>
              <a:t>Transora</a:t>
            </a:r>
            <a:r>
              <a:rPr lang="fr-FR" dirty="0" smtClean="0">
                <a:solidFill>
                  <a:srgbClr val="000000"/>
                </a:solidFill>
              </a:rPr>
              <a:t> : coca-cola, Kraft…)</a:t>
            </a:r>
            <a:endParaRPr lang="fr-FR" dirty="0">
              <a:solidFill>
                <a:srgbClr val="000000"/>
              </a:solidFill>
            </a:endParaRPr>
          </a:p>
          <a:p>
            <a:pPr lvl="2" algn="just">
              <a:spcBef>
                <a:spcPts val="313"/>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000" dirty="0">
              <a:solidFill>
                <a:srgbClr val="000000"/>
              </a:solidFill>
            </a:endParaRPr>
          </a:p>
          <a:p>
            <a:pPr marL="341313" indent="-341313" algn="just">
              <a:spcBef>
                <a:spcPts val="5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200" dirty="0">
                <a:solidFill>
                  <a:srgbClr val="000000"/>
                </a:solidFill>
              </a:rPr>
              <a:t>La réception et l’analyse des propositions</a:t>
            </a:r>
          </a:p>
        </p:txBody>
      </p:sp>
      <p:sp>
        <p:nvSpPr>
          <p:cNvPr id="31748" name="Rectangle 3"/>
          <p:cNvSpPr>
            <a:spLocks noChangeArrowheads="1"/>
          </p:cNvSpPr>
          <p:nvPr/>
        </p:nvSpPr>
        <p:spPr bwMode="auto">
          <a:xfrm>
            <a:off x="381000" y="4495800"/>
            <a:ext cx="4038600" cy="2057400"/>
          </a:xfrm>
          <a:prstGeom prst="rect">
            <a:avLst/>
          </a:prstGeom>
          <a:noFill/>
          <a:ln w="9525">
            <a:noFill/>
            <a:round/>
            <a:headEnd/>
            <a:tailEnd/>
          </a:ln>
        </p:spPr>
        <p:txBody>
          <a:bodyPr wrap="none" anchor="ctr"/>
          <a:lstStyle/>
          <a:p>
            <a:endParaRPr lang="en-US"/>
          </a:p>
        </p:txBody>
      </p:sp>
      <p:sp>
        <p:nvSpPr>
          <p:cNvPr id="31749" name="Rectangle 4"/>
          <p:cNvSpPr>
            <a:spLocks noChangeArrowheads="1"/>
          </p:cNvSpPr>
          <p:nvPr/>
        </p:nvSpPr>
        <p:spPr bwMode="auto">
          <a:xfrm>
            <a:off x="4572000" y="4495800"/>
            <a:ext cx="4038600" cy="2057400"/>
          </a:xfrm>
          <a:prstGeom prst="rect">
            <a:avLst/>
          </a:prstGeom>
          <a:noFill/>
          <a:ln w="9525">
            <a:noFill/>
            <a:round/>
            <a:headEnd/>
            <a:tailEnd/>
          </a:ln>
        </p:spPr>
        <p:txBody>
          <a:bodyPr wrap="none" anchor="ctr"/>
          <a:lstStyle/>
          <a:p>
            <a:endParaRPr lang="en-US"/>
          </a:p>
        </p:txBody>
      </p:sp>
      <p:pic>
        <p:nvPicPr>
          <p:cNvPr id="31750" name="Picture 6"/>
          <p:cNvPicPr>
            <a:picLocks noChangeAspect="1" noChangeArrowheads="1"/>
          </p:cNvPicPr>
          <p:nvPr/>
        </p:nvPicPr>
        <p:blipFill>
          <a:blip r:embed="rId3" cstate="print"/>
          <a:srcRect/>
          <a:stretch>
            <a:fillRect/>
          </a:stretch>
        </p:blipFill>
        <p:spPr bwMode="auto">
          <a:xfrm>
            <a:off x="6876256" y="2780928"/>
            <a:ext cx="1656184" cy="93610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684213" y="333375"/>
            <a:ext cx="7772400" cy="10160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La gestion de la relation client en business-to-business</a:t>
            </a:r>
          </a:p>
        </p:txBody>
      </p:sp>
      <p:sp>
        <p:nvSpPr>
          <p:cNvPr id="32771" name="Text Box 2"/>
          <p:cNvSpPr txBox="1">
            <a:spLocks noChangeArrowheads="1"/>
          </p:cNvSpPr>
          <p:nvPr/>
        </p:nvSpPr>
        <p:spPr bwMode="auto">
          <a:xfrm>
            <a:off x="381000" y="2133600"/>
            <a:ext cx="8078788" cy="3276600"/>
          </a:xfrm>
          <a:prstGeom prst="rect">
            <a:avLst/>
          </a:prstGeom>
          <a:noFill/>
          <a:ln w="9525">
            <a:noFill/>
            <a:round/>
            <a:headEnd/>
            <a:tailEnd/>
          </a:ln>
        </p:spPr>
        <p:txBody>
          <a:bodyPr lIns="90000" tIns="46800" rIns="90000" bIns="46800"/>
          <a:lstStyle/>
          <a:p>
            <a:pPr marL="341313" indent="-34131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500">
                <a:solidFill>
                  <a:srgbClr val="000000"/>
                </a:solidFill>
              </a:rPr>
              <a:t>Les facteurs plaidant en faveur du marketing relationnel</a:t>
            </a:r>
          </a:p>
          <a:p>
            <a:pPr marL="741363" lvl="1" indent="-28416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transaction n’est qu’un épisode de la relation client-fournisseur.</a:t>
            </a:r>
          </a:p>
          <a:p>
            <a:pPr marL="741363" lvl="1" indent="-28416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première transaction est un très gros investissement.</a:t>
            </a:r>
          </a:p>
          <a:p>
            <a:pPr marL="741363" lvl="1" indent="-28416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minimisation du risque est un moteur essentiel du comportement d’achat industriel.</a:t>
            </a:r>
          </a:p>
          <a:p>
            <a:pPr marL="741363" lvl="1" indent="-284163">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Le client et le fournisseur interagissent souvent pour définir l’offre et la demande.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p:cNvSpPr txBox="1">
            <a:spLocks noChangeArrowheads="1"/>
          </p:cNvSpPr>
          <p:nvPr/>
        </p:nvSpPr>
        <p:spPr bwMode="auto">
          <a:xfrm>
            <a:off x="755650" y="333375"/>
            <a:ext cx="7772400" cy="10795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La gestion de la relation client en business-to-business</a:t>
            </a:r>
          </a:p>
        </p:txBody>
      </p:sp>
      <p:sp>
        <p:nvSpPr>
          <p:cNvPr id="33795" name="Text Box 2"/>
          <p:cNvSpPr txBox="1">
            <a:spLocks noChangeArrowheads="1"/>
          </p:cNvSpPr>
          <p:nvPr/>
        </p:nvSpPr>
        <p:spPr bwMode="auto">
          <a:xfrm>
            <a:off x="457200" y="2133600"/>
            <a:ext cx="8305800" cy="3352800"/>
          </a:xfrm>
          <a:prstGeom prst="rect">
            <a:avLst/>
          </a:prstGeom>
          <a:noFill/>
          <a:ln w="9525">
            <a:noFill/>
            <a:round/>
            <a:headEnd/>
            <a:tailEnd/>
          </a:ln>
        </p:spPr>
        <p:txBody>
          <a:bodyPr lIns="90000" tIns="46800" rIns="90000" bIns="46800"/>
          <a:lstStyle/>
          <a:p>
            <a:pPr marL="341313" indent="-34131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500" dirty="0">
                <a:solidFill>
                  <a:srgbClr val="000000"/>
                </a:solidFill>
              </a:rPr>
              <a:t>Les outils du marketing relationnel b-to-b</a:t>
            </a:r>
          </a:p>
          <a:p>
            <a:pPr marL="741363" lvl="1" indent="-28416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dirty="0">
                <a:solidFill>
                  <a:srgbClr val="000000"/>
                </a:solidFill>
              </a:rPr>
              <a:t>La gestion des comptes-clés</a:t>
            </a:r>
          </a:p>
          <a:p>
            <a:pPr marL="741363" lvl="1" indent="-28416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dirty="0">
                <a:solidFill>
                  <a:srgbClr val="000000"/>
                </a:solidFill>
              </a:rPr>
              <a:t>La vente de solutions</a:t>
            </a:r>
          </a:p>
          <a:p>
            <a:pPr marL="741363" lvl="1" indent="-28416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dirty="0">
                <a:solidFill>
                  <a:srgbClr val="000000"/>
                </a:solidFill>
              </a:rPr>
              <a:t>Les prestations de services</a:t>
            </a:r>
          </a:p>
          <a:p>
            <a:pPr marL="741363" lvl="1" indent="-28416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dirty="0">
                <a:solidFill>
                  <a:srgbClr val="000000"/>
                </a:solidFill>
              </a:rPr>
              <a:t>Le contrat de service </a:t>
            </a:r>
            <a:r>
              <a:rPr lang="fr-FR" sz="2000" dirty="0" smtClean="0">
                <a:solidFill>
                  <a:srgbClr val="000000"/>
                </a:solidFill>
              </a:rPr>
              <a:t>total (</a:t>
            </a:r>
            <a:r>
              <a:rPr lang="fr-FR" sz="2000" dirty="0" err="1" smtClean="0">
                <a:solidFill>
                  <a:srgbClr val="000000"/>
                </a:solidFill>
              </a:rPr>
              <a:t>exp</a:t>
            </a:r>
            <a:r>
              <a:rPr lang="fr-FR" sz="2000" dirty="0">
                <a:solidFill>
                  <a:srgbClr val="000000"/>
                </a:solidFill>
              </a:rPr>
              <a:t>  </a:t>
            </a:r>
            <a:r>
              <a:rPr lang="fr-FR" sz="2000" dirty="0" smtClean="0">
                <a:solidFill>
                  <a:srgbClr val="000000"/>
                </a:solidFill>
              </a:rPr>
              <a:t>: ABB contrat de service total)</a:t>
            </a:r>
            <a:endParaRPr lang="fr-FR" sz="2000" dirty="0">
              <a:solidFill>
                <a:srgbClr val="000000"/>
              </a:solidFill>
            </a:endParaRPr>
          </a:p>
          <a:p>
            <a:pPr marL="741363" lvl="1" indent="-284163">
              <a:lnSpc>
                <a:spcPct val="90000"/>
              </a:lnSpc>
              <a:spcBef>
                <a:spcPts val="625"/>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2000" dirty="0">
              <a:solidFill>
                <a:srgbClr val="000000"/>
              </a:solidFill>
            </a:endParaRPr>
          </a:p>
          <a:p>
            <a:pPr marL="341313" indent="-341313">
              <a:lnSpc>
                <a:spcPct val="90000"/>
              </a:lnSpc>
              <a:spcBef>
                <a:spcPts val="938"/>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500" dirty="0">
                <a:solidFill>
                  <a:srgbClr val="000000"/>
                </a:solidFill>
              </a:rPr>
              <a:t>Les risques du marketing relationnel</a:t>
            </a:r>
          </a:p>
          <a:p>
            <a:pPr marL="741363" lvl="1" indent="-284163">
              <a:lnSpc>
                <a:spcPct val="90000"/>
              </a:lnSpc>
              <a:spcBef>
                <a:spcPts val="625"/>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dirty="0">
                <a:solidFill>
                  <a:srgbClr val="000000"/>
                </a:solidFill>
              </a:rPr>
              <a:t>Les investissements spécifiques</a:t>
            </a:r>
          </a:p>
        </p:txBody>
      </p:sp>
      <p:pic>
        <p:nvPicPr>
          <p:cNvPr id="33796" name="Picture 4"/>
          <p:cNvPicPr>
            <a:picLocks noChangeAspect="1" noChangeArrowheads="1"/>
          </p:cNvPicPr>
          <p:nvPr/>
        </p:nvPicPr>
        <p:blipFill>
          <a:blip r:embed="rId3" cstate="print"/>
          <a:srcRect/>
          <a:stretch>
            <a:fillRect/>
          </a:stretch>
        </p:blipFill>
        <p:spPr bwMode="auto">
          <a:xfrm>
            <a:off x="6444208" y="4221088"/>
            <a:ext cx="1981200" cy="1143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684213" y="333375"/>
            <a:ext cx="7772400" cy="8890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a:solidFill>
                  <a:srgbClr val="000000"/>
                </a:solidFill>
              </a:rPr>
              <a:t>Le marché des administrations publiques</a:t>
            </a:r>
          </a:p>
        </p:txBody>
      </p:sp>
      <p:sp>
        <p:nvSpPr>
          <p:cNvPr id="34819" name="Text Box 2"/>
          <p:cNvSpPr txBox="1">
            <a:spLocks noChangeArrowheads="1"/>
          </p:cNvSpPr>
          <p:nvPr/>
        </p:nvSpPr>
        <p:spPr bwMode="auto">
          <a:xfrm>
            <a:off x="457200" y="1752600"/>
            <a:ext cx="8382000" cy="4419600"/>
          </a:xfrm>
          <a:prstGeom prst="rect">
            <a:avLst/>
          </a:prstGeom>
          <a:noFill/>
          <a:ln w="9525">
            <a:noFill/>
            <a:round/>
            <a:headEnd/>
            <a:tailEnd/>
          </a:ln>
        </p:spPr>
        <p:txBody>
          <a:bodyPr lIns="90000" tIns="46800" rIns="90000" bIns="46800"/>
          <a:lstStyle/>
          <a:p>
            <a:pPr marL="341313" indent="-341313">
              <a:lnSpc>
                <a:spcPct val="110000"/>
              </a:lnSpc>
              <a:spcBef>
                <a:spcPts val="938"/>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500">
                <a:solidFill>
                  <a:srgbClr val="000000"/>
                </a:solidFill>
              </a:rPr>
              <a:t>Qu’achètent les administrations publiques ?</a:t>
            </a:r>
          </a:p>
          <a:p>
            <a:pPr marL="341313" indent="-341313">
              <a:lnSpc>
                <a:spcPct val="110000"/>
              </a:lnSpc>
              <a:spcBef>
                <a:spcPts val="375"/>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000">
              <a:solidFill>
                <a:srgbClr val="000000"/>
              </a:solidFill>
            </a:endParaRPr>
          </a:p>
          <a:p>
            <a:pPr marL="341313" indent="-341313">
              <a:lnSpc>
                <a:spcPct val="110000"/>
              </a:lnSpc>
              <a:spcBef>
                <a:spcPts val="938"/>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500">
                <a:solidFill>
                  <a:srgbClr val="000000"/>
                </a:solidFill>
              </a:rPr>
              <a:t>Qu’est-ce qu’un marché public ?</a:t>
            </a:r>
          </a:p>
          <a:p>
            <a:pPr marL="741363" lvl="1" indent="-284163">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Le code des marchés publics</a:t>
            </a:r>
          </a:p>
          <a:p>
            <a:pPr lvl="2">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L’obligation de « publicité »</a:t>
            </a:r>
          </a:p>
          <a:p>
            <a:pPr lvl="2">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Les procédures de mise en concurrence</a:t>
            </a:r>
          </a:p>
          <a:p>
            <a:pPr lvl="2">
              <a:lnSpc>
                <a:spcPct val="110000"/>
              </a:lnSpc>
              <a:spcBef>
                <a:spcPts val="375"/>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000">
              <a:solidFill>
                <a:srgbClr val="000000"/>
              </a:solidFill>
            </a:endParaRPr>
          </a:p>
          <a:p>
            <a:pPr marL="741363" lvl="1" indent="-284163">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Un cahier des charges</a:t>
            </a:r>
          </a:p>
          <a:p>
            <a:pPr marL="741363" lvl="1" indent="-284163">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règle du « mieux disant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p:cNvSpPr txBox="1">
            <a:spLocks noChangeArrowheads="1"/>
          </p:cNvSpPr>
          <p:nvPr/>
        </p:nvSpPr>
        <p:spPr bwMode="auto">
          <a:xfrm>
            <a:off x="611188" y="333375"/>
            <a:ext cx="7772400" cy="825500"/>
          </a:xfrm>
          <a:prstGeom prst="rect">
            <a:avLst/>
          </a:prstGeom>
          <a:noFill/>
          <a:ln w="9525">
            <a:noFill/>
            <a:round/>
            <a:headEnd/>
            <a:tailEnd/>
          </a:ln>
        </p:spPr>
        <p:txBody>
          <a:bodyPr lIns="90000" tIns="46800" rIns="90000" bIns="46800"/>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fr-FR" sz="3000" b="1" dirty="0">
                <a:solidFill>
                  <a:srgbClr val="000000"/>
                </a:solidFill>
              </a:rPr>
              <a:t>Le marché des administrations publiques</a:t>
            </a:r>
          </a:p>
        </p:txBody>
      </p:sp>
      <p:sp>
        <p:nvSpPr>
          <p:cNvPr id="35843" name="Text Box 2"/>
          <p:cNvSpPr txBox="1">
            <a:spLocks noChangeArrowheads="1"/>
          </p:cNvSpPr>
          <p:nvPr/>
        </p:nvSpPr>
        <p:spPr bwMode="auto">
          <a:xfrm>
            <a:off x="457200" y="1752600"/>
            <a:ext cx="8382000" cy="4419600"/>
          </a:xfrm>
          <a:prstGeom prst="rect">
            <a:avLst/>
          </a:prstGeom>
          <a:noFill/>
          <a:ln w="9525">
            <a:noFill/>
            <a:round/>
            <a:headEnd/>
            <a:tailEnd/>
          </a:ln>
        </p:spPr>
        <p:txBody>
          <a:bodyPr lIns="90000" tIns="46800" rIns="90000" bIns="46800"/>
          <a:lstStyle/>
          <a:p>
            <a:pPr marL="341313" indent="-341313">
              <a:lnSpc>
                <a:spcPct val="110000"/>
              </a:lnSpc>
              <a:spcBef>
                <a:spcPts val="9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400">
                <a:solidFill>
                  <a:srgbClr val="000000"/>
                </a:solidFill>
              </a:rPr>
              <a:t>La prise en compte des considérations sociales et environnementales</a:t>
            </a:r>
          </a:p>
          <a:p>
            <a:pPr marL="341313" indent="-341313">
              <a:lnSpc>
                <a:spcPct val="110000"/>
              </a:lnSpc>
              <a:spcBef>
                <a:spcPts val="563"/>
              </a:spcBef>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fr-FR" sz="1500">
              <a:solidFill>
                <a:srgbClr val="000000"/>
              </a:solidFill>
            </a:endParaRPr>
          </a:p>
          <a:p>
            <a:pPr marL="341313" indent="-341313">
              <a:lnSpc>
                <a:spcPct val="110000"/>
              </a:lnSpc>
              <a:spcBef>
                <a:spcPts val="9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400">
                <a:solidFill>
                  <a:srgbClr val="000000"/>
                </a:solidFill>
              </a:rPr>
              <a:t>Qui prend la décision de conclure un marché public ?</a:t>
            </a:r>
          </a:p>
          <a:p>
            <a:pPr marL="741363" lvl="1" indent="-284163">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personne responsable des marchés (PRM)</a:t>
            </a:r>
          </a:p>
          <a:p>
            <a:pPr marL="741363" lvl="1" indent="-284163">
              <a:lnSpc>
                <a:spcPct val="110000"/>
              </a:lnSpc>
              <a:spcBef>
                <a:spcPts val="75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fr-FR" sz="2000">
                <a:solidFill>
                  <a:srgbClr val="000000"/>
                </a:solidFill>
              </a:rPr>
              <a:t>La commission d’appel d’offres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466</TotalTime>
  <Words>1296</Words>
  <Application>Microsoft Office PowerPoint</Application>
  <PresentationFormat>Affichage à l'écran (4:3)</PresentationFormat>
  <Paragraphs>113</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Concourse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florsava</dc:creator>
  <cp:lastModifiedBy>juliette</cp:lastModifiedBy>
  <cp:revision>74</cp:revision>
  <cp:lastPrinted>1601-01-01T00:00:00Z</cp:lastPrinted>
  <dcterms:created xsi:type="dcterms:W3CDTF">2008-09-05T13:12:17Z</dcterms:created>
  <dcterms:modified xsi:type="dcterms:W3CDTF">2018-09-17T14:04:53Z</dcterms:modified>
</cp:coreProperties>
</file>