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5"/>
  </p:handoutMasterIdLst>
  <p:sldIdLst>
    <p:sldId id="279" r:id="rId2"/>
    <p:sldId id="281" r:id="rId3"/>
    <p:sldId id="282" r:id="rId4"/>
  </p:sldIdLst>
  <p:sldSz cx="9144000" cy="6858000" type="screen4x3"/>
  <p:notesSz cx="6856413" cy="97504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9"/>
  </p:normalViewPr>
  <p:slideViewPr>
    <p:cSldViewPr>
      <p:cViewPr varScale="1">
        <p:scale>
          <a:sx n="101" d="100"/>
          <a:sy n="101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10811B6-8E62-4358-AD63-D20FC9823E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579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31AC6AC-4626-4F0B-B3F4-5C94E2B02F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4F7A2-888B-489E-AF04-557B2CAB4E7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A1778-A964-4A1D-B42F-F804C2445B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9D04-7AA6-4638-9CB5-8802DE7182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A35D57-87E3-43C2-BC26-7D06B8A4B2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C4DEE5-19CC-4E27-97B2-AF1D8DFA7B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51944B-62F3-44D6-BE08-AD343EF83BC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997A77-0A41-4F88-AF5E-513571DC44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A54BA-CB1E-42A8-82EF-019EC9D5C9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CFFF42-4DAB-4F3F-BDC9-535B9314E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76575B7-41CE-4C10-AB9B-EB5732DA77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AFE4FEC-4DCB-4F10-954A-90E10EECA6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8" r:id="rId2"/>
    <p:sldLayoutId id="2147483793" r:id="rId3"/>
    <p:sldLayoutId id="2147483794" r:id="rId4"/>
    <p:sldLayoutId id="2147483795" r:id="rId5"/>
    <p:sldLayoutId id="2147483796" r:id="rId6"/>
    <p:sldLayoutId id="2147483789" r:id="rId7"/>
    <p:sldLayoutId id="2147483797" r:id="rId8"/>
    <p:sldLayoutId id="2147483798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85204" tIns="42602" rIns="85204" bIns="42602" numCol="1" anchorCtr="0" compatLnSpc="1">
            <a:prstTxWarp prst="textNoShape">
              <a:avLst/>
            </a:prstTxWarp>
          </a:bodyPr>
          <a:lstStyle/>
          <a:p>
            <a:fld id="{E3F259BA-143C-497F-8D8A-049C425D76AF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169" y="434590"/>
            <a:ext cx="8153127" cy="1143734"/>
          </a:xfrm>
        </p:spPr>
        <p:txBody>
          <a:bodyPr lIns="85204" tIns="42602" rIns="85204" bIns="42602">
            <a:normAutofit fontScale="90000"/>
          </a:bodyPr>
          <a:lstStyle/>
          <a:p>
            <a:pPr algn="ctr">
              <a:defRPr/>
            </a:pPr>
            <a:r>
              <a:rPr lang="en-CA" b="0" u="sng" dirty="0">
                <a:solidFill>
                  <a:schemeClr val="tx1"/>
                </a:solidFill>
              </a:rPr>
              <a:t>Etude de </a:t>
            </a:r>
            <a:r>
              <a:rPr lang="en-CA" b="0" u="sng" dirty="0" err="1">
                <a:solidFill>
                  <a:schemeClr val="tx1"/>
                </a:solidFill>
              </a:rPr>
              <a:t>projet</a:t>
            </a:r>
            <a:r>
              <a:rPr lang="en-CA" b="0" u="sng" dirty="0">
                <a:solidFill>
                  <a:schemeClr val="tx1"/>
                </a:solidFill>
              </a:rPr>
              <a:t> en </a:t>
            </a:r>
            <a:r>
              <a:rPr lang="en-CA" b="0" u="sng" dirty="0" err="1">
                <a:solidFill>
                  <a:schemeClr val="tx1"/>
                </a:solidFill>
              </a:rPr>
              <a:t>groupe</a:t>
            </a:r>
            <a:r>
              <a:rPr lang="en-CA" b="0" u="sng" dirty="0">
                <a:solidFill>
                  <a:schemeClr val="tx1"/>
                </a:solidFill>
              </a:rPr>
              <a:t> : étude du </a:t>
            </a:r>
            <a:r>
              <a:rPr lang="en-CA" b="0" u="sng" dirty="0" err="1">
                <a:solidFill>
                  <a:schemeClr val="tx1"/>
                </a:solidFill>
              </a:rPr>
              <a:t>lancement</a:t>
            </a:r>
            <a:r>
              <a:rPr lang="en-CA" b="0" u="sng" dirty="0">
                <a:solidFill>
                  <a:schemeClr val="tx1"/>
                </a:solidFill>
              </a:rPr>
              <a:t> d’un </a:t>
            </a:r>
            <a:r>
              <a:rPr lang="en-CA" b="0" u="sng" dirty="0" err="1">
                <a:solidFill>
                  <a:schemeClr val="tx1"/>
                </a:solidFill>
              </a:rPr>
              <a:t>produit</a:t>
            </a:r>
            <a:r>
              <a:rPr lang="en-CA" b="0" u="sng" dirty="0">
                <a:solidFill>
                  <a:schemeClr val="tx1"/>
                </a:solidFill>
              </a:rPr>
              <a:t> </a:t>
            </a:r>
            <a:r>
              <a:rPr lang="en-CA" b="0" u="sng" dirty="0" err="1">
                <a:solidFill>
                  <a:schemeClr val="tx1"/>
                </a:solidFill>
              </a:rPr>
              <a:t>ou</a:t>
            </a:r>
            <a:r>
              <a:rPr lang="en-CA" b="0" u="sng" dirty="0">
                <a:solidFill>
                  <a:schemeClr val="tx1"/>
                </a:solidFill>
              </a:rPr>
              <a:t> d’un service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30388"/>
            <a:ext cx="8750206" cy="4497387"/>
          </a:xfrm>
        </p:spPr>
        <p:txBody>
          <a:bodyPr/>
          <a:lstStyle/>
          <a:p>
            <a:pPr marL="496888" indent="-496888" defTabSz="850900">
              <a:lnSpc>
                <a:spcPct val="140000"/>
              </a:lnSpc>
            </a:pPr>
            <a:r>
              <a:rPr lang="fr-CA" sz="2800" dirty="0"/>
              <a:t>En équipe (groupes de 4) - Nommer un responsable</a:t>
            </a:r>
          </a:p>
          <a:p>
            <a:pPr marL="496888" indent="-496888" defTabSz="850900">
              <a:lnSpc>
                <a:spcPct val="140000"/>
              </a:lnSpc>
            </a:pPr>
            <a:r>
              <a:rPr lang="fr-CA" sz="2800" dirty="0"/>
              <a:t>Choisir un produit ou service novateur à commercialiser utilisant le numérique</a:t>
            </a:r>
          </a:p>
          <a:p>
            <a:pPr marL="496888" indent="-496888" defTabSz="850900">
              <a:lnSpc>
                <a:spcPct val="140000"/>
              </a:lnSpc>
            </a:pPr>
            <a:r>
              <a:rPr lang="fr-CA" sz="2800" dirty="0"/>
              <a:t>Remise d’un document PWP et d’un dossier papier (environ 10 pages)</a:t>
            </a:r>
          </a:p>
          <a:p>
            <a:pPr marL="496888" indent="-496888" defTabSz="850900">
              <a:lnSpc>
                <a:spcPct val="140000"/>
              </a:lnSpc>
            </a:pPr>
            <a:r>
              <a:rPr lang="fr-CA" sz="2800" dirty="0"/>
              <a:t>Présentation (15/20 min) en dernière séance de cours</a:t>
            </a:r>
          </a:p>
          <a:p>
            <a:pPr marL="496888" indent="-496888" defTabSz="850900">
              <a:lnSpc>
                <a:spcPct val="140000"/>
              </a:lnSpc>
            </a:pPr>
            <a:endParaRPr lang="fr-CA" sz="2800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896544"/>
          </a:xfrm>
        </p:spPr>
        <p:txBody>
          <a:bodyPr/>
          <a:lstStyle/>
          <a:p>
            <a:pPr marL="109537" indent="0">
              <a:buNone/>
            </a:pPr>
            <a:r>
              <a:rPr lang="fr-FR" sz="2800" dirty="0"/>
              <a:t>Introduction rapide : rapport sur le lancement d’un produit, contexte</a:t>
            </a:r>
          </a:p>
          <a:p>
            <a:pPr marL="109537" lvl="0" indent="0">
              <a:buNone/>
            </a:pPr>
            <a:endParaRPr lang="en-GB" sz="2800" dirty="0"/>
          </a:p>
          <a:p>
            <a:pPr marL="109537" lvl="0" indent="0">
              <a:buNone/>
            </a:pPr>
            <a:r>
              <a:rPr lang="en-GB" sz="2800" b="1" dirty="0"/>
              <a:t>1.</a:t>
            </a:r>
            <a:r>
              <a:rPr lang="en-GB" sz="3200" b="1" dirty="0"/>
              <a:t>Analyse du </a:t>
            </a:r>
            <a:r>
              <a:rPr lang="en-GB" sz="3200" b="1" dirty="0" err="1"/>
              <a:t>marché</a:t>
            </a:r>
            <a:endParaRPr lang="en-GB" sz="3200" b="1" dirty="0"/>
          </a:p>
          <a:p>
            <a:pPr lvl="1"/>
            <a:r>
              <a:rPr lang="fr-FR" sz="2000" b="1" dirty="0"/>
              <a:t>Etat des lieux du marché et segmentation</a:t>
            </a:r>
            <a:r>
              <a:rPr lang="fr-FR" sz="2000" dirty="0"/>
              <a:t> : A quel besoin répond votre produit?</a:t>
            </a:r>
          </a:p>
          <a:p>
            <a:pPr lvl="1"/>
            <a:r>
              <a:rPr lang="fr-FR" sz="2000" b="1" dirty="0"/>
              <a:t>Tendances de consommation de la clientèle</a:t>
            </a:r>
            <a:endParaRPr lang="fr-FR" sz="2000" dirty="0"/>
          </a:p>
          <a:p>
            <a:pPr lvl="1"/>
            <a:r>
              <a:rPr lang="fr-FR" sz="2000" b="1" dirty="0"/>
              <a:t>Etat des lieux de la concurrence </a:t>
            </a:r>
            <a:r>
              <a:rPr lang="fr-FR" sz="2000" dirty="0"/>
              <a:t>: Identification de 2/3 concurrents et </a:t>
            </a:r>
            <a:r>
              <a:rPr lang="fr-FR" sz="2000" dirty="0" err="1"/>
              <a:t>mapping</a:t>
            </a:r>
            <a:r>
              <a:rPr lang="fr-FR" sz="2000" dirty="0"/>
              <a:t> de votre choix. Menaces des concurrents, niche ?</a:t>
            </a:r>
          </a:p>
          <a:p>
            <a:pPr lvl="1"/>
            <a:r>
              <a:rPr lang="fr-FR" sz="2000" b="1" dirty="0"/>
              <a:t>Détail de l'offre proposée</a:t>
            </a:r>
            <a:r>
              <a:rPr lang="fr-FR" sz="2000" dirty="0"/>
              <a:t> : s’appuie sur les résultats du questionnaire - idées originales sur la base de l’analyse du questionnaire : tableau croisée ou  graphique</a:t>
            </a:r>
          </a:p>
          <a:p>
            <a:pPr marL="623887" lvl="0" indent="-514350">
              <a:buFont typeface="+mj-lt"/>
              <a:buAutoNum type="arabicPeriod"/>
            </a:pPr>
            <a:endParaRPr lang="fr-F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0" u="sng" dirty="0">
                <a:solidFill>
                  <a:schemeClr val="tx1"/>
                </a:solidFill>
              </a:rPr>
              <a:t>Etude de </a:t>
            </a:r>
            <a:r>
              <a:rPr lang="en-CA" b="0" u="sng" dirty="0" err="1">
                <a:solidFill>
                  <a:schemeClr val="tx1"/>
                </a:solidFill>
              </a:rPr>
              <a:t>projet</a:t>
            </a:r>
            <a:r>
              <a:rPr lang="en-CA" b="0" u="sng" dirty="0">
                <a:solidFill>
                  <a:schemeClr val="tx1"/>
                </a:solidFill>
              </a:rPr>
              <a:t> en </a:t>
            </a:r>
            <a:r>
              <a:rPr lang="en-CA" b="0" u="sng" dirty="0" err="1">
                <a:solidFill>
                  <a:schemeClr val="tx1"/>
                </a:solidFill>
              </a:rPr>
              <a:t>groupe</a:t>
            </a:r>
            <a:r>
              <a:rPr lang="en-CA" b="0" u="sng" dirty="0">
                <a:solidFill>
                  <a:schemeClr val="tx1"/>
                </a:solidFill>
              </a:rPr>
              <a:t> : </a:t>
            </a:r>
            <a:r>
              <a:rPr lang="en-CA" b="0" u="sng" dirty="0" err="1">
                <a:solidFill>
                  <a:schemeClr val="tx1"/>
                </a:solidFill>
              </a:rPr>
              <a:t>méthodologie</a:t>
            </a:r>
            <a:br>
              <a:rPr lang="en-CA" b="0" u="sng" dirty="0">
                <a:solidFill>
                  <a:schemeClr val="tx1"/>
                </a:solidFill>
              </a:rPr>
            </a:b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548680"/>
            <a:ext cx="8568952" cy="5458420"/>
          </a:xfrm>
        </p:spPr>
        <p:txBody>
          <a:bodyPr/>
          <a:lstStyle/>
          <a:p>
            <a:pPr marL="109537" lvl="0" indent="0">
              <a:buNone/>
            </a:pPr>
            <a:r>
              <a:rPr lang="fr-FR" sz="2800" dirty="0"/>
              <a:t>2. </a:t>
            </a:r>
            <a:r>
              <a:rPr lang="fr-FR" sz="3200" dirty="0"/>
              <a:t>Lancement de l'innovation – Marketing Mix</a:t>
            </a:r>
            <a:endParaRPr lang="en-GB" sz="3200" dirty="0"/>
          </a:p>
          <a:p>
            <a:pPr lvl="1"/>
            <a:r>
              <a:rPr lang="en-GB" sz="2000" b="1" dirty="0"/>
              <a:t>Le </a:t>
            </a:r>
            <a:r>
              <a:rPr lang="en-GB" sz="2000" b="1" dirty="0" err="1"/>
              <a:t>produit</a:t>
            </a:r>
            <a:r>
              <a:rPr lang="en-GB" sz="2000" b="1" dirty="0"/>
              <a:t> </a:t>
            </a:r>
            <a:r>
              <a:rPr lang="en-GB" sz="2000" dirty="0"/>
              <a:t>: </a:t>
            </a:r>
            <a:r>
              <a:rPr lang="en-GB" sz="2000" dirty="0" err="1"/>
              <a:t>caratéristiques</a:t>
            </a:r>
            <a:r>
              <a:rPr lang="en-GB" sz="2000" dirty="0"/>
              <a:t> techniques</a:t>
            </a:r>
            <a:endParaRPr lang="fr-FR" sz="2000" dirty="0"/>
          </a:p>
          <a:p>
            <a:pPr lvl="1"/>
            <a:r>
              <a:rPr lang="fr-FR" sz="2000" b="1" dirty="0"/>
              <a:t>Le prix</a:t>
            </a:r>
            <a:r>
              <a:rPr lang="fr-FR" sz="2000" dirty="0"/>
              <a:t> : quelle gamme de prix ?</a:t>
            </a:r>
          </a:p>
          <a:p>
            <a:pPr lvl="1"/>
            <a:r>
              <a:rPr lang="fr-FR" sz="2000" b="1" dirty="0"/>
              <a:t>La distribution</a:t>
            </a:r>
            <a:r>
              <a:rPr lang="fr-FR" sz="2000" dirty="0"/>
              <a:t> : quel mode de distribution, dans quels types d’enseignes ?</a:t>
            </a:r>
          </a:p>
          <a:p>
            <a:pPr lvl="1"/>
            <a:r>
              <a:rPr lang="fr-FR" sz="2000" b="1" dirty="0"/>
              <a:t>La communication</a:t>
            </a:r>
            <a:r>
              <a:rPr lang="fr-FR" sz="2000" dirty="0"/>
              <a:t> : quelle publicité mettre en place ?  Définir un slogan, proposer des supports de publicité, proposer une personnification de votre produit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r>
              <a:rPr lang="fr-FR" sz="2000" dirty="0"/>
              <a:t>Conclusion : possibilité d’extension de gamme?</a:t>
            </a:r>
          </a:p>
          <a:p>
            <a:r>
              <a:rPr lang="fr-FR" sz="2000" dirty="0"/>
              <a:t>Webographie</a:t>
            </a:r>
          </a:p>
          <a:p>
            <a:r>
              <a:rPr lang="fr-FR" sz="2000" dirty="0"/>
              <a:t>Annexe : texte du questionnaire et résultats principaux du questionnaire (10 minimum par étudiant)</a:t>
            </a:r>
          </a:p>
          <a:p>
            <a:pPr lvl="1"/>
            <a:endParaRPr lang="fr-FR" sz="2400" dirty="0"/>
          </a:p>
          <a:p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432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2366</TotalTime>
  <Words>237</Words>
  <Application>Microsoft Macintosh PowerPoint</Application>
  <PresentationFormat>Affichage à l'écran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Lucida Sans Unicode</vt:lpstr>
      <vt:lpstr>Times New Roman</vt:lpstr>
      <vt:lpstr>Verdana</vt:lpstr>
      <vt:lpstr>Wingdings 2</vt:lpstr>
      <vt:lpstr>Wingdings 3</vt:lpstr>
      <vt:lpstr>Concourse</vt:lpstr>
      <vt:lpstr>Etude de projet en groupe : étude du lancement d’un produit ou d’un service</vt:lpstr>
      <vt:lpstr>Etude de projet en groupe : méthodologie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Licence AES, option RH, année universitaire 2003-2004.  ECONOMIE ET GESTION DES RESSOUCES HUMAINES.</dc:title>
  <dc:creator>juliette</dc:creator>
  <cp:lastModifiedBy>KEVIN SOARES</cp:lastModifiedBy>
  <cp:revision>113</cp:revision>
  <cp:lastPrinted>2005-11-17T17:06:25Z</cp:lastPrinted>
  <dcterms:created xsi:type="dcterms:W3CDTF">2003-10-07T10:18:52Z</dcterms:created>
  <dcterms:modified xsi:type="dcterms:W3CDTF">2025-05-15T17:59:12Z</dcterms:modified>
</cp:coreProperties>
</file>