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74" r:id="rId3"/>
    <p:sldId id="258" r:id="rId4"/>
    <p:sldId id="259" r:id="rId5"/>
    <p:sldId id="260" r:id="rId6"/>
    <p:sldId id="261" r:id="rId7"/>
    <p:sldId id="275" r:id="rId8"/>
    <p:sldId id="269" r:id="rId9"/>
    <p:sldId id="262" r:id="rId10"/>
    <p:sldId id="273" r:id="rId11"/>
    <p:sldId id="263" r:id="rId12"/>
    <p:sldId id="264" r:id="rId13"/>
    <p:sldId id="268" r:id="rId14"/>
    <p:sldId id="271" r:id="rId15"/>
    <p:sldId id="267" r:id="rId16"/>
    <p:sldId id="272" r:id="rId17"/>
  </p:sldIdLst>
  <p:sldSz cx="9144000" cy="5143500" type="screen16x9"/>
  <p:notesSz cx="6858000" cy="9144000"/>
  <p:embeddedFontLst>
    <p:embeddedFont>
      <p:font typeface="Playfair Display" charset="0"/>
      <p:regular r:id="rId19"/>
      <p:bold r:id="rId20"/>
      <p:italic r:id="rId21"/>
      <p:boldItalic r:id="rId22"/>
    </p:embeddedFont>
    <p:embeddedFont>
      <p:font typeface="Lato"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snapToGrid="0">
      <p:cViewPr>
        <p:scale>
          <a:sx n="100" d="100"/>
          <a:sy n="100" d="100"/>
        </p:scale>
        <p:origin x="-1666" y="-365"/>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38366952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b9cef7bf0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b9cef7bf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33219" y="2235351"/>
            <a:ext cx="385200" cy="0"/>
          </a:xfrm>
          <a:prstGeom prst="straightConnector1">
            <a:avLst/>
          </a:prstGeom>
          <a:noFill/>
          <a:ln w="28575" cap="flat" cmpd="sng">
            <a:solidFill>
              <a:schemeClr val="dk1"/>
            </a:solidFill>
            <a:prstDash val="solid"/>
            <a:round/>
            <a:headEnd type="none" w="sm" len="sm"/>
            <a:tailEnd type="none" w="sm" len="sm"/>
          </a:ln>
        </p:spPr>
      </p:cxnSp>
      <p:sp>
        <p:nvSpPr>
          <p:cNvPr id="13" name="Google Shape;13;p2"/>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a:endParaRPr/>
          </a:p>
        </p:txBody>
      </p:sp>
      <p:sp>
        <p:nvSpPr>
          <p:cNvPr id="14" name="Google Shape;14;p2"/>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586725" y="1353788"/>
            <a:ext cx="79707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a:spLocks noGrp="1"/>
          </p:cNvSpPr>
          <p:nvPr>
            <p:ph type="body" idx="1"/>
          </p:nvPr>
        </p:nvSpPr>
        <p:spPr>
          <a:xfrm>
            <a:off x="586725" y="2968388"/>
            <a:ext cx="79707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509550" y="1921350"/>
            <a:ext cx="8124900" cy="130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4"/>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4" name="Google Shape;24;p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9" name="Google Shape;29;p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311700" y="1417950"/>
            <a:ext cx="3999900" cy="315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5"/>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w="28575" cap="flat" cmpd="sng">
            <a:solidFill>
              <a:schemeClr val="dk1"/>
            </a:solidFill>
            <a:prstDash val="solid"/>
            <a:round/>
            <a:headEnd type="none" w="sm" len="sm"/>
            <a:tailEnd type="none" w="sm" len="sm"/>
          </a:ln>
        </p:spPr>
      </p:cxnSp>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640350"/>
            <a:ext cx="2808000" cy="2928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45" name="Google Shape;4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9"/>
          <p:cNvSpPr txBox="1">
            <a:spLocks noGrp="1"/>
          </p:cNvSpPr>
          <p:nvPr>
            <p:ph type="title"/>
          </p:nvPr>
        </p:nvSpPr>
        <p:spPr>
          <a:xfrm>
            <a:off x="265500" y="1084625"/>
            <a:ext cx="4045200" cy="17070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45200"/>
            <a:ext cx="4045200" cy="1421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52" name="Google Shape;5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5" name="Google Shape;5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lue-go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725"/>
            <a:ext cx="8520600" cy="645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417800"/>
            <a:ext cx="8520600" cy="3150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ctr" rtl="0">
              <a:spcBef>
                <a:spcPts val="1200"/>
              </a:spcBef>
              <a:spcAft>
                <a:spcPts val="1000"/>
              </a:spcAft>
              <a:buNone/>
            </a:pPr>
            <a:r>
              <a:rPr lang="en" sz="3600" u="sng" dirty="0">
                <a:solidFill>
                  <a:srgbClr val="FFFF00"/>
                </a:solidFill>
                <a:latin typeface="Times New Roman"/>
                <a:ea typeface="Times New Roman"/>
                <a:cs typeface="Times New Roman"/>
                <a:sym typeface="Times New Roman"/>
              </a:rPr>
              <a:t>Demand Forecasting</a:t>
            </a:r>
            <a:endParaRPr sz="3600" u="sng" dirty="0">
              <a:solidFill>
                <a:srgbClr val="FFFF00"/>
              </a:solidFill>
            </a:endParaRPr>
          </a:p>
        </p:txBody>
      </p:sp>
      <p:sp>
        <p:nvSpPr>
          <p:cNvPr id="69" name="Google Shape;69;p13"/>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2800" dirty="0" smtClean="0">
                <a:solidFill>
                  <a:srgbClr val="000000"/>
                </a:solidFill>
                <a:latin typeface="Times New Roman"/>
                <a:ea typeface="Times New Roman"/>
                <a:cs typeface="Times New Roman"/>
                <a:sym typeface="Times New Roman"/>
              </a:rPr>
              <a:t>Forecasting of demand is the art of predicting demand for a product or a service at some future date on the basis of certain present and past behaviour pattern of some related events.</a:t>
            </a:r>
          </a:p>
          <a:p>
            <a:pPr marL="0" lvl="0" indent="0" algn="just" rtl="0">
              <a:lnSpc>
                <a:spcPct val="100000"/>
              </a:lnSpc>
              <a:spcBef>
                <a:spcPts val="0"/>
              </a:spcBef>
              <a:spcAft>
                <a:spcPts val="0"/>
              </a:spcAft>
              <a:buNone/>
            </a:pPr>
            <a:r>
              <a:rPr lang="en" sz="2800" dirty="0" smtClean="0">
                <a:solidFill>
                  <a:srgbClr val="000000"/>
                </a:solidFill>
                <a:latin typeface="Times New Roman"/>
                <a:ea typeface="Times New Roman"/>
                <a:cs typeface="Times New Roman"/>
                <a:sym typeface="Times New Roman"/>
              </a:rPr>
              <a:t>So, Demand </a:t>
            </a:r>
            <a:r>
              <a:rPr lang="en" sz="2800" dirty="0">
                <a:solidFill>
                  <a:srgbClr val="000000"/>
                </a:solidFill>
                <a:latin typeface="Times New Roman"/>
                <a:ea typeface="Times New Roman"/>
                <a:cs typeface="Times New Roman"/>
                <a:sym typeface="Times New Roman"/>
              </a:rPr>
              <a:t>forecasting is defined as “the scientific and analytical estimation of demand for a product (good or service) for a particular period of time.”</a:t>
            </a:r>
            <a:endParaRPr sz="2800" dirty="0">
              <a:solidFill>
                <a:srgbClr val="000000"/>
              </a:solidFill>
              <a:latin typeface="Times New Roman"/>
              <a:ea typeface="Times New Roman"/>
              <a:cs typeface="Times New Roman"/>
              <a:sym typeface="Times New Roman"/>
            </a:endParaRPr>
          </a:p>
          <a:p>
            <a:pPr marL="0" lvl="0" indent="0" algn="just" rtl="0">
              <a:spcBef>
                <a:spcPts val="1200"/>
              </a:spcBef>
              <a:spcAft>
                <a:spcPts val="1600"/>
              </a:spcAft>
              <a:buNone/>
            </a:pPr>
            <a:endParaRPr sz="2800"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712950"/>
            <a:ext cx="8520600" cy="3150900"/>
          </a:xfrm>
        </p:spPr>
        <p:txBody>
          <a:bodyPr/>
          <a:lstStyle/>
          <a:p>
            <a:pPr marL="114300" indent="0">
              <a:buNone/>
            </a:pPr>
            <a:r>
              <a:rPr lang="en-IN" dirty="0">
                <a:solidFill>
                  <a:srgbClr val="FF0000"/>
                </a:solidFill>
                <a:latin typeface="Times New Roman" panose="02020603050405020304" pitchFamily="18" charset="0"/>
                <a:cs typeface="Times New Roman" panose="02020603050405020304" pitchFamily="18" charset="0"/>
              </a:rPr>
              <a:t> </a:t>
            </a:r>
            <a:r>
              <a:rPr lang="en-IN" b="1" dirty="0">
                <a:solidFill>
                  <a:srgbClr val="FF0000"/>
                </a:solidFill>
                <a:latin typeface="Times New Roman" panose="02020603050405020304" pitchFamily="18" charset="0"/>
                <a:cs typeface="Times New Roman" panose="02020603050405020304" pitchFamily="18" charset="0"/>
              </a:rPr>
              <a:t>II)Least squares method</a:t>
            </a:r>
            <a:endParaRPr lang="en-IN" dirty="0" smtClean="0"/>
          </a:p>
          <a:p>
            <a:pPr marL="114300" indent="0" algn="just">
              <a:buNone/>
            </a:pPr>
            <a:r>
              <a:rPr lang="en-IN" dirty="0" smtClean="0"/>
              <a:t>	</a:t>
            </a:r>
            <a:r>
              <a:rPr lang="en-IN" dirty="0" smtClean="0">
                <a:solidFill>
                  <a:schemeClr val="bg2"/>
                </a:solidFill>
                <a:latin typeface="Times New Roman" panose="02020603050405020304" pitchFamily="18" charset="0"/>
                <a:cs typeface="Times New Roman" panose="02020603050405020304" pitchFamily="18" charset="0"/>
              </a:rPr>
              <a:t>The </a:t>
            </a:r>
            <a:r>
              <a:rPr lang="en-IN" dirty="0">
                <a:solidFill>
                  <a:schemeClr val="bg2"/>
                </a:solidFill>
                <a:latin typeface="Times New Roman" panose="02020603050405020304" pitchFamily="18" charset="0"/>
                <a:cs typeface="Times New Roman" panose="02020603050405020304" pitchFamily="18" charset="0"/>
              </a:rPr>
              <a:t>"least squares" method is a form of mathematical regression analysis used to determine the line of best fit for a set of data, providing a visual demonstration of the relationship between the data points. Each point of data represents the relationship between a known independent variable and an unknown dependent variable. </a:t>
            </a:r>
          </a:p>
          <a:p>
            <a:pPr marL="114300" indent="0">
              <a:buNone/>
            </a:pPr>
            <a:r>
              <a:rPr lang="en-IN" b="1" dirty="0">
                <a:solidFill>
                  <a:srgbClr val="FF0000"/>
                </a:solidFill>
                <a:latin typeface="Times New Roman" panose="02020603050405020304" pitchFamily="18" charset="0"/>
                <a:cs typeface="Times New Roman" panose="02020603050405020304" pitchFamily="18" charset="0"/>
              </a:rPr>
              <a:t>III)Time series analysis </a:t>
            </a:r>
          </a:p>
          <a:p>
            <a:pPr marL="114300" indent="0" algn="just">
              <a:buNone/>
            </a:pPr>
            <a:r>
              <a:rPr lang="en-US" dirty="0">
                <a:solidFill>
                  <a:schemeClr val="bg2"/>
                </a:solidFill>
                <a:latin typeface="Times New Roman" panose="02020603050405020304" pitchFamily="18" charset="0"/>
                <a:cs typeface="Times New Roman" panose="02020603050405020304" pitchFamily="18" charset="0"/>
              </a:rPr>
              <a:t>	</a:t>
            </a:r>
            <a:r>
              <a:rPr lang="en-IN" dirty="0">
                <a:solidFill>
                  <a:schemeClr val="bg2"/>
                </a:solidFill>
                <a:latin typeface="Times New Roman" panose="02020603050405020304" pitchFamily="18" charset="0"/>
                <a:cs typeface="Times New Roman" panose="02020603050405020304" pitchFamily="18" charset="0"/>
              </a:rPr>
              <a:t>Time Series Analysis refers to the analysis of a series of observations over a period of equally spaced time intervals. Time series analysis is applicable in various fields, such as public sector, economics, and research. The time series data are composed of Secular trend, Seasonal trend, Cyclical trend and Random events </a:t>
            </a:r>
          </a:p>
          <a:p>
            <a:endParaRPr lang="en-IN" dirty="0"/>
          </a:p>
        </p:txBody>
      </p:sp>
    </p:spTree>
    <p:extLst>
      <p:ext uri="{BB962C8B-B14F-4D97-AF65-F5344CB8AC3E}">
        <p14:creationId xmlns:p14="http://schemas.microsoft.com/office/powerpoint/2010/main" xmlns="" val="311714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732000"/>
            <a:ext cx="8520600" cy="3363750"/>
          </a:xfrm>
        </p:spPr>
        <p:txBody>
          <a:bodyPr/>
          <a:lstStyle/>
          <a:p>
            <a:pPr marL="114300" indent="0">
              <a:buNone/>
            </a:pPr>
            <a:r>
              <a:rPr lang="en-IN" b="1" dirty="0" smtClean="0">
                <a:solidFill>
                  <a:srgbClr val="FF0000"/>
                </a:solidFill>
                <a:latin typeface="Times New Roman" panose="02020603050405020304" pitchFamily="18" charset="0"/>
                <a:cs typeface="Times New Roman" panose="02020603050405020304" pitchFamily="18" charset="0"/>
              </a:rPr>
              <a:t>IV)Moving </a:t>
            </a:r>
            <a:r>
              <a:rPr lang="en-IN" b="1" dirty="0">
                <a:solidFill>
                  <a:srgbClr val="FF0000"/>
                </a:solidFill>
                <a:latin typeface="Times New Roman" panose="02020603050405020304" pitchFamily="18" charset="0"/>
                <a:cs typeface="Times New Roman" panose="02020603050405020304" pitchFamily="18" charset="0"/>
              </a:rPr>
              <a:t>averages method</a:t>
            </a:r>
          </a:p>
          <a:p>
            <a:pPr marL="114300" indent="0" algn="just">
              <a:buNone/>
            </a:pPr>
            <a:r>
              <a:rPr lang="en-US" dirty="0" smtClean="0">
                <a:solidFill>
                  <a:schemeClr val="bg2"/>
                </a:solidFill>
                <a:latin typeface="Times New Roman" panose="02020603050405020304" pitchFamily="18" charset="0"/>
                <a:cs typeface="Times New Roman" panose="02020603050405020304" pitchFamily="18" charset="0"/>
              </a:rPr>
              <a:t>	The simple moving averages method forecasts on the basis of demand values during the recent past. Such a method is applicable to a time series that does not have any pronounced </a:t>
            </a:r>
            <a:r>
              <a:rPr lang="en-US" dirty="0" err="1" smtClean="0">
                <a:solidFill>
                  <a:schemeClr val="bg2"/>
                </a:solidFill>
                <a:latin typeface="Times New Roman" panose="02020603050405020304" pitchFamily="18" charset="0"/>
                <a:cs typeface="Times New Roman" panose="02020603050405020304" pitchFamily="18" charset="0"/>
              </a:rPr>
              <a:t>behavioural</a:t>
            </a:r>
            <a:r>
              <a:rPr lang="en-US" dirty="0" smtClean="0">
                <a:solidFill>
                  <a:schemeClr val="bg2"/>
                </a:solidFill>
                <a:latin typeface="Times New Roman" panose="02020603050405020304" pitchFamily="18" charset="0"/>
                <a:cs typeface="Times New Roman" panose="02020603050405020304" pitchFamily="18" charset="0"/>
              </a:rPr>
              <a:t> pattern of fluctuations.</a:t>
            </a:r>
            <a:endParaRPr lang="en-IN" dirty="0" smtClean="0">
              <a:solidFill>
                <a:schemeClr val="bg2"/>
              </a:solidFill>
              <a:latin typeface="Times New Roman" panose="02020603050405020304" pitchFamily="18" charset="0"/>
              <a:cs typeface="Times New Roman" panose="02020603050405020304" pitchFamily="18" charset="0"/>
            </a:endParaRPr>
          </a:p>
          <a:p>
            <a:pPr marL="114300" indent="0">
              <a:buNone/>
            </a:pPr>
            <a:r>
              <a:rPr lang="en-IN" b="1" dirty="0" smtClean="0">
                <a:solidFill>
                  <a:srgbClr val="FF0000"/>
                </a:solidFill>
                <a:latin typeface="Times New Roman" panose="02020603050405020304" pitchFamily="18" charset="0"/>
                <a:cs typeface="Times New Roman" panose="02020603050405020304" pitchFamily="18" charset="0"/>
              </a:rPr>
              <a:t>V)Exponential </a:t>
            </a:r>
            <a:r>
              <a:rPr lang="en-IN" b="1" dirty="0">
                <a:solidFill>
                  <a:srgbClr val="FF0000"/>
                </a:solidFill>
                <a:latin typeface="Times New Roman" panose="02020603050405020304" pitchFamily="18" charset="0"/>
                <a:cs typeface="Times New Roman" panose="02020603050405020304" pitchFamily="18" charset="0"/>
              </a:rPr>
              <a:t>smoothing </a:t>
            </a:r>
          </a:p>
          <a:p>
            <a:pPr marL="114300" indent="0" algn="just">
              <a:buNone/>
            </a:pPr>
            <a:r>
              <a:rPr lang="en-IN" dirty="0" smtClean="0">
                <a:solidFill>
                  <a:schemeClr val="bg2"/>
                </a:solidFill>
                <a:latin typeface="Times New Roman" panose="02020603050405020304" pitchFamily="18" charset="0"/>
                <a:cs typeface="Times New Roman" panose="02020603050405020304" pitchFamily="18" charset="0"/>
              </a:rPr>
              <a:t>	The </a:t>
            </a:r>
            <a:r>
              <a:rPr lang="en-IN" dirty="0">
                <a:solidFill>
                  <a:schemeClr val="bg2"/>
                </a:solidFill>
                <a:latin typeface="Times New Roman" panose="02020603050405020304" pitchFamily="18" charset="0"/>
                <a:cs typeface="Times New Roman" panose="02020603050405020304" pitchFamily="18" charset="0"/>
              </a:rPr>
              <a:t>exponential smoothing is yet another projection method and works on the similar guidelines of the moving averages methods. Here also, each point of time series is the arithmetical average of preceding consecutive points and where the heaviest weight is assigned to the most recent data. This method is often used in the situation where the data under forecast is large. </a:t>
            </a:r>
          </a:p>
          <a:p>
            <a:pPr marL="114300" indent="0">
              <a:buNone/>
            </a:pPr>
            <a:endParaRPr lang="en-US" dirty="0" smtClean="0">
              <a:solidFill>
                <a:schemeClr val="bg2"/>
              </a:solidFill>
              <a:latin typeface="Times New Roman" panose="02020603050405020304" pitchFamily="18" charset="0"/>
              <a:cs typeface="Times New Roman" panose="02020603050405020304" pitchFamily="18" charset="0"/>
            </a:endParaRPr>
          </a:p>
          <a:p>
            <a:endParaRPr lang="en-IN" dirty="0">
              <a:solidFill>
                <a:schemeClr val="bg2"/>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98337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665325"/>
            <a:ext cx="8063373" cy="4030500"/>
          </a:xfrm>
        </p:spPr>
        <p:txBody>
          <a:bodyPr/>
          <a:lstStyle/>
          <a:p>
            <a:pPr marL="114300" indent="0">
              <a:buNone/>
            </a:pPr>
            <a:r>
              <a:rPr lang="en-IN" dirty="0">
                <a:solidFill>
                  <a:srgbClr val="FFFF00"/>
                </a:solidFill>
                <a:latin typeface="Times New Roman" panose="02020603050405020304" pitchFamily="18" charset="0"/>
                <a:cs typeface="Times New Roman" panose="02020603050405020304" pitchFamily="18" charset="0"/>
              </a:rPr>
              <a:t>b) Barometric techniques </a:t>
            </a:r>
            <a:endParaRPr lang="en-IN" dirty="0" smtClean="0">
              <a:solidFill>
                <a:srgbClr val="FFFF00"/>
              </a:solidFill>
              <a:latin typeface="Times New Roman" panose="02020603050405020304" pitchFamily="18" charset="0"/>
              <a:cs typeface="Times New Roman" panose="02020603050405020304" pitchFamily="18" charset="0"/>
            </a:endParaRPr>
          </a:p>
          <a:p>
            <a:pPr marL="114300" indent="0" algn="just">
              <a:buNone/>
            </a:pPr>
            <a:r>
              <a:rPr lang="en-US" dirty="0" smtClean="0">
                <a:latin typeface="Times New Roman" panose="02020603050405020304" pitchFamily="18" charset="0"/>
                <a:cs typeface="Times New Roman" panose="02020603050405020304" pitchFamily="18" charset="0"/>
              </a:rPr>
              <a:t>	</a:t>
            </a:r>
            <a:r>
              <a:rPr lang="en-US" dirty="0" smtClean="0">
                <a:solidFill>
                  <a:schemeClr val="bg2"/>
                </a:solidFill>
                <a:latin typeface="Times New Roman" panose="02020603050405020304" pitchFamily="18" charset="0"/>
                <a:cs typeface="Times New Roman" panose="02020603050405020304" pitchFamily="18" charset="0"/>
              </a:rPr>
              <a:t>Simple </a:t>
            </a:r>
            <a:r>
              <a:rPr lang="en-US" dirty="0">
                <a:solidFill>
                  <a:schemeClr val="bg2"/>
                </a:solidFill>
                <a:latin typeface="Times New Roman" panose="02020603050405020304" pitchFamily="18" charset="0"/>
                <a:cs typeface="Times New Roman" panose="02020603050405020304" pitchFamily="18" charset="0"/>
              </a:rPr>
              <a:t>trend projections are not capable of forecasting turning paints. Under Barometric method, present events are used to predict the directions of change in future. This is done with the help of economics and statistical indicators. Those are </a:t>
            </a:r>
            <a:endParaRPr lang="en-US" dirty="0" smtClean="0">
              <a:solidFill>
                <a:schemeClr val="bg2"/>
              </a:solidFill>
              <a:latin typeface="Times New Roman" panose="02020603050405020304" pitchFamily="18" charset="0"/>
              <a:cs typeface="Times New Roman" panose="02020603050405020304" pitchFamily="18" charset="0"/>
            </a:endParaRPr>
          </a:p>
          <a:p>
            <a:pPr marL="514350" indent="-400050" algn="just">
              <a:buFont typeface="+mj-lt"/>
              <a:buAutoNum type="romanLcPeriod"/>
            </a:pPr>
            <a:r>
              <a:rPr lang="en-US" dirty="0" smtClean="0">
                <a:solidFill>
                  <a:schemeClr val="bg2"/>
                </a:solidFill>
                <a:latin typeface="Times New Roman" panose="02020603050405020304" pitchFamily="18" charset="0"/>
                <a:cs typeface="Times New Roman" panose="02020603050405020304" pitchFamily="18" charset="0"/>
              </a:rPr>
              <a:t>Construction </a:t>
            </a:r>
            <a:r>
              <a:rPr lang="en-US" dirty="0">
                <a:solidFill>
                  <a:schemeClr val="bg2"/>
                </a:solidFill>
                <a:latin typeface="Times New Roman" panose="02020603050405020304" pitchFamily="18" charset="0"/>
                <a:cs typeface="Times New Roman" panose="02020603050405020304" pitchFamily="18" charset="0"/>
              </a:rPr>
              <a:t>Contracts awarded for building materials </a:t>
            </a:r>
            <a:endParaRPr lang="en-US" dirty="0" smtClean="0">
              <a:solidFill>
                <a:schemeClr val="bg2"/>
              </a:solidFill>
              <a:latin typeface="Times New Roman" panose="02020603050405020304" pitchFamily="18" charset="0"/>
              <a:cs typeface="Times New Roman" panose="02020603050405020304" pitchFamily="18" charset="0"/>
            </a:endParaRPr>
          </a:p>
          <a:p>
            <a:pPr marL="514350" indent="-400050" algn="just">
              <a:buFont typeface="+mj-lt"/>
              <a:buAutoNum type="romanLcPeriod"/>
            </a:pPr>
            <a:r>
              <a:rPr lang="en-US" dirty="0" smtClean="0">
                <a:solidFill>
                  <a:schemeClr val="bg2"/>
                </a:solidFill>
                <a:latin typeface="Times New Roman" panose="02020603050405020304" pitchFamily="18" charset="0"/>
                <a:cs typeface="Times New Roman" panose="02020603050405020304" pitchFamily="18" charset="0"/>
              </a:rPr>
              <a:t>Personal </a:t>
            </a:r>
            <a:r>
              <a:rPr lang="en-US" dirty="0">
                <a:solidFill>
                  <a:schemeClr val="bg2"/>
                </a:solidFill>
                <a:latin typeface="Times New Roman" panose="02020603050405020304" pitchFamily="18" charset="0"/>
                <a:cs typeface="Times New Roman" panose="02020603050405020304" pitchFamily="18" charset="0"/>
              </a:rPr>
              <a:t>income </a:t>
            </a:r>
            <a:endParaRPr lang="en-US" dirty="0" smtClean="0">
              <a:solidFill>
                <a:schemeClr val="bg2"/>
              </a:solidFill>
              <a:latin typeface="Times New Roman" panose="02020603050405020304" pitchFamily="18" charset="0"/>
              <a:cs typeface="Times New Roman" panose="02020603050405020304" pitchFamily="18" charset="0"/>
            </a:endParaRPr>
          </a:p>
          <a:p>
            <a:pPr marL="514350" indent="-400050" algn="just">
              <a:buFont typeface="+mj-lt"/>
              <a:buAutoNum type="romanLcPeriod"/>
            </a:pPr>
            <a:r>
              <a:rPr lang="en-US" dirty="0" smtClean="0">
                <a:solidFill>
                  <a:schemeClr val="bg2"/>
                </a:solidFill>
                <a:latin typeface="Times New Roman" panose="02020603050405020304" pitchFamily="18" charset="0"/>
                <a:cs typeface="Times New Roman" panose="02020603050405020304" pitchFamily="18" charset="0"/>
              </a:rPr>
              <a:t>Agricultural </a:t>
            </a:r>
            <a:r>
              <a:rPr lang="en-US" dirty="0">
                <a:solidFill>
                  <a:schemeClr val="bg2"/>
                </a:solidFill>
                <a:latin typeface="Times New Roman" panose="02020603050405020304" pitchFamily="18" charset="0"/>
                <a:cs typeface="Times New Roman" panose="02020603050405020304" pitchFamily="18" charset="0"/>
              </a:rPr>
              <a:t>Income. </a:t>
            </a:r>
            <a:endParaRPr lang="en-US" dirty="0" smtClean="0">
              <a:solidFill>
                <a:schemeClr val="bg2"/>
              </a:solidFill>
              <a:latin typeface="Times New Roman" panose="02020603050405020304" pitchFamily="18" charset="0"/>
              <a:cs typeface="Times New Roman" panose="02020603050405020304" pitchFamily="18" charset="0"/>
            </a:endParaRPr>
          </a:p>
          <a:p>
            <a:pPr marL="514350" indent="-400050" algn="just">
              <a:buFont typeface="+mj-lt"/>
              <a:buAutoNum type="romanLcPeriod"/>
            </a:pPr>
            <a:r>
              <a:rPr lang="en-US" dirty="0" smtClean="0">
                <a:solidFill>
                  <a:schemeClr val="bg2"/>
                </a:solidFill>
                <a:latin typeface="Times New Roman" panose="02020603050405020304" pitchFamily="18" charset="0"/>
                <a:cs typeface="Times New Roman" panose="02020603050405020304" pitchFamily="18" charset="0"/>
              </a:rPr>
              <a:t>Employment </a:t>
            </a:r>
          </a:p>
          <a:p>
            <a:pPr marL="514350" indent="-400050" algn="just">
              <a:buFont typeface="+mj-lt"/>
              <a:buAutoNum type="romanLcPeriod"/>
            </a:pPr>
            <a:r>
              <a:rPr lang="en-US" dirty="0" smtClean="0">
                <a:solidFill>
                  <a:schemeClr val="bg2"/>
                </a:solidFill>
                <a:latin typeface="Times New Roman" panose="02020603050405020304" pitchFamily="18" charset="0"/>
                <a:cs typeface="Times New Roman" panose="02020603050405020304" pitchFamily="18" charset="0"/>
              </a:rPr>
              <a:t>Gross </a:t>
            </a:r>
            <a:r>
              <a:rPr lang="en-US" dirty="0">
                <a:solidFill>
                  <a:schemeClr val="bg2"/>
                </a:solidFill>
                <a:latin typeface="Times New Roman" panose="02020603050405020304" pitchFamily="18" charset="0"/>
                <a:cs typeface="Times New Roman" panose="02020603050405020304" pitchFamily="18" charset="0"/>
              </a:rPr>
              <a:t>national income </a:t>
            </a:r>
            <a:endParaRPr lang="en-US" dirty="0" smtClean="0">
              <a:solidFill>
                <a:schemeClr val="bg2"/>
              </a:solidFill>
              <a:latin typeface="Times New Roman" panose="02020603050405020304" pitchFamily="18" charset="0"/>
              <a:cs typeface="Times New Roman" panose="02020603050405020304" pitchFamily="18" charset="0"/>
            </a:endParaRPr>
          </a:p>
          <a:p>
            <a:pPr marL="514350" indent="-400050" algn="just">
              <a:buFont typeface="+mj-lt"/>
              <a:buAutoNum type="romanLcPeriod"/>
            </a:pPr>
            <a:r>
              <a:rPr lang="en-US" dirty="0" smtClean="0">
                <a:solidFill>
                  <a:schemeClr val="bg2"/>
                </a:solidFill>
                <a:latin typeface="Times New Roman" panose="02020603050405020304" pitchFamily="18" charset="0"/>
                <a:cs typeface="Times New Roman" panose="02020603050405020304" pitchFamily="18" charset="0"/>
              </a:rPr>
              <a:t>Industrial </a:t>
            </a:r>
            <a:r>
              <a:rPr lang="en-US" dirty="0">
                <a:solidFill>
                  <a:schemeClr val="bg2"/>
                </a:solidFill>
                <a:latin typeface="Times New Roman" panose="02020603050405020304" pitchFamily="18" charset="0"/>
                <a:cs typeface="Times New Roman" panose="02020603050405020304" pitchFamily="18" charset="0"/>
              </a:rPr>
              <a:t>Production </a:t>
            </a:r>
            <a:endParaRPr lang="en-US" dirty="0" smtClean="0">
              <a:solidFill>
                <a:schemeClr val="bg2"/>
              </a:solidFill>
              <a:latin typeface="Times New Roman" panose="02020603050405020304" pitchFamily="18" charset="0"/>
              <a:cs typeface="Times New Roman" panose="02020603050405020304" pitchFamily="18" charset="0"/>
            </a:endParaRPr>
          </a:p>
          <a:p>
            <a:pPr marL="514350" indent="-400050" algn="just">
              <a:buFont typeface="+mj-lt"/>
              <a:buAutoNum type="romanLcPeriod"/>
            </a:pPr>
            <a:r>
              <a:rPr lang="en-US" dirty="0" smtClean="0">
                <a:solidFill>
                  <a:schemeClr val="bg2"/>
                </a:solidFill>
                <a:latin typeface="Times New Roman" panose="02020603050405020304" pitchFamily="18" charset="0"/>
                <a:cs typeface="Times New Roman" panose="02020603050405020304" pitchFamily="18" charset="0"/>
              </a:rPr>
              <a:t>Bank </a:t>
            </a:r>
            <a:r>
              <a:rPr lang="en-US" dirty="0">
                <a:solidFill>
                  <a:schemeClr val="bg2"/>
                </a:solidFill>
                <a:latin typeface="Times New Roman" panose="02020603050405020304" pitchFamily="18" charset="0"/>
                <a:cs typeface="Times New Roman" panose="02020603050405020304" pitchFamily="18" charset="0"/>
              </a:rPr>
              <a:t>Deposits etc.</a:t>
            </a:r>
          </a:p>
          <a:p>
            <a:pPr marL="114300" indent="0">
              <a:buNone/>
            </a:pPr>
            <a:r>
              <a:rPr lang="en-US" dirty="0">
                <a:solidFill>
                  <a:schemeClr val="bg2"/>
                </a:solidFill>
                <a:latin typeface="Times New Roman" panose="02020603050405020304" pitchFamily="18" charset="0"/>
                <a:cs typeface="Times New Roman" panose="02020603050405020304" pitchFamily="18" charset="0"/>
              </a:rPr>
              <a:t/>
            </a:r>
            <a:br>
              <a:rPr lang="en-US" dirty="0">
                <a:solidFill>
                  <a:schemeClr val="bg2"/>
                </a:solidFill>
                <a:latin typeface="Times New Roman" panose="02020603050405020304" pitchFamily="18" charset="0"/>
                <a:cs typeface="Times New Roman" panose="02020603050405020304" pitchFamily="18" charset="0"/>
              </a:rPr>
            </a:br>
            <a:endParaRPr lang="en-IN" dirty="0">
              <a:solidFill>
                <a:schemeClr val="bg2"/>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53183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751050"/>
            <a:ext cx="8520600" cy="3150900"/>
          </a:xfrm>
        </p:spPr>
        <p:txBody>
          <a:bodyPr/>
          <a:lstStyle/>
          <a:p>
            <a:pPr marL="114300" lvl="1" indent="0">
              <a:spcBef>
                <a:spcPts val="0"/>
              </a:spcBef>
              <a:buSzPts val="1800"/>
              <a:buNone/>
            </a:pPr>
            <a:r>
              <a:rPr lang="en-IN" sz="1800" dirty="0">
                <a:solidFill>
                  <a:srgbClr val="FFFF00"/>
                </a:solidFill>
                <a:latin typeface="Times New Roman" panose="02020603050405020304" pitchFamily="18" charset="0"/>
                <a:cs typeface="Times New Roman" panose="02020603050405020304" pitchFamily="18" charset="0"/>
              </a:rPr>
              <a:t>c) Simultaneous equations </a:t>
            </a:r>
            <a:r>
              <a:rPr lang="en-IN" sz="1800" dirty="0" smtClean="0">
                <a:solidFill>
                  <a:srgbClr val="FFFF00"/>
                </a:solidFill>
                <a:latin typeface="Times New Roman" panose="02020603050405020304" pitchFamily="18" charset="0"/>
                <a:cs typeface="Times New Roman" panose="02020603050405020304" pitchFamily="18" charset="0"/>
              </a:rPr>
              <a:t>method</a:t>
            </a:r>
          </a:p>
          <a:p>
            <a:pPr marL="114300" lvl="1" indent="0" algn="just">
              <a:spcBef>
                <a:spcPts val="0"/>
              </a:spcBef>
              <a:buSzPts val="1800"/>
              <a:buNone/>
            </a:pPr>
            <a:r>
              <a:rPr lang="en-US" sz="1800" dirty="0" smtClean="0">
                <a:solidFill>
                  <a:schemeClr val="bg2"/>
                </a:solidFill>
                <a:latin typeface="Times New Roman" panose="02020603050405020304" pitchFamily="18" charset="0"/>
                <a:cs typeface="Times New Roman" panose="02020603050405020304" pitchFamily="18" charset="0"/>
              </a:rPr>
              <a:t>	This method is based on the guiding principle that in any economic decision </a:t>
            </a:r>
          </a:p>
          <a:p>
            <a:pPr marL="114300" lvl="1" indent="0" algn="just">
              <a:spcBef>
                <a:spcPts val="0"/>
              </a:spcBef>
              <a:buSzPts val="1800"/>
              <a:buNone/>
            </a:pPr>
            <a:r>
              <a:rPr lang="en-US" sz="1800" dirty="0">
                <a:solidFill>
                  <a:schemeClr val="bg2"/>
                </a:solidFill>
                <a:latin typeface="Times New Roman" panose="02020603050405020304" pitchFamily="18" charset="0"/>
                <a:cs typeface="Times New Roman" panose="02020603050405020304" pitchFamily="18" charset="0"/>
              </a:rPr>
              <a:t>e</a:t>
            </a:r>
            <a:r>
              <a:rPr lang="en-US" sz="1800" dirty="0" smtClean="0">
                <a:solidFill>
                  <a:schemeClr val="bg2"/>
                </a:solidFill>
                <a:latin typeface="Times New Roman" panose="02020603050405020304" pitchFamily="18" charset="0"/>
                <a:cs typeface="Times New Roman" panose="02020603050405020304" pitchFamily="18" charset="0"/>
              </a:rPr>
              <a:t>very variable influences every other variable. This method incorporates mutual dependence among variables.</a:t>
            </a:r>
            <a:endParaRPr lang="en-IN" sz="1800" dirty="0">
              <a:solidFill>
                <a:schemeClr val="bg2"/>
              </a:solidFill>
              <a:latin typeface="Times New Roman" panose="02020603050405020304" pitchFamily="18" charset="0"/>
              <a:cs typeface="Times New Roman" panose="02020603050405020304" pitchFamily="18" charset="0"/>
            </a:endParaRPr>
          </a:p>
          <a:p>
            <a:pPr marL="114300" lvl="1" indent="0">
              <a:spcBef>
                <a:spcPts val="0"/>
              </a:spcBef>
              <a:buSzPts val="1800"/>
              <a:buNone/>
            </a:pPr>
            <a:r>
              <a:rPr lang="en-IN" sz="1800" dirty="0" smtClean="0">
                <a:solidFill>
                  <a:srgbClr val="FFFF00"/>
                </a:solidFill>
                <a:latin typeface="Times New Roman" panose="02020603050405020304" pitchFamily="18" charset="0"/>
                <a:cs typeface="Times New Roman" panose="02020603050405020304" pitchFamily="18" charset="0"/>
              </a:rPr>
              <a:t>d</a:t>
            </a:r>
            <a:r>
              <a:rPr lang="en-IN" sz="1800" dirty="0">
                <a:solidFill>
                  <a:srgbClr val="FFFF00"/>
                </a:solidFill>
                <a:latin typeface="Times New Roman" panose="02020603050405020304" pitchFamily="18" charset="0"/>
                <a:cs typeface="Times New Roman" panose="02020603050405020304" pitchFamily="18" charset="0"/>
              </a:rPr>
              <a:t>) Correlation and Regression methods  </a:t>
            </a:r>
          </a:p>
          <a:p>
            <a:pPr marL="114300" indent="0" algn="just">
              <a:buNone/>
            </a:pPr>
            <a:r>
              <a:rPr lang="en-US" dirty="0" smtClean="0">
                <a:solidFill>
                  <a:schemeClr val="bg2"/>
                </a:solidFill>
                <a:latin typeface="Times New Roman" panose="02020603050405020304" pitchFamily="18" charset="0"/>
                <a:cs typeface="Times New Roman" panose="02020603050405020304" pitchFamily="18" charset="0"/>
              </a:rPr>
              <a:t>	Regression </a:t>
            </a:r>
            <a:r>
              <a:rPr lang="en-US" dirty="0">
                <a:solidFill>
                  <a:schemeClr val="bg2"/>
                </a:solidFill>
                <a:latin typeface="Times New Roman" panose="02020603050405020304" pitchFamily="18" charset="0"/>
                <a:cs typeface="Times New Roman" panose="02020603050405020304" pitchFamily="18" charset="0"/>
              </a:rPr>
              <a:t>and correlation are used for forecasting demand. Based on </a:t>
            </a:r>
            <a:r>
              <a:rPr lang="en-US" dirty="0" smtClean="0">
                <a:solidFill>
                  <a:schemeClr val="bg2"/>
                </a:solidFill>
                <a:latin typeface="Times New Roman" panose="02020603050405020304" pitchFamily="18" charset="0"/>
                <a:cs typeface="Times New Roman" panose="02020603050405020304" pitchFamily="18" charset="0"/>
              </a:rPr>
              <a:t>past </a:t>
            </a:r>
            <a:r>
              <a:rPr lang="en-US" dirty="0">
                <a:solidFill>
                  <a:schemeClr val="bg2"/>
                </a:solidFill>
                <a:latin typeface="Times New Roman" panose="02020603050405020304" pitchFamily="18" charset="0"/>
                <a:cs typeface="Times New Roman" panose="02020603050405020304" pitchFamily="18" charset="0"/>
              </a:rPr>
              <a:t>data the future data trend is forecasted. If the functional relationship is analyzed with the independent variable it is simple </a:t>
            </a:r>
            <a:r>
              <a:rPr lang="en-US" dirty="0" smtClean="0">
                <a:solidFill>
                  <a:schemeClr val="bg2"/>
                </a:solidFill>
                <a:latin typeface="Times New Roman" panose="02020603050405020304" pitchFamily="18" charset="0"/>
                <a:cs typeface="Times New Roman" panose="02020603050405020304" pitchFamily="18" charset="0"/>
              </a:rPr>
              <a:t>correction. In </a:t>
            </a:r>
            <a:r>
              <a:rPr lang="en-US" dirty="0">
                <a:solidFill>
                  <a:schemeClr val="bg2"/>
                </a:solidFill>
                <a:latin typeface="Times New Roman" panose="02020603050405020304" pitchFamily="18" charset="0"/>
                <a:cs typeface="Times New Roman" panose="02020603050405020304" pitchFamily="18" charset="0"/>
              </a:rPr>
              <a:t>correlation we analyze the nature of relation between the variables while in regression; the extent of relation between the variables is analyzed. The results are expressed in mathematical form. </a:t>
            </a:r>
            <a:br>
              <a:rPr lang="en-US" dirty="0">
                <a:solidFill>
                  <a:schemeClr val="bg2"/>
                </a:solidFill>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86743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latin typeface="+mj-lt"/>
              </a:rPr>
              <a:t>3.</a:t>
            </a:r>
            <a:r>
              <a:rPr lang="en-IN" dirty="0">
                <a:solidFill>
                  <a:srgbClr val="FFFF00"/>
                </a:solidFill>
              </a:rPr>
              <a:t>Other methods </a:t>
            </a:r>
            <a:br>
              <a:rPr lang="en-IN" dirty="0">
                <a:solidFill>
                  <a:srgbClr val="FFFF00"/>
                </a:solidFill>
              </a:rPr>
            </a:br>
            <a:endParaRPr lang="en-IN" dirty="0">
              <a:solidFill>
                <a:srgbClr val="FFFF00"/>
              </a:solidFill>
            </a:endParaRPr>
          </a:p>
        </p:txBody>
      </p:sp>
      <p:sp>
        <p:nvSpPr>
          <p:cNvPr id="3" name="Text Placeholder 2"/>
          <p:cNvSpPr>
            <a:spLocks noGrp="1"/>
          </p:cNvSpPr>
          <p:nvPr>
            <p:ph type="body" idx="1"/>
          </p:nvPr>
        </p:nvSpPr>
        <p:spPr/>
        <p:txBody>
          <a:bodyPr/>
          <a:lstStyle/>
          <a:p>
            <a:pPr marL="114300" indent="0">
              <a:buNone/>
            </a:pPr>
            <a:r>
              <a:rPr lang="en-IN" dirty="0" smtClean="0">
                <a:solidFill>
                  <a:srgbClr val="FFFF00"/>
                </a:solidFill>
                <a:latin typeface="Times New Roman" panose="02020603050405020304" pitchFamily="18" charset="0"/>
                <a:cs typeface="Times New Roman" panose="02020603050405020304" pitchFamily="18" charset="0"/>
              </a:rPr>
              <a:t>a)Expert </a:t>
            </a:r>
            <a:r>
              <a:rPr lang="en-IN" dirty="0">
                <a:solidFill>
                  <a:srgbClr val="FFFF00"/>
                </a:solidFill>
                <a:latin typeface="Times New Roman" panose="02020603050405020304" pitchFamily="18" charset="0"/>
                <a:cs typeface="Times New Roman" panose="02020603050405020304" pitchFamily="18" charset="0"/>
              </a:rPr>
              <a:t>opinion method </a:t>
            </a:r>
            <a:endParaRPr lang="en-IN" dirty="0" smtClean="0">
              <a:solidFill>
                <a:srgbClr val="FFFF00"/>
              </a:solidFill>
              <a:latin typeface="Times New Roman" panose="02020603050405020304" pitchFamily="18" charset="0"/>
              <a:cs typeface="Times New Roman" panose="02020603050405020304" pitchFamily="18" charset="0"/>
            </a:endParaRPr>
          </a:p>
          <a:p>
            <a:pPr marL="114300" indent="0" algn="just">
              <a:buNone/>
            </a:pPr>
            <a:r>
              <a:rPr lang="en-US" dirty="0" smtClean="0">
                <a:latin typeface="Times New Roman" panose="02020603050405020304" pitchFamily="18" charset="0"/>
                <a:cs typeface="Times New Roman" panose="02020603050405020304" pitchFamily="18" charset="0"/>
              </a:rPr>
              <a:t>	</a:t>
            </a:r>
            <a:r>
              <a:rPr lang="en-US" dirty="0" smtClean="0">
                <a:solidFill>
                  <a:schemeClr val="bg2"/>
                </a:solidFill>
                <a:latin typeface="Times New Roman" panose="02020603050405020304" pitchFamily="18" charset="0"/>
                <a:cs typeface="Times New Roman" panose="02020603050405020304" pitchFamily="18" charset="0"/>
              </a:rPr>
              <a:t>Apart </a:t>
            </a:r>
            <a:r>
              <a:rPr lang="en-US" dirty="0">
                <a:solidFill>
                  <a:schemeClr val="bg2"/>
                </a:solidFill>
                <a:latin typeface="Times New Roman" panose="02020603050405020304" pitchFamily="18" charset="0"/>
                <a:cs typeface="Times New Roman" panose="02020603050405020304" pitchFamily="18" charset="0"/>
              </a:rPr>
              <a:t>from salesmen and consumers, distributors or outside experts may also e used for forecasting. In the United States of America, the automobile companies get sales estimates directly from their dealers. Firms in advanced countries make use of outside experts for estimating future demand. Various public and private agencies all periodic forecasts of short or long term business conditions.</a:t>
            </a:r>
          </a:p>
          <a:p>
            <a:endParaRPr lang="en-IN" dirty="0"/>
          </a:p>
        </p:txBody>
      </p:sp>
    </p:spTree>
    <p:extLst>
      <p:ext uri="{BB962C8B-B14F-4D97-AF65-F5344CB8AC3E}">
        <p14:creationId xmlns:p14="http://schemas.microsoft.com/office/powerpoint/2010/main" xmlns="" val="2159687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732000"/>
            <a:ext cx="8520600" cy="3150900"/>
          </a:xfrm>
        </p:spPr>
        <p:txBody>
          <a:bodyPr/>
          <a:lstStyle/>
          <a:p>
            <a:pPr marL="114300" indent="0">
              <a:buNone/>
            </a:pPr>
            <a:r>
              <a:rPr lang="en-IN" dirty="0" smtClean="0">
                <a:solidFill>
                  <a:srgbClr val="FFFF00"/>
                </a:solidFill>
              </a:rPr>
              <a:t>b)Test </a:t>
            </a:r>
            <a:r>
              <a:rPr lang="en-IN" dirty="0">
                <a:solidFill>
                  <a:srgbClr val="FFFF00"/>
                </a:solidFill>
              </a:rPr>
              <a:t>marketing </a:t>
            </a:r>
            <a:endParaRPr lang="en-IN" dirty="0" smtClean="0">
              <a:solidFill>
                <a:srgbClr val="FFFF00"/>
              </a:solidFill>
            </a:endParaRPr>
          </a:p>
          <a:p>
            <a:pPr marL="114300" indent="0" algn="just">
              <a:buNone/>
            </a:pPr>
            <a:r>
              <a:rPr lang="en-US" dirty="0" smtClean="0">
                <a:solidFill>
                  <a:schemeClr val="bg2"/>
                </a:solidFill>
              </a:rPr>
              <a:t>	</a:t>
            </a:r>
            <a:r>
              <a:rPr lang="en-US" dirty="0" smtClean="0">
                <a:solidFill>
                  <a:schemeClr val="bg2"/>
                </a:solidFill>
                <a:latin typeface="Times New Roman" panose="02020603050405020304" pitchFamily="18" charset="0"/>
                <a:cs typeface="Times New Roman" panose="02020603050405020304" pitchFamily="18" charset="0"/>
              </a:rPr>
              <a:t>In this method, the product is actually sold in certain segments of the market, regarded as the “test market”. Demand is forecasted based on the basis of actual sales of the product in the test markets and the product is launched in the entire market on the basis of the results of the sales in the test area.</a:t>
            </a:r>
          </a:p>
          <a:p>
            <a:pPr marL="114300" indent="0">
              <a:buNone/>
            </a:pPr>
            <a:r>
              <a:rPr lang="en-IN" dirty="0" smtClean="0">
                <a:solidFill>
                  <a:srgbClr val="FFFF00"/>
                </a:solidFill>
              </a:rPr>
              <a:t>c) Controlled </a:t>
            </a:r>
            <a:r>
              <a:rPr lang="en-IN" dirty="0">
                <a:solidFill>
                  <a:srgbClr val="FFFF00"/>
                </a:solidFill>
              </a:rPr>
              <a:t>experiments </a:t>
            </a:r>
            <a:endParaRPr lang="en-IN" dirty="0" smtClean="0">
              <a:solidFill>
                <a:srgbClr val="FFFF00"/>
              </a:solidFill>
            </a:endParaRPr>
          </a:p>
          <a:p>
            <a:pPr marL="114300" indent="0" algn="just">
              <a:buNone/>
            </a:pPr>
            <a:r>
              <a:rPr lang="en-US" dirty="0" smtClean="0">
                <a:solidFill>
                  <a:schemeClr val="bg2"/>
                </a:solidFill>
              </a:rPr>
              <a:t>	</a:t>
            </a:r>
            <a:r>
              <a:rPr lang="en-US" dirty="0" smtClean="0">
                <a:solidFill>
                  <a:schemeClr val="bg2"/>
                </a:solidFill>
                <a:latin typeface="Times New Roman" panose="02020603050405020304" pitchFamily="18" charset="0"/>
                <a:cs typeface="Times New Roman" panose="02020603050405020304" pitchFamily="18" charset="0"/>
              </a:rPr>
              <a:t>Under this method, an effort is made to vary separately certain determinants of demand which can be manipulated and conduct of the experiments assuming that the other factors remain constant.</a:t>
            </a:r>
            <a:endParaRPr lang="en-IN" dirty="0">
              <a:solidFill>
                <a:schemeClr val="bg2"/>
              </a:solidFill>
              <a:latin typeface="Times New Roman" panose="02020603050405020304" pitchFamily="18" charset="0"/>
              <a:cs typeface="Times New Roman" panose="02020603050405020304" pitchFamily="18" charset="0"/>
            </a:endParaRPr>
          </a:p>
          <a:p>
            <a:endParaRPr lang="en-IN" dirty="0" smtClean="0">
              <a:solidFill>
                <a:schemeClr val="bg2"/>
              </a:solidFill>
            </a:endParaRPr>
          </a:p>
        </p:txBody>
      </p:sp>
    </p:spTree>
    <p:extLst>
      <p:ext uri="{BB962C8B-B14F-4D97-AF65-F5344CB8AC3E}">
        <p14:creationId xmlns:p14="http://schemas.microsoft.com/office/powerpoint/2010/main" xmlns="" val="1740078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722475"/>
            <a:ext cx="8520600" cy="3150900"/>
          </a:xfrm>
        </p:spPr>
        <p:txBody>
          <a:bodyPr/>
          <a:lstStyle/>
          <a:p>
            <a:pPr marL="114300" indent="0">
              <a:buNone/>
            </a:pPr>
            <a:r>
              <a:rPr lang="en-IN" dirty="0" smtClean="0">
                <a:solidFill>
                  <a:srgbClr val="FFFF00"/>
                </a:solidFill>
                <a:latin typeface="Times New Roman" panose="02020603050405020304" pitchFamily="18" charset="0"/>
                <a:cs typeface="Times New Roman" panose="02020603050405020304" pitchFamily="18" charset="0"/>
              </a:rPr>
              <a:t>d)Judgemental </a:t>
            </a:r>
            <a:r>
              <a:rPr lang="en-IN" dirty="0">
                <a:solidFill>
                  <a:srgbClr val="FFFF00"/>
                </a:solidFill>
                <a:latin typeface="Times New Roman" panose="02020603050405020304" pitchFamily="18" charset="0"/>
                <a:cs typeface="Times New Roman" panose="02020603050405020304" pitchFamily="18" charset="0"/>
              </a:rPr>
              <a:t>approach </a:t>
            </a:r>
          </a:p>
          <a:p>
            <a:pPr marL="114300" indent="0" algn="just">
              <a:buNone/>
            </a:pPr>
            <a:r>
              <a:rPr lang="en-US" dirty="0"/>
              <a:t>	</a:t>
            </a:r>
            <a:r>
              <a:rPr lang="en-US" dirty="0" smtClean="0">
                <a:solidFill>
                  <a:schemeClr val="bg2"/>
                </a:solidFill>
                <a:latin typeface="Times New Roman" panose="02020603050405020304" pitchFamily="18" charset="0"/>
                <a:cs typeface="Times New Roman" panose="02020603050405020304" pitchFamily="18" charset="0"/>
              </a:rPr>
              <a:t>The manager has to use his own judgment when the analysis of time series and trend projection is not feasible and use of regression is not possible. When statistical methods are used, it might be desirable to supplement them by use of manager’s </a:t>
            </a:r>
            <a:r>
              <a:rPr lang="en-US" dirty="0" err="1" smtClean="0">
                <a:solidFill>
                  <a:schemeClr val="bg2"/>
                </a:solidFill>
                <a:latin typeface="Times New Roman" panose="02020603050405020304" pitchFamily="18" charset="0"/>
                <a:cs typeface="Times New Roman" panose="02020603050405020304" pitchFamily="18" charset="0"/>
              </a:rPr>
              <a:t>judgement</a:t>
            </a:r>
            <a:r>
              <a:rPr lang="en-US" dirty="0" smtClean="0">
                <a:solidFill>
                  <a:schemeClr val="bg2"/>
                </a:solidFill>
                <a:latin typeface="Times New Roman" panose="02020603050405020304" pitchFamily="18" charset="0"/>
                <a:cs typeface="Times New Roman" panose="02020603050405020304" pitchFamily="18" charset="0"/>
              </a:rPr>
              <a:t>.</a:t>
            </a:r>
            <a:endParaRPr lang="en-IN" dirty="0">
              <a:solidFill>
                <a:schemeClr val="bg2"/>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909483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Definition:</a:t>
            </a:r>
            <a:endParaRPr lang="en-US" dirty="0">
              <a:solidFill>
                <a:schemeClr val="accent6"/>
              </a:solidFill>
            </a:endParaRPr>
          </a:p>
        </p:txBody>
      </p:sp>
      <p:sp>
        <p:nvSpPr>
          <p:cNvPr id="3" name="Text Placeholder 2"/>
          <p:cNvSpPr>
            <a:spLocks noGrp="1"/>
          </p:cNvSpPr>
          <p:nvPr>
            <p:ph type="body" idx="1"/>
          </p:nvPr>
        </p:nvSpPr>
        <p:spPr/>
        <p:txBody>
          <a:bodyPr/>
          <a:lstStyle/>
          <a:p>
            <a:pPr algn="just">
              <a:buNone/>
            </a:pPr>
            <a:r>
              <a:rPr lang="en-US" sz="2400" dirty="0" smtClean="0">
                <a:solidFill>
                  <a:schemeClr val="bg2"/>
                </a:solidFill>
              </a:rPr>
              <a:t>According to  CUNDIFF  and  STILL  “Demand Forecasting is an estimate of sales during a specified future period which is tied with a proposed marketing plan and which assumes a particular set of uncontrollable and competitive forces”.</a:t>
            </a:r>
            <a:endParaRPr lang="en-US" sz="2400" dirty="0">
              <a:solidFill>
                <a:schemeClr val="bg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80345"/>
            <a:ext cx="8520600" cy="645000"/>
          </a:xfrm>
        </p:spPr>
        <p:txBody>
          <a:bodyPr/>
          <a:lstStyle/>
          <a:p>
            <a:r>
              <a:rPr lang="en" sz="2800" u="sng" dirty="0" smtClean="0">
                <a:solidFill>
                  <a:srgbClr val="FFFF00"/>
                </a:solidFill>
                <a:latin typeface="Times New Roman"/>
                <a:ea typeface="Times New Roman"/>
                <a:cs typeface="Times New Roman"/>
                <a:sym typeface="Times New Roman"/>
              </a:rPr>
              <a:t>Characteristics of Good Demand </a:t>
            </a:r>
            <a:r>
              <a:rPr lang="en" sz="2800" u="sng" dirty="0">
                <a:solidFill>
                  <a:srgbClr val="FFFF00"/>
                </a:solidFill>
                <a:latin typeface="Times New Roman"/>
                <a:ea typeface="Times New Roman"/>
                <a:cs typeface="Times New Roman"/>
                <a:sym typeface="Times New Roman"/>
              </a:rPr>
              <a:t>Forecasting</a:t>
            </a:r>
            <a:endParaRPr lang="en-IN" sz="2800" dirty="0"/>
          </a:p>
        </p:txBody>
      </p:sp>
      <p:sp>
        <p:nvSpPr>
          <p:cNvPr id="3" name="Text Placeholder 2"/>
          <p:cNvSpPr>
            <a:spLocks noGrp="1"/>
          </p:cNvSpPr>
          <p:nvPr>
            <p:ph type="body" idx="1"/>
          </p:nvPr>
        </p:nvSpPr>
        <p:spPr/>
        <p:txBody>
          <a:bodyPr/>
          <a:lstStyle/>
          <a:p>
            <a:pPr>
              <a:buFont typeface="+mj-lt"/>
              <a:buAutoNum type="arabicPeriod"/>
            </a:pPr>
            <a:r>
              <a:rPr lang="en-IN" dirty="0" smtClean="0">
                <a:solidFill>
                  <a:schemeClr val="bg2"/>
                </a:solidFill>
                <a:latin typeface="Times New Roman" panose="02020603050405020304" pitchFamily="18" charset="0"/>
                <a:cs typeface="Times New Roman" panose="02020603050405020304" pitchFamily="18" charset="0"/>
              </a:rPr>
              <a:t>Accuracy(very </a:t>
            </a:r>
            <a:r>
              <a:rPr lang="en-IN" dirty="0">
                <a:solidFill>
                  <a:schemeClr val="bg2"/>
                </a:solidFill>
                <a:latin typeface="Times New Roman" panose="02020603050405020304" pitchFamily="18" charset="0"/>
                <a:cs typeface="Times New Roman" panose="02020603050405020304" pitchFamily="18" charset="0"/>
              </a:rPr>
              <a:t>close to the actual market </a:t>
            </a:r>
            <a:r>
              <a:rPr lang="en-IN" dirty="0" smtClean="0">
                <a:solidFill>
                  <a:schemeClr val="bg2"/>
                </a:solidFill>
                <a:latin typeface="Times New Roman" panose="02020603050405020304" pitchFamily="18" charset="0"/>
                <a:cs typeface="Times New Roman" panose="02020603050405020304" pitchFamily="18" charset="0"/>
              </a:rPr>
              <a:t>demand)</a:t>
            </a:r>
            <a:endParaRPr lang="en-IN" dirty="0">
              <a:solidFill>
                <a:schemeClr val="bg2"/>
              </a:solidFill>
              <a:latin typeface="Times New Roman" panose="02020603050405020304" pitchFamily="18" charset="0"/>
              <a:cs typeface="Times New Roman" panose="02020603050405020304" pitchFamily="18" charset="0"/>
            </a:endParaRPr>
          </a:p>
          <a:p>
            <a:pPr>
              <a:buFont typeface="+mj-lt"/>
              <a:buAutoNum type="arabicPeriod"/>
            </a:pPr>
            <a:r>
              <a:rPr lang="en-IN" dirty="0" smtClean="0">
                <a:solidFill>
                  <a:schemeClr val="bg2"/>
                </a:solidFill>
                <a:latin typeface="Times New Roman" panose="02020603050405020304" pitchFamily="18" charset="0"/>
                <a:cs typeface="Times New Roman" panose="02020603050405020304" pitchFamily="18" charset="0"/>
              </a:rPr>
              <a:t>Longevity </a:t>
            </a:r>
            <a:r>
              <a:rPr lang="en-IN" dirty="0">
                <a:solidFill>
                  <a:schemeClr val="bg2"/>
                </a:solidFill>
                <a:latin typeface="Times New Roman" panose="02020603050405020304" pitchFamily="18" charset="0"/>
                <a:cs typeface="Times New Roman" panose="02020603050405020304" pitchFamily="18" charset="0"/>
              </a:rPr>
              <a:t>or </a:t>
            </a:r>
            <a:r>
              <a:rPr lang="en-IN" dirty="0" smtClean="0">
                <a:solidFill>
                  <a:schemeClr val="bg2"/>
                </a:solidFill>
                <a:latin typeface="Times New Roman" panose="02020603050405020304" pitchFamily="18" charset="0"/>
                <a:cs typeface="Times New Roman" panose="02020603050405020304" pitchFamily="18" charset="0"/>
              </a:rPr>
              <a:t>Durability</a:t>
            </a:r>
            <a:r>
              <a:rPr lang="en-IN" dirty="0">
                <a:solidFill>
                  <a:schemeClr val="bg2"/>
                </a:solidFill>
                <a:latin typeface="Times New Roman" panose="02020603050405020304" pitchFamily="18" charset="0"/>
                <a:cs typeface="Times New Roman" panose="02020603050405020304" pitchFamily="18" charset="0"/>
              </a:rPr>
              <a:t> </a:t>
            </a:r>
          </a:p>
          <a:p>
            <a:pPr>
              <a:buFont typeface="+mj-lt"/>
              <a:buAutoNum type="arabicPeriod"/>
            </a:pPr>
            <a:r>
              <a:rPr lang="en-IN" dirty="0" smtClean="0">
                <a:solidFill>
                  <a:schemeClr val="bg2"/>
                </a:solidFill>
                <a:latin typeface="Times New Roman" panose="02020603050405020304" pitchFamily="18" charset="0"/>
                <a:cs typeface="Times New Roman" panose="02020603050405020304" pitchFamily="18" charset="0"/>
              </a:rPr>
              <a:t>Flexibility </a:t>
            </a:r>
            <a:r>
              <a:rPr lang="en-IN" dirty="0">
                <a:solidFill>
                  <a:schemeClr val="bg2"/>
                </a:solidFill>
                <a:latin typeface="Times New Roman" panose="02020603050405020304" pitchFamily="18" charset="0"/>
                <a:cs typeface="Times New Roman" panose="02020603050405020304" pitchFamily="18" charset="0"/>
              </a:rPr>
              <a:t>or </a:t>
            </a:r>
            <a:r>
              <a:rPr lang="en-IN" dirty="0" smtClean="0">
                <a:solidFill>
                  <a:schemeClr val="bg2"/>
                </a:solidFill>
                <a:latin typeface="Times New Roman" panose="02020603050405020304" pitchFamily="18" charset="0"/>
                <a:cs typeface="Times New Roman" panose="02020603050405020304" pitchFamily="18" charset="0"/>
              </a:rPr>
              <a:t>Scalability</a:t>
            </a:r>
            <a:r>
              <a:rPr lang="en-IN" dirty="0">
                <a:solidFill>
                  <a:schemeClr val="bg2"/>
                </a:solidFill>
                <a:latin typeface="Times New Roman" panose="02020603050405020304" pitchFamily="18" charset="0"/>
                <a:cs typeface="Times New Roman" panose="02020603050405020304" pitchFamily="18" charset="0"/>
              </a:rPr>
              <a:t> </a:t>
            </a:r>
          </a:p>
          <a:p>
            <a:pPr>
              <a:buFont typeface="+mj-lt"/>
              <a:buAutoNum type="arabicPeriod"/>
            </a:pPr>
            <a:r>
              <a:rPr lang="en-IN" dirty="0" smtClean="0">
                <a:solidFill>
                  <a:schemeClr val="bg2"/>
                </a:solidFill>
                <a:latin typeface="Times New Roman" panose="02020603050405020304" pitchFamily="18" charset="0"/>
                <a:cs typeface="Times New Roman" panose="02020603050405020304" pitchFamily="18" charset="0"/>
              </a:rPr>
              <a:t>Acceptability </a:t>
            </a:r>
            <a:r>
              <a:rPr lang="en-IN" dirty="0">
                <a:solidFill>
                  <a:schemeClr val="bg2"/>
                </a:solidFill>
                <a:latin typeface="Times New Roman" panose="02020603050405020304" pitchFamily="18" charset="0"/>
                <a:cs typeface="Times New Roman" panose="02020603050405020304" pitchFamily="18" charset="0"/>
              </a:rPr>
              <a:t>and simplicity </a:t>
            </a:r>
          </a:p>
          <a:p>
            <a:pPr>
              <a:buFont typeface="+mj-lt"/>
              <a:buAutoNum type="arabicPeriod"/>
            </a:pPr>
            <a:r>
              <a:rPr lang="en-IN" dirty="0" smtClean="0">
                <a:solidFill>
                  <a:schemeClr val="bg2"/>
                </a:solidFill>
                <a:latin typeface="Times New Roman" panose="02020603050405020304" pitchFamily="18" charset="0"/>
                <a:cs typeface="Times New Roman" panose="02020603050405020304" pitchFamily="18" charset="0"/>
              </a:rPr>
              <a:t>Data </a:t>
            </a:r>
            <a:r>
              <a:rPr lang="en-IN" dirty="0">
                <a:solidFill>
                  <a:schemeClr val="bg2"/>
                </a:solidFill>
                <a:latin typeface="Times New Roman" panose="02020603050405020304" pitchFamily="18" charset="0"/>
                <a:cs typeface="Times New Roman" panose="02020603050405020304" pitchFamily="18" charset="0"/>
              </a:rPr>
              <a:t>availability </a:t>
            </a:r>
          </a:p>
          <a:p>
            <a:pPr>
              <a:buFont typeface="+mj-lt"/>
              <a:buAutoNum type="arabicPeriod"/>
            </a:pPr>
            <a:r>
              <a:rPr lang="en-IN" dirty="0" smtClean="0">
                <a:solidFill>
                  <a:schemeClr val="bg2"/>
                </a:solidFill>
                <a:latin typeface="Times New Roman" panose="02020603050405020304" pitchFamily="18" charset="0"/>
                <a:cs typeface="Times New Roman" panose="02020603050405020304" pitchFamily="18" charset="0"/>
              </a:rPr>
              <a:t>Possibility </a:t>
            </a:r>
            <a:r>
              <a:rPr lang="en-IN" dirty="0">
                <a:solidFill>
                  <a:schemeClr val="bg2"/>
                </a:solidFill>
                <a:latin typeface="Times New Roman" panose="02020603050405020304" pitchFamily="18" charset="0"/>
                <a:cs typeface="Times New Roman" panose="02020603050405020304" pitchFamily="18" charset="0"/>
              </a:rPr>
              <a:t>of application </a:t>
            </a:r>
          </a:p>
          <a:p>
            <a:pPr>
              <a:buFont typeface="+mj-lt"/>
              <a:buAutoNum type="arabicPeriod"/>
            </a:pPr>
            <a:r>
              <a:rPr lang="en-IN" dirty="0" smtClean="0">
                <a:solidFill>
                  <a:schemeClr val="bg2"/>
                </a:solidFill>
                <a:latin typeface="Times New Roman" panose="02020603050405020304" pitchFamily="18" charset="0"/>
                <a:cs typeface="Times New Roman" panose="02020603050405020304" pitchFamily="18" charset="0"/>
              </a:rPr>
              <a:t>Economy(costs </a:t>
            </a:r>
            <a:r>
              <a:rPr lang="en-IN" dirty="0">
                <a:solidFill>
                  <a:schemeClr val="bg2"/>
                </a:solidFill>
                <a:latin typeface="Times New Roman" panose="02020603050405020304" pitchFamily="18" charset="0"/>
                <a:cs typeface="Times New Roman" panose="02020603050405020304" pitchFamily="18" charset="0"/>
              </a:rPr>
              <a:t>and </a:t>
            </a:r>
            <a:r>
              <a:rPr lang="en-IN" dirty="0" smtClean="0">
                <a:solidFill>
                  <a:schemeClr val="bg2"/>
                </a:solidFill>
                <a:latin typeface="Times New Roman" panose="02020603050405020304" pitchFamily="18" charset="0"/>
                <a:cs typeface="Times New Roman" panose="02020603050405020304" pitchFamily="18" charset="0"/>
              </a:rPr>
              <a:t>benefits)</a:t>
            </a:r>
            <a:endParaRPr lang="en-IN" dirty="0">
              <a:solidFill>
                <a:schemeClr val="bg2"/>
              </a:solidFill>
              <a:latin typeface="Times New Roman" panose="02020603050405020304" pitchFamily="18" charset="0"/>
              <a:cs typeface="Times New Roman" panose="02020603050405020304" pitchFamily="18" charset="0"/>
            </a:endParaRPr>
          </a:p>
          <a:p>
            <a:pPr>
              <a:buFont typeface="+mj-lt"/>
              <a:buAutoNum type="arabicPeriod"/>
            </a:pPr>
            <a:r>
              <a:rPr lang="en-IN" dirty="0" smtClean="0">
                <a:solidFill>
                  <a:schemeClr val="bg2"/>
                </a:solidFill>
                <a:latin typeface="Times New Roman" panose="02020603050405020304" pitchFamily="18" charset="0"/>
                <a:cs typeface="Times New Roman" panose="02020603050405020304" pitchFamily="18" charset="0"/>
              </a:rPr>
              <a:t>Yielding </a:t>
            </a:r>
            <a:r>
              <a:rPr lang="en-IN" dirty="0">
                <a:solidFill>
                  <a:schemeClr val="bg2"/>
                </a:solidFill>
                <a:latin typeface="Times New Roman" panose="02020603050405020304" pitchFamily="18" charset="0"/>
                <a:cs typeface="Times New Roman" panose="02020603050405020304" pitchFamily="18" charset="0"/>
              </a:rPr>
              <a:t>quick results </a:t>
            </a:r>
          </a:p>
          <a:p>
            <a:pPr>
              <a:buFont typeface="+mj-lt"/>
              <a:buAutoNum type="arabicPeriod"/>
            </a:pPr>
            <a:r>
              <a:rPr lang="en-IN" dirty="0" smtClean="0">
                <a:solidFill>
                  <a:schemeClr val="bg2"/>
                </a:solidFill>
                <a:latin typeface="Times New Roman" panose="02020603050405020304" pitchFamily="18" charset="0"/>
                <a:cs typeface="Times New Roman" panose="02020603050405020304" pitchFamily="18" charset="0"/>
              </a:rPr>
              <a:t>Maintenance </a:t>
            </a:r>
            <a:r>
              <a:rPr lang="en-IN" dirty="0">
                <a:solidFill>
                  <a:schemeClr val="bg2"/>
                </a:solidFill>
                <a:latin typeface="Times New Roman" panose="02020603050405020304" pitchFamily="18" charset="0"/>
                <a:cs typeface="Times New Roman" panose="02020603050405020304" pitchFamily="18" charset="0"/>
              </a:rPr>
              <a:t>of timeliness </a:t>
            </a:r>
          </a:p>
          <a:p>
            <a:endParaRPr lang="en-IN"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01971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u="sng" dirty="0" smtClean="0">
                <a:solidFill>
                  <a:srgbClr val="FFFF00"/>
                </a:solidFill>
                <a:latin typeface="Times New Roman"/>
                <a:ea typeface="Times New Roman"/>
                <a:cs typeface="Times New Roman"/>
                <a:sym typeface="Times New Roman"/>
              </a:rPr>
              <a:t>Steps in Demand </a:t>
            </a:r>
            <a:r>
              <a:rPr lang="en" u="sng" dirty="0">
                <a:solidFill>
                  <a:srgbClr val="FFFF00"/>
                </a:solidFill>
                <a:latin typeface="Times New Roman"/>
                <a:ea typeface="Times New Roman"/>
                <a:cs typeface="Times New Roman"/>
                <a:sym typeface="Times New Roman"/>
              </a:rPr>
              <a:t>Forecasting</a:t>
            </a:r>
            <a:endParaRPr lang="en-IN" dirty="0"/>
          </a:p>
        </p:txBody>
      </p:sp>
      <p:sp>
        <p:nvSpPr>
          <p:cNvPr id="3" name="Text Placeholder 2"/>
          <p:cNvSpPr>
            <a:spLocks noGrp="1"/>
          </p:cNvSpPr>
          <p:nvPr>
            <p:ph type="body" idx="1"/>
          </p:nvPr>
        </p:nvSpPr>
        <p:spPr/>
        <p:txBody>
          <a:bodyPr/>
          <a:lstStyle/>
          <a:p>
            <a:pPr>
              <a:buFont typeface="Wingdings" panose="05000000000000000000" pitchFamily="2" charset="2"/>
              <a:buChar char="v"/>
            </a:pPr>
            <a:r>
              <a:rPr lang="en-IN" dirty="0" smtClean="0">
                <a:solidFill>
                  <a:schemeClr val="bg2"/>
                </a:solidFill>
                <a:latin typeface="Times New Roman" panose="02020603050405020304" pitchFamily="18" charset="0"/>
                <a:cs typeface="Times New Roman" panose="02020603050405020304" pitchFamily="18" charset="0"/>
              </a:rPr>
              <a:t>Identification </a:t>
            </a:r>
            <a:r>
              <a:rPr lang="en-IN" dirty="0">
                <a:solidFill>
                  <a:schemeClr val="bg2"/>
                </a:solidFill>
                <a:latin typeface="Times New Roman" panose="02020603050405020304" pitchFamily="18" charset="0"/>
                <a:cs typeface="Times New Roman" panose="02020603050405020304" pitchFamily="18" charset="0"/>
              </a:rPr>
              <a:t>of objective </a:t>
            </a:r>
          </a:p>
          <a:p>
            <a:pPr>
              <a:buFont typeface="Wingdings" panose="05000000000000000000" pitchFamily="2" charset="2"/>
              <a:buChar char="v"/>
            </a:pPr>
            <a:r>
              <a:rPr lang="en-IN" dirty="0" smtClean="0">
                <a:solidFill>
                  <a:schemeClr val="bg2"/>
                </a:solidFill>
                <a:latin typeface="Times New Roman" panose="02020603050405020304" pitchFamily="18" charset="0"/>
                <a:cs typeface="Times New Roman" panose="02020603050405020304" pitchFamily="18" charset="0"/>
              </a:rPr>
              <a:t>Nature </a:t>
            </a:r>
            <a:r>
              <a:rPr lang="en-IN" dirty="0">
                <a:solidFill>
                  <a:schemeClr val="bg2"/>
                </a:solidFill>
                <a:latin typeface="Times New Roman" panose="02020603050405020304" pitchFamily="18" charset="0"/>
                <a:cs typeface="Times New Roman" panose="02020603050405020304" pitchFamily="18" charset="0"/>
              </a:rPr>
              <a:t>of the product and market </a:t>
            </a:r>
          </a:p>
          <a:p>
            <a:pPr>
              <a:buFont typeface="Wingdings" panose="05000000000000000000" pitchFamily="2" charset="2"/>
              <a:buChar char="v"/>
            </a:pPr>
            <a:r>
              <a:rPr lang="en-IN" dirty="0" smtClean="0">
                <a:solidFill>
                  <a:schemeClr val="bg2"/>
                </a:solidFill>
                <a:latin typeface="Times New Roman" panose="02020603050405020304" pitchFamily="18" charset="0"/>
                <a:cs typeface="Times New Roman" panose="02020603050405020304" pitchFamily="18" charset="0"/>
              </a:rPr>
              <a:t>Internal </a:t>
            </a:r>
            <a:r>
              <a:rPr lang="en-IN" dirty="0">
                <a:solidFill>
                  <a:schemeClr val="bg2"/>
                </a:solidFill>
                <a:latin typeface="Times New Roman" panose="02020603050405020304" pitchFamily="18" charset="0"/>
                <a:cs typeface="Times New Roman" panose="02020603050405020304" pitchFamily="18" charset="0"/>
              </a:rPr>
              <a:t>and external scanning(demand determinants)</a:t>
            </a:r>
          </a:p>
          <a:p>
            <a:pPr>
              <a:buFont typeface="Wingdings" panose="05000000000000000000" pitchFamily="2" charset="2"/>
              <a:buChar char="v"/>
            </a:pPr>
            <a:r>
              <a:rPr lang="en-IN" dirty="0" smtClean="0">
                <a:solidFill>
                  <a:schemeClr val="bg2"/>
                </a:solidFill>
                <a:latin typeface="Times New Roman" panose="02020603050405020304" pitchFamily="18" charset="0"/>
                <a:cs typeface="Times New Roman" panose="02020603050405020304" pitchFamily="18" charset="0"/>
              </a:rPr>
              <a:t>Analysis </a:t>
            </a:r>
            <a:r>
              <a:rPr lang="en-IN" dirty="0">
                <a:solidFill>
                  <a:schemeClr val="bg2"/>
                </a:solidFill>
                <a:latin typeface="Times New Roman" panose="02020603050405020304" pitchFamily="18" charset="0"/>
                <a:cs typeface="Times New Roman" panose="02020603050405020304" pitchFamily="18" charset="0"/>
              </a:rPr>
              <a:t>of factors </a:t>
            </a:r>
          </a:p>
          <a:p>
            <a:pPr>
              <a:buFont typeface="Wingdings" panose="05000000000000000000" pitchFamily="2" charset="2"/>
              <a:buChar char="v"/>
            </a:pPr>
            <a:r>
              <a:rPr lang="en-IN" dirty="0" smtClean="0">
                <a:solidFill>
                  <a:schemeClr val="bg2"/>
                </a:solidFill>
                <a:latin typeface="Times New Roman" panose="02020603050405020304" pitchFamily="18" charset="0"/>
                <a:cs typeface="Times New Roman" panose="02020603050405020304" pitchFamily="18" charset="0"/>
              </a:rPr>
              <a:t>Choice </a:t>
            </a:r>
            <a:r>
              <a:rPr lang="en-IN" dirty="0">
                <a:solidFill>
                  <a:schemeClr val="bg2"/>
                </a:solidFill>
                <a:latin typeface="Times New Roman" panose="02020603050405020304" pitchFamily="18" charset="0"/>
                <a:cs typeface="Times New Roman" panose="02020603050405020304" pitchFamily="18" charset="0"/>
              </a:rPr>
              <a:t>method </a:t>
            </a:r>
          </a:p>
          <a:p>
            <a:pPr>
              <a:buFont typeface="Wingdings" panose="05000000000000000000" pitchFamily="2" charset="2"/>
              <a:buChar char="v"/>
            </a:pPr>
            <a:r>
              <a:rPr lang="en-IN" dirty="0" smtClean="0">
                <a:solidFill>
                  <a:schemeClr val="bg2"/>
                </a:solidFill>
                <a:latin typeface="Times New Roman" panose="02020603050405020304" pitchFamily="18" charset="0"/>
                <a:cs typeface="Times New Roman" panose="02020603050405020304" pitchFamily="18" charset="0"/>
              </a:rPr>
              <a:t>Testing </a:t>
            </a:r>
            <a:r>
              <a:rPr lang="en-IN" dirty="0">
                <a:solidFill>
                  <a:schemeClr val="bg2"/>
                </a:solidFill>
                <a:latin typeface="Times New Roman" panose="02020603050405020304" pitchFamily="18" charset="0"/>
                <a:cs typeface="Times New Roman" panose="02020603050405020304" pitchFamily="18" charset="0"/>
              </a:rPr>
              <a:t>accuracy </a:t>
            </a:r>
          </a:p>
          <a:p>
            <a:pPr marL="114300" indent="0">
              <a:buNone/>
            </a:pPr>
            <a:endParaRPr lang="en-IN"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75748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0076" y="207818"/>
            <a:ext cx="3823854"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800" b="1" dirty="0">
                <a:solidFill>
                  <a:schemeClr val="bg2"/>
                </a:solidFill>
              </a:rPr>
              <a:t>Demand Forecasting Methods</a:t>
            </a:r>
          </a:p>
        </p:txBody>
      </p:sp>
      <p:sp>
        <p:nvSpPr>
          <p:cNvPr id="5" name="Flowchart: Process 4"/>
          <p:cNvSpPr/>
          <p:nvPr/>
        </p:nvSpPr>
        <p:spPr>
          <a:xfrm>
            <a:off x="1560469" y="1149040"/>
            <a:ext cx="914400" cy="503105"/>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smtClean="0">
                <a:solidFill>
                  <a:schemeClr val="bg2"/>
                </a:solidFill>
                <a:latin typeface="Arial" panose="020B0604020202020204" pitchFamily="34" charset="0"/>
                <a:cs typeface="Arial" panose="020B0604020202020204" pitchFamily="34" charset="0"/>
              </a:rPr>
              <a:t>1.Survey</a:t>
            </a:r>
            <a:r>
              <a:rPr lang="en-IN" sz="1200" dirty="0" smtClean="0">
                <a:solidFill>
                  <a:schemeClr val="bg2"/>
                </a:solidFill>
                <a:latin typeface="+mj-lt"/>
              </a:rPr>
              <a:t>   </a:t>
            </a:r>
          </a:p>
          <a:p>
            <a:pPr algn="ctr"/>
            <a:r>
              <a:rPr lang="en-IN" sz="1200" dirty="0">
                <a:solidFill>
                  <a:schemeClr val="bg2"/>
                </a:solidFill>
                <a:latin typeface="+mj-lt"/>
              </a:rPr>
              <a:t> </a:t>
            </a:r>
            <a:r>
              <a:rPr lang="en-IN" sz="1200" dirty="0" smtClean="0">
                <a:solidFill>
                  <a:schemeClr val="bg2"/>
                </a:solidFill>
                <a:latin typeface="+mj-lt"/>
              </a:rPr>
              <a:t>  Methods </a:t>
            </a:r>
            <a:endParaRPr lang="en-IN" sz="1200" dirty="0">
              <a:solidFill>
                <a:schemeClr val="bg2"/>
              </a:solidFill>
              <a:latin typeface="+mj-lt"/>
            </a:endParaRPr>
          </a:p>
        </p:txBody>
      </p:sp>
      <p:sp>
        <p:nvSpPr>
          <p:cNvPr id="14" name="Flowchart: Process 13"/>
          <p:cNvSpPr/>
          <p:nvPr/>
        </p:nvSpPr>
        <p:spPr>
          <a:xfrm>
            <a:off x="2335263" y="1963878"/>
            <a:ext cx="1139516" cy="789713"/>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US" altLang="en-US" sz="1200" dirty="0" smtClean="0">
                <a:solidFill>
                  <a:schemeClr val="bg2"/>
                </a:solidFill>
                <a:latin typeface="Arial" pitchFamily="34" charset="0"/>
                <a:cs typeface="Arial" pitchFamily="34" charset="0"/>
              </a:rPr>
              <a:t>b)Salesforce </a:t>
            </a:r>
            <a:r>
              <a:rPr lang="en-US" altLang="en-US" sz="1200" dirty="0">
                <a:solidFill>
                  <a:schemeClr val="bg2"/>
                </a:solidFill>
                <a:latin typeface="Arial" pitchFamily="34" charset="0"/>
                <a:cs typeface="Arial" pitchFamily="34" charset="0"/>
              </a:rPr>
              <a:t>opinion method </a:t>
            </a:r>
          </a:p>
          <a:p>
            <a:pPr algn="ctr"/>
            <a:endParaRPr lang="en-IN" sz="1200" dirty="0">
              <a:solidFill>
                <a:schemeClr val="bg2"/>
              </a:solidFill>
            </a:endParaRPr>
          </a:p>
        </p:txBody>
      </p:sp>
      <p:sp>
        <p:nvSpPr>
          <p:cNvPr id="18" name="Flowchart: Process 17"/>
          <p:cNvSpPr/>
          <p:nvPr/>
        </p:nvSpPr>
        <p:spPr>
          <a:xfrm>
            <a:off x="271505" y="3075342"/>
            <a:ext cx="968187" cy="629314"/>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solidFill>
                  <a:schemeClr val="bg2"/>
                </a:solidFill>
                <a:latin typeface="Arial" panose="020B0604020202020204" pitchFamily="34" charset="0"/>
                <a:cs typeface="Arial" panose="020B0604020202020204" pitchFamily="34" charset="0"/>
              </a:rPr>
              <a:t>Census method </a:t>
            </a:r>
          </a:p>
        </p:txBody>
      </p:sp>
      <p:sp>
        <p:nvSpPr>
          <p:cNvPr id="19" name="Flowchart: Process 18"/>
          <p:cNvSpPr/>
          <p:nvPr/>
        </p:nvSpPr>
        <p:spPr>
          <a:xfrm>
            <a:off x="1465116" y="3096124"/>
            <a:ext cx="870146" cy="629314"/>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solidFill>
                  <a:schemeClr val="bg2"/>
                </a:solidFill>
                <a:latin typeface="Arial" panose="020B0604020202020204" pitchFamily="34" charset="0"/>
                <a:cs typeface="Arial" panose="020B0604020202020204" pitchFamily="34" charset="0"/>
              </a:rPr>
              <a:t>Sample method</a:t>
            </a:r>
          </a:p>
        </p:txBody>
      </p:sp>
      <p:sp>
        <p:nvSpPr>
          <p:cNvPr id="20" name="Flowchart: Process 19"/>
          <p:cNvSpPr/>
          <p:nvPr/>
        </p:nvSpPr>
        <p:spPr>
          <a:xfrm>
            <a:off x="665018" y="1933152"/>
            <a:ext cx="1113171" cy="716521"/>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smtClean="0">
                <a:solidFill>
                  <a:schemeClr val="bg2"/>
                </a:solidFill>
                <a:latin typeface="Arial" panose="020B0604020202020204" pitchFamily="34" charset="0"/>
                <a:cs typeface="Arial" panose="020B0604020202020204" pitchFamily="34" charset="0"/>
              </a:rPr>
              <a:t>a)Consumers </a:t>
            </a:r>
            <a:r>
              <a:rPr lang="en-IN" sz="1200" dirty="0">
                <a:solidFill>
                  <a:schemeClr val="bg2"/>
                </a:solidFill>
                <a:latin typeface="Arial" panose="020B0604020202020204" pitchFamily="34" charset="0"/>
                <a:cs typeface="Arial" panose="020B0604020202020204" pitchFamily="34" charset="0"/>
              </a:rPr>
              <a:t>survey method </a:t>
            </a:r>
          </a:p>
        </p:txBody>
      </p:sp>
      <p:cxnSp>
        <p:nvCxnSpPr>
          <p:cNvPr id="22" name="Straight Arrow Connector 21"/>
          <p:cNvCxnSpPr/>
          <p:nvPr/>
        </p:nvCxnSpPr>
        <p:spPr>
          <a:xfrm>
            <a:off x="887745" y="2680846"/>
            <a:ext cx="0" cy="3653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a:off x="1664653" y="2670449"/>
            <a:ext cx="0" cy="39654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a:off x="2951381" y="1390692"/>
            <a:ext cx="7618" cy="5341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p:nvPr/>
        </p:nvCxnSpPr>
        <p:spPr>
          <a:xfrm flipH="1">
            <a:off x="1040145" y="1390692"/>
            <a:ext cx="52032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5" idx="3"/>
          </p:cNvCxnSpPr>
          <p:nvPr/>
        </p:nvCxnSpPr>
        <p:spPr>
          <a:xfrm flipV="1">
            <a:off x="2474869" y="1400592"/>
            <a:ext cx="486903"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2" name="Rectangle 41"/>
          <p:cNvSpPr/>
          <p:nvPr/>
        </p:nvSpPr>
        <p:spPr>
          <a:xfrm>
            <a:off x="3626424" y="1546062"/>
            <a:ext cx="2400300" cy="1415347"/>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IN" dirty="0" smtClean="0">
                <a:solidFill>
                  <a:schemeClr val="bg2"/>
                </a:solidFill>
              </a:rPr>
              <a:t>a) Trend </a:t>
            </a:r>
            <a:r>
              <a:rPr lang="en-IN" dirty="0">
                <a:solidFill>
                  <a:schemeClr val="bg2"/>
                </a:solidFill>
              </a:rPr>
              <a:t>projection methods</a:t>
            </a:r>
          </a:p>
          <a:p>
            <a:r>
              <a:rPr lang="en-IN" dirty="0" smtClean="0">
                <a:solidFill>
                  <a:schemeClr val="bg2"/>
                </a:solidFill>
              </a:rPr>
              <a:t>*Trend </a:t>
            </a:r>
            <a:r>
              <a:rPr lang="en-IN" dirty="0">
                <a:solidFill>
                  <a:schemeClr val="bg2"/>
                </a:solidFill>
              </a:rPr>
              <a:t>line by observation</a:t>
            </a:r>
          </a:p>
          <a:p>
            <a:r>
              <a:rPr lang="en-IN" dirty="0" smtClean="0">
                <a:solidFill>
                  <a:schemeClr val="bg2"/>
                </a:solidFill>
              </a:rPr>
              <a:t>*Least </a:t>
            </a:r>
            <a:r>
              <a:rPr lang="en-IN" dirty="0">
                <a:solidFill>
                  <a:schemeClr val="bg2"/>
                </a:solidFill>
              </a:rPr>
              <a:t>squares </a:t>
            </a:r>
            <a:r>
              <a:rPr lang="en-IN" dirty="0" smtClean="0">
                <a:solidFill>
                  <a:schemeClr val="bg2"/>
                </a:solidFill>
              </a:rPr>
              <a:t>method</a:t>
            </a:r>
            <a:endParaRPr lang="en-IN" dirty="0">
              <a:solidFill>
                <a:schemeClr val="bg2"/>
              </a:solidFill>
            </a:endParaRPr>
          </a:p>
          <a:p>
            <a:r>
              <a:rPr lang="en-IN" dirty="0">
                <a:solidFill>
                  <a:schemeClr val="bg2"/>
                </a:solidFill>
              </a:rPr>
              <a:t>*</a:t>
            </a:r>
            <a:r>
              <a:rPr lang="en-IN" dirty="0" smtClean="0">
                <a:solidFill>
                  <a:schemeClr val="bg2"/>
                </a:solidFill>
              </a:rPr>
              <a:t>Time </a:t>
            </a:r>
            <a:r>
              <a:rPr lang="en-IN" dirty="0">
                <a:solidFill>
                  <a:schemeClr val="bg2"/>
                </a:solidFill>
              </a:rPr>
              <a:t>series analysis </a:t>
            </a:r>
          </a:p>
          <a:p>
            <a:r>
              <a:rPr lang="en-IN" dirty="0" smtClean="0">
                <a:solidFill>
                  <a:schemeClr val="bg2"/>
                </a:solidFill>
              </a:rPr>
              <a:t>*Moving </a:t>
            </a:r>
            <a:r>
              <a:rPr lang="en-IN" dirty="0">
                <a:solidFill>
                  <a:schemeClr val="bg2"/>
                </a:solidFill>
              </a:rPr>
              <a:t>averages method</a:t>
            </a:r>
          </a:p>
          <a:p>
            <a:r>
              <a:rPr lang="en-IN" dirty="0" smtClean="0">
                <a:solidFill>
                  <a:schemeClr val="bg2"/>
                </a:solidFill>
              </a:rPr>
              <a:t>*Exponential </a:t>
            </a:r>
            <a:r>
              <a:rPr lang="en-IN" dirty="0">
                <a:solidFill>
                  <a:schemeClr val="bg2"/>
                </a:solidFill>
              </a:rPr>
              <a:t>smoothing </a:t>
            </a:r>
          </a:p>
        </p:txBody>
      </p:sp>
      <p:sp>
        <p:nvSpPr>
          <p:cNvPr id="43" name="Flowchart: Process 42"/>
          <p:cNvSpPr/>
          <p:nvPr/>
        </p:nvSpPr>
        <p:spPr>
          <a:xfrm>
            <a:off x="3626424" y="3058271"/>
            <a:ext cx="2400300" cy="311727"/>
          </a:xfrm>
          <a:prstGeom prst="flowChartProcess">
            <a:avLst/>
          </a:prstGeom>
        </p:spPr>
        <p:style>
          <a:lnRef idx="1">
            <a:schemeClr val="accent5"/>
          </a:lnRef>
          <a:fillRef idx="3">
            <a:schemeClr val="accent5"/>
          </a:fillRef>
          <a:effectRef idx="2">
            <a:schemeClr val="accent5"/>
          </a:effectRef>
          <a:fontRef idx="minor">
            <a:schemeClr val="lt1"/>
          </a:fontRef>
        </p:style>
        <p:txBody>
          <a:bodyPr lIns="0" rtlCol="0" anchor="ctr"/>
          <a:lstStyle/>
          <a:p>
            <a:pPr algn="ctr"/>
            <a:r>
              <a:rPr lang="en-IN" dirty="0" smtClean="0">
                <a:solidFill>
                  <a:schemeClr val="bg2"/>
                </a:solidFill>
              </a:rPr>
              <a:t>b)</a:t>
            </a:r>
            <a:r>
              <a:rPr lang="en-IN" dirty="0" smtClean="0"/>
              <a:t> </a:t>
            </a:r>
            <a:r>
              <a:rPr lang="en-IN" dirty="0" smtClean="0">
                <a:solidFill>
                  <a:schemeClr val="bg2"/>
                </a:solidFill>
              </a:rPr>
              <a:t>Barometric</a:t>
            </a:r>
            <a:r>
              <a:rPr lang="en-IN" dirty="0" smtClean="0"/>
              <a:t> </a:t>
            </a:r>
            <a:r>
              <a:rPr lang="en-IN" dirty="0">
                <a:solidFill>
                  <a:schemeClr val="bg2"/>
                </a:solidFill>
              </a:rPr>
              <a:t>techniques</a:t>
            </a:r>
            <a:r>
              <a:rPr lang="en-IN" dirty="0"/>
              <a:t> </a:t>
            </a:r>
          </a:p>
        </p:txBody>
      </p:sp>
      <p:cxnSp>
        <p:nvCxnSpPr>
          <p:cNvPr id="45" name="Straight Arrow Connector 44"/>
          <p:cNvCxnSpPr/>
          <p:nvPr/>
        </p:nvCxnSpPr>
        <p:spPr>
          <a:xfrm>
            <a:off x="1074763" y="1390692"/>
            <a:ext cx="0" cy="5307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6" name="Rectangle 45"/>
          <p:cNvSpPr/>
          <p:nvPr/>
        </p:nvSpPr>
        <p:spPr>
          <a:xfrm>
            <a:off x="3647207" y="3483518"/>
            <a:ext cx="2400300" cy="402678"/>
          </a:xfrm>
          <a:prstGeom prst="rect">
            <a:avLst/>
          </a:prstGeom>
        </p:spPr>
        <p:style>
          <a:lnRef idx="1">
            <a:schemeClr val="accent5"/>
          </a:lnRef>
          <a:fillRef idx="3">
            <a:schemeClr val="accent5"/>
          </a:fillRef>
          <a:effectRef idx="2">
            <a:schemeClr val="accent5"/>
          </a:effectRef>
          <a:fontRef idx="minor">
            <a:schemeClr val="lt1"/>
          </a:fontRef>
        </p:style>
        <p:txBody>
          <a:bodyPr lIns="0" rtlCol="0" anchor="ctr"/>
          <a:lstStyle/>
          <a:p>
            <a:pPr lvl="1" algn="ctr"/>
            <a:r>
              <a:rPr lang="en-IN" dirty="0" smtClean="0">
                <a:solidFill>
                  <a:schemeClr val="bg2"/>
                </a:solidFill>
              </a:rPr>
              <a:t>c) Simultaneous </a:t>
            </a:r>
            <a:r>
              <a:rPr lang="en-IN" dirty="0">
                <a:solidFill>
                  <a:schemeClr val="bg2"/>
                </a:solidFill>
              </a:rPr>
              <a:t>equations method </a:t>
            </a:r>
          </a:p>
        </p:txBody>
      </p:sp>
      <p:sp>
        <p:nvSpPr>
          <p:cNvPr id="47" name="Rectangle 46"/>
          <p:cNvSpPr/>
          <p:nvPr/>
        </p:nvSpPr>
        <p:spPr>
          <a:xfrm>
            <a:off x="3657598" y="4000496"/>
            <a:ext cx="2369128" cy="374072"/>
          </a:xfrm>
          <a:prstGeom prst="rect">
            <a:avLst/>
          </a:prstGeom>
        </p:spPr>
        <p:style>
          <a:lnRef idx="1">
            <a:schemeClr val="accent5"/>
          </a:lnRef>
          <a:fillRef idx="3">
            <a:schemeClr val="accent5"/>
          </a:fillRef>
          <a:effectRef idx="2">
            <a:schemeClr val="accent5"/>
          </a:effectRef>
          <a:fontRef idx="minor">
            <a:schemeClr val="lt1"/>
          </a:fontRef>
        </p:style>
        <p:txBody>
          <a:bodyPr lIns="0" rtlCol="0" anchor="ctr"/>
          <a:lstStyle/>
          <a:p>
            <a:pPr algn="ctr"/>
            <a:r>
              <a:rPr lang="en-IN" sz="1300" dirty="0" smtClean="0">
                <a:solidFill>
                  <a:schemeClr val="bg2"/>
                </a:solidFill>
              </a:rPr>
              <a:t>d) Correlation </a:t>
            </a:r>
            <a:r>
              <a:rPr lang="en-IN" sz="1300" dirty="0">
                <a:solidFill>
                  <a:schemeClr val="bg2"/>
                </a:solidFill>
              </a:rPr>
              <a:t>and Regression methods </a:t>
            </a:r>
            <a:r>
              <a:rPr lang="en-IN" sz="1300" dirty="0" smtClean="0">
                <a:solidFill>
                  <a:schemeClr val="bg2"/>
                </a:solidFill>
              </a:rPr>
              <a:t> </a:t>
            </a:r>
            <a:endParaRPr lang="en-IN" sz="1300" dirty="0">
              <a:solidFill>
                <a:schemeClr val="bg2"/>
              </a:solidFill>
            </a:endParaRPr>
          </a:p>
        </p:txBody>
      </p:sp>
      <p:sp>
        <p:nvSpPr>
          <p:cNvPr id="48" name="Rectangle 47"/>
          <p:cNvSpPr/>
          <p:nvPr/>
        </p:nvSpPr>
        <p:spPr>
          <a:xfrm>
            <a:off x="6198178" y="1795439"/>
            <a:ext cx="2462646" cy="145690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IN" dirty="0" smtClean="0">
                <a:solidFill>
                  <a:schemeClr val="bg2"/>
                </a:solidFill>
              </a:rPr>
              <a:t>*Expert </a:t>
            </a:r>
            <a:r>
              <a:rPr lang="en-IN" dirty="0">
                <a:solidFill>
                  <a:schemeClr val="bg2"/>
                </a:solidFill>
              </a:rPr>
              <a:t>opinion method </a:t>
            </a:r>
          </a:p>
          <a:p>
            <a:r>
              <a:rPr lang="en-IN" dirty="0" smtClean="0">
                <a:solidFill>
                  <a:schemeClr val="bg2"/>
                </a:solidFill>
              </a:rPr>
              <a:t>*Test </a:t>
            </a:r>
            <a:r>
              <a:rPr lang="en-IN" dirty="0">
                <a:solidFill>
                  <a:schemeClr val="bg2"/>
                </a:solidFill>
              </a:rPr>
              <a:t>marketing </a:t>
            </a:r>
          </a:p>
          <a:p>
            <a:r>
              <a:rPr lang="en-IN" dirty="0" smtClean="0">
                <a:solidFill>
                  <a:schemeClr val="bg2"/>
                </a:solidFill>
              </a:rPr>
              <a:t>*Controlled </a:t>
            </a:r>
            <a:r>
              <a:rPr lang="en-IN" dirty="0">
                <a:solidFill>
                  <a:schemeClr val="bg2"/>
                </a:solidFill>
              </a:rPr>
              <a:t>experiments </a:t>
            </a:r>
          </a:p>
          <a:p>
            <a:r>
              <a:rPr lang="en-IN" dirty="0" smtClean="0">
                <a:solidFill>
                  <a:schemeClr val="bg2"/>
                </a:solidFill>
              </a:rPr>
              <a:t>*Judgemental </a:t>
            </a:r>
            <a:r>
              <a:rPr lang="en-IN" dirty="0">
                <a:solidFill>
                  <a:schemeClr val="bg2"/>
                </a:solidFill>
              </a:rPr>
              <a:t>approach </a:t>
            </a:r>
          </a:p>
          <a:p>
            <a:pPr algn="ctr"/>
            <a:endParaRPr lang="en-IN" dirty="0">
              <a:solidFill>
                <a:schemeClr val="bg2"/>
              </a:solidFill>
            </a:endParaRPr>
          </a:p>
        </p:txBody>
      </p:sp>
      <p:sp>
        <p:nvSpPr>
          <p:cNvPr id="49" name="Rectangle 48"/>
          <p:cNvSpPr/>
          <p:nvPr/>
        </p:nvSpPr>
        <p:spPr>
          <a:xfrm>
            <a:off x="3626424" y="1122218"/>
            <a:ext cx="2337954" cy="32211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dirty="0" smtClean="0">
                <a:solidFill>
                  <a:schemeClr val="bg2"/>
                </a:solidFill>
              </a:rPr>
              <a:t>2.Statistical</a:t>
            </a:r>
            <a:r>
              <a:rPr lang="en-IN" dirty="0" smtClean="0"/>
              <a:t> </a:t>
            </a:r>
            <a:r>
              <a:rPr lang="en-IN" dirty="0">
                <a:solidFill>
                  <a:schemeClr val="bg2"/>
                </a:solidFill>
              </a:rPr>
              <a:t>methods</a:t>
            </a:r>
            <a:r>
              <a:rPr lang="en-IN" dirty="0"/>
              <a:t> </a:t>
            </a:r>
          </a:p>
        </p:txBody>
      </p:sp>
      <p:sp>
        <p:nvSpPr>
          <p:cNvPr id="50" name="Rectangle 49"/>
          <p:cNvSpPr/>
          <p:nvPr/>
        </p:nvSpPr>
        <p:spPr>
          <a:xfrm>
            <a:off x="6172200" y="1153391"/>
            <a:ext cx="2213267" cy="32211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chemeClr val="bg2"/>
                </a:solidFill>
              </a:rPr>
              <a:t>3.</a:t>
            </a:r>
            <a:r>
              <a:rPr lang="en-IN" dirty="0" smtClean="0">
                <a:solidFill>
                  <a:schemeClr val="bg2"/>
                </a:solidFill>
              </a:rPr>
              <a:t>Other </a:t>
            </a:r>
            <a:r>
              <a:rPr lang="en-IN" dirty="0">
                <a:solidFill>
                  <a:schemeClr val="bg2"/>
                </a:solidFill>
              </a:rPr>
              <a:t>methods </a:t>
            </a:r>
          </a:p>
        </p:txBody>
      </p:sp>
      <p:cxnSp>
        <p:nvCxnSpPr>
          <p:cNvPr id="51" name="Straight Arrow Connector 50"/>
          <p:cNvCxnSpPr/>
          <p:nvPr/>
        </p:nvCxnSpPr>
        <p:spPr>
          <a:xfrm flipH="1">
            <a:off x="1900189" y="436418"/>
            <a:ext cx="75988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Straight Arrow Connector 52"/>
          <p:cNvCxnSpPr/>
          <p:nvPr/>
        </p:nvCxnSpPr>
        <p:spPr>
          <a:xfrm>
            <a:off x="1922924" y="440769"/>
            <a:ext cx="27938" cy="7126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1" name="Straight Arrow Connector 60"/>
          <p:cNvCxnSpPr/>
          <p:nvPr/>
        </p:nvCxnSpPr>
        <p:spPr>
          <a:xfrm flipV="1">
            <a:off x="6483930" y="440769"/>
            <a:ext cx="726690" cy="435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3" name="Straight Arrow Connector 62"/>
          <p:cNvCxnSpPr/>
          <p:nvPr/>
        </p:nvCxnSpPr>
        <p:spPr>
          <a:xfrm>
            <a:off x="7210620" y="436418"/>
            <a:ext cx="7703"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flipH="1">
            <a:off x="7263852" y="1475509"/>
            <a:ext cx="4591" cy="3255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2330689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FF00"/>
                </a:solidFill>
                <a:latin typeface="Arial" panose="020B0604020202020204" pitchFamily="34" charset="0"/>
                <a:cs typeface="Arial" panose="020B0604020202020204" pitchFamily="34" charset="0"/>
              </a:rPr>
              <a:t>1.Survey</a:t>
            </a:r>
            <a:r>
              <a:rPr lang="en-IN" dirty="0">
                <a:solidFill>
                  <a:srgbClr val="FFFF00"/>
                </a:solidFill>
                <a:cs typeface="Arial" panose="020B0604020202020204" pitchFamily="34" charset="0"/>
              </a:rPr>
              <a:t> </a:t>
            </a:r>
            <a:r>
              <a:rPr lang="en-IN" dirty="0" smtClean="0">
                <a:solidFill>
                  <a:srgbClr val="FFFF00"/>
                </a:solidFill>
              </a:rPr>
              <a:t>Methods </a:t>
            </a:r>
            <a:r>
              <a:rPr lang="en-IN" dirty="0">
                <a:solidFill>
                  <a:srgbClr val="FFFF00"/>
                </a:solidFill>
              </a:rPr>
              <a:t/>
            </a:r>
            <a:br>
              <a:rPr lang="en-IN" dirty="0">
                <a:solidFill>
                  <a:srgbClr val="FFFF00"/>
                </a:solidFill>
              </a:rPr>
            </a:br>
            <a:endParaRPr lang="en-IN" dirty="0">
              <a:solidFill>
                <a:srgbClr val="FFFF00"/>
              </a:solidFill>
            </a:endParaRPr>
          </a:p>
        </p:txBody>
      </p:sp>
      <p:sp>
        <p:nvSpPr>
          <p:cNvPr id="3" name="Text Placeholder 2"/>
          <p:cNvSpPr>
            <a:spLocks noGrp="1"/>
          </p:cNvSpPr>
          <p:nvPr>
            <p:ph type="body" idx="1"/>
          </p:nvPr>
        </p:nvSpPr>
        <p:spPr>
          <a:xfrm>
            <a:off x="311700" y="1220371"/>
            <a:ext cx="8520600" cy="3611402"/>
          </a:xfrm>
        </p:spPr>
        <p:txBody>
          <a:bodyPr/>
          <a:lstStyle/>
          <a:p>
            <a:pPr marL="114300" indent="0">
              <a:buNone/>
            </a:pPr>
            <a:r>
              <a:rPr lang="en-US" dirty="0">
                <a:solidFill>
                  <a:schemeClr val="bg2"/>
                </a:solidFill>
                <a:latin typeface="Times New Roman" panose="02020603050405020304" pitchFamily="18" charset="0"/>
                <a:cs typeface="Times New Roman" panose="02020603050405020304" pitchFamily="18" charset="0"/>
              </a:rPr>
              <a:t>Under this method, information about the desires of the consumer and opinion of </a:t>
            </a:r>
            <a:r>
              <a:rPr lang="en-US" dirty="0" smtClean="0">
                <a:solidFill>
                  <a:schemeClr val="bg2"/>
                </a:solidFill>
                <a:latin typeface="Times New Roman" panose="02020603050405020304" pitchFamily="18" charset="0"/>
                <a:cs typeface="Times New Roman" panose="02020603050405020304" pitchFamily="18" charset="0"/>
              </a:rPr>
              <a:t>experts are </a:t>
            </a:r>
            <a:r>
              <a:rPr lang="en-US" dirty="0">
                <a:solidFill>
                  <a:schemeClr val="bg2"/>
                </a:solidFill>
                <a:latin typeface="Times New Roman" panose="02020603050405020304" pitchFamily="18" charset="0"/>
                <a:cs typeface="Times New Roman" panose="02020603050405020304" pitchFamily="18" charset="0"/>
              </a:rPr>
              <a:t>collected by interviewing them</a:t>
            </a:r>
            <a:r>
              <a:rPr lang="en-US" dirty="0" smtClean="0">
                <a:solidFill>
                  <a:schemeClr val="bg2"/>
                </a:solidFill>
                <a:latin typeface="Times New Roman" panose="02020603050405020304" pitchFamily="18" charset="0"/>
                <a:cs typeface="Times New Roman" panose="02020603050405020304" pitchFamily="18" charset="0"/>
              </a:rPr>
              <a:t>.</a:t>
            </a:r>
          </a:p>
          <a:p>
            <a:endParaRPr lang="en-US" dirty="0">
              <a:solidFill>
                <a:schemeClr val="bg2"/>
              </a:solidFill>
              <a:latin typeface="Times New Roman" panose="02020603050405020304" pitchFamily="18" charset="0"/>
              <a:cs typeface="Times New Roman" panose="02020603050405020304" pitchFamily="18" charset="0"/>
            </a:endParaRPr>
          </a:p>
          <a:p>
            <a:pPr marL="114300" indent="0">
              <a:buNone/>
            </a:pPr>
            <a:r>
              <a:rPr lang="en-IN" dirty="0" smtClean="0">
                <a:solidFill>
                  <a:srgbClr val="FFFF00"/>
                </a:solidFill>
                <a:latin typeface="Times New Roman" panose="02020603050405020304" pitchFamily="18" charset="0"/>
                <a:cs typeface="Times New Roman" panose="02020603050405020304" pitchFamily="18" charset="0"/>
              </a:rPr>
              <a:t>a)Consumers </a:t>
            </a:r>
            <a:r>
              <a:rPr lang="en-IN" dirty="0">
                <a:solidFill>
                  <a:srgbClr val="FFFF00"/>
                </a:solidFill>
                <a:latin typeface="Times New Roman" panose="02020603050405020304" pitchFamily="18" charset="0"/>
                <a:cs typeface="Times New Roman" panose="02020603050405020304" pitchFamily="18" charset="0"/>
              </a:rPr>
              <a:t>survey method </a:t>
            </a:r>
            <a:endParaRPr lang="en-IN" dirty="0" smtClean="0">
              <a:solidFill>
                <a:srgbClr val="FFFF00"/>
              </a:solidFill>
              <a:latin typeface="Times New Roman" panose="02020603050405020304" pitchFamily="18" charset="0"/>
              <a:cs typeface="Times New Roman" panose="02020603050405020304" pitchFamily="18" charset="0"/>
            </a:endParaRPr>
          </a:p>
          <a:p>
            <a:pPr marL="114300" indent="0" algn="just">
              <a:buNone/>
            </a:pPr>
            <a:r>
              <a:rPr lang="en-US" dirty="0" smtClean="0">
                <a:solidFill>
                  <a:schemeClr val="bg2"/>
                </a:solidFill>
                <a:latin typeface="Times New Roman" panose="02020603050405020304" pitchFamily="18" charset="0"/>
                <a:cs typeface="Times New Roman" panose="02020603050405020304" pitchFamily="18" charset="0"/>
              </a:rPr>
              <a:t>        The most direct method of estimating demand in the short run is to ask            </a:t>
            </a:r>
          </a:p>
          <a:p>
            <a:pPr marL="114300" indent="0" algn="just">
              <a:buNone/>
            </a:pPr>
            <a:r>
              <a:rPr lang="en-US" dirty="0">
                <a:solidFill>
                  <a:schemeClr val="bg2"/>
                </a:solidFill>
                <a:latin typeface="Times New Roman" panose="02020603050405020304" pitchFamily="18" charset="0"/>
                <a:cs typeface="Times New Roman" panose="02020603050405020304" pitchFamily="18" charset="0"/>
              </a:rPr>
              <a:t> </a:t>
            </a:r>
            <a:r>
              <a:rPr lang="en-US" dirty="0" smtClean="0">
                <a:solidFill>
                  <a:schemeClr val="bg2"/>
                </a:solidFill>
                <a:latin typeface="Times New Roman" panose="02020603050405020304" pitchFamily="18" charset="0"/>
                <a:cs typeface="Times New Roman" panose="02020603050405020304" pitchFamily="18" charset="0"/>
              </a:rPr>
              <a:t>        customers what they are planning to buy for the forthcoming time period    </a:t>
            </a:r>
          </a:p>
          <a:p>
            <a:pPr marL="114300" indent="0" algn="just">
              <a:buNone/>
            </a:pPr>
            <a:r>
              <a:rPr lang="en-US" dirty="0">
                <a:solidFill>
                  <a:schemeClr val="bg2"/>
                </a:solidFill>
                <a:latin typeface="Times New Roman" panose="02020603050405020304" pitchFamily="18" charset="0"/>
                <a:cs typeface="Times New Roman" panose="02020603050405020304" pitchFamily="18" charset="0"/>
              </a:rPr>
              <a:t> </a:t>
            </a:r>
            <a:r>
              <a:rPr lang="en-US" dirty="0" smtClean="0">
                <a:solidFill>
                  <a:schemeClr val="bg2"/>
                </a:solidFill>
                <a:latin typeface="Times New Roman" panose="02020603050405020304" pitchFamily="18" charset="0"/>
                <a:cs typeface="Times New Roman" panose="02020603050405020304" pitchFamily="18" charset="0"/>
              </a:rPr>
              <a:t>        usually a year.</a:t>
            </a:r>
            <a:endParaRPr lang="en-US" dirty="0">
              <a:solidFill>
                <a:schemeClr val="bg2"/>
              </a:solidFill>
              <a:latin typeface="Times New Roman" panose="02020603050405020304" pitchFamily="18" charset="0"/>
              <a:cs typeface="Times New Roman" panose="02020603050405020304" pitchFamily="18" charset="0"/>
            </a:endParaRPr>
          </a:p>
          <a:p>
            <a:pPr marL="114300" indent="0" algn="just">
              <a:buNone/>
            </a:pPr>
            <a:r>
              <a:rPr lang="en-IN" dirty="0" smtClean="0">
                <a:solidFill>
                  <a:schemeClr val="bg2"/>
                </a:solidFill>
                <a:latin typeface="Times New Roman" panose="02020603050405020304" pitchFamily="18" charset="0"/>
                <a:cs typeface="Times New Roman" panose="02020603050405020304" pitchFamily="18" charset="0"/>
              </a:rPr>
              <a:t>	</a:t>
            </a:r>
            <a:endParaRPr lang="en-US" dirty="0" smtClean="0">
              <a:solidFill>
                <a:schemeClr val="bg2"/>
              </a:solidFill>
              <a:latin typeface="Times New Roman" panose="02020603050405020304" pitchFamily="18" charset="0"/>
              <a:cs typeface="Times New Roman" panose="02020603050405020304" pitchFamily="18" charset="0"/>
            </a:endParaRPr>
          </a:p>
          <a:p>
            <a:endParaRPr lang="en-US" dirty="0">
              <a:solidFill>
                <a:schemeClr val="bg2"/>
              </a:solidFill>
              <a:latin typeface="Times New Roman" panose="02020603050405020304" pitchFamily="18" charset="0"/>
              <a:cs typeface="Times New Roman" panose="02020603050405020304" pitchFamily="18" charset="0"/>
            </a:endParaRPr>
          </a:p>
          <a:p>
            <a:endParaRPr lang="en-IN"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52862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99060"/>
            <a:ext cx="8520600" cy="4469640"/>
          </a:xfrm>
        </p:spPr>
        <p:txBody>
          <a:bodyPr/>
          <a:lstStyle/>
          <a:p>
            <a:r>
              <a:rPr lang="en-US" sz="1600" b="1" dirty="0" smtClean="0">
                <a:solidFill>
                  <a:srgbClr val="FFFF00"/>
                </a:solidFill>
                <a:latin typeface="Times New Roman" panose="02020603050405020304" pitchFamily="18" charset="0"/>
                <a:cs typeface="Times New Roman" panose="02020603050405020304" pitchFamily="18" charset="0"/>
              </a:rPr>
              <a:t>Complete Enumeration Method / Census Method</a:t>
            </a:r>
            <a:r>
              <a:rPr lang="en-US" sz="1600" dirty="0" smtClean="0">
                <a:solidFill>
                  <a:schemeClr val="bg2"/>
                </a:solidFill>
                <a:latin typeface="Times New Roman" panose="02020603050405020304" pitchFamily="18" charset="0"/>
                <a:cs typeface="Times New Roman" panose="02020603050405020304" pitchFamily="18" charset="0"/>
              </a:rPr>
              <a:t>: </a:t>
            </a:r>
            <a:r>
              <a:rPr lang="en-US" sz="1600" b="1" i="1" dirty="0" smtClean="0">
                <a:solidFill>
                  <a:schemeClr val="bg2"/>
                </a:solidFill>
                <a:latin typeface="Times New Roman" panose="02020603050405020304" pitchFamily="18" charset="0"/>
                <a:cs typeface="Times New Roman" panose="02020603050405020304" pitchFamily="18" charset="0"/>
              </a:rPr>
              <a:t>Under this, the forecaster undertakes a complete survey of all consumers whose demand he intends to forecast, Once this information is collected, the sales forecasts are obtained by simply adding the probable demands of all consumers. The principle merit of this method is that the forecaster does not introduce any bias or value judgment of his own. He simply records the data and aggregates. But it is a very tedious and cumbersome process; it is not feasible where a large number of consumers are involved. Moreover if the data are wrongly recorded, this method will be totally useless.</a:t>
            </a:r>
          </a:p>
          <a:p>
            <a:pPr>
              <a:buNone/>
            </a:pPr>
            <a:endParaRPr lang="en-US" sz="1600" b="1" i="1" dirty="0" smtClean="0">
              <a:solidFill>
                <a:schemeClr val="bg2"/>
              </a:solidFill>
              <a:latin typeface="Times New Roman" panose="02020603050405020304" pitchFamily="18" charset="0"/>
              <a:cs typeface="Times New Roman" panose="02020603050405020304" pitchFamily="18" charset="0"/>
            </a:endParaRPr>
          </a:p>
          <a:p>
            <a:r>
              <a:rPr lang="en-US" sz="1600" b="1" dirty="0" smtClean="0">
                <a:solidFill>
                  <a:schemeClr val="bg2"/>
                </a:solidFill>
                <a:latin typeface="Times New Roman" panose="02020603050405020304" pitchFamily="18" charset="0"/>
                <a:cs typeface="Times New Roman" panose="02020603050405020304" pitchFamily="18" charset="0"/>
              </a:rPr>
              <a:t> </a:t>
            </a:r>
            <a:r>
              <a:rPr lang="en-US" sz="1600" b="1" dirty="0" smtClean="0">
                <a:solidFill>
                  <a:srgbClr val="FFFF00"/>
                </a:solidFill>
                <a:latin typeface="Times New Roman" panose="02020603050405020304" pitchFamily="18" charset="0"/>
                <a:cs typeface="Times New Roman" panose="02020603050405020304" pitchFamily="18" charset="0"/>
              </a:rPr>
              <a:t>Sample Survey Method</a:t>
            </a:r>
            <a:r>
              <a:rPr lang="en-US" sz="1600" dirty="0" smtClean="0">
                <a:solidFill>
                  <a:schemeClr val="bg2"/>
                </a:solidFill>
                <a:latin typeface="Times New Roman" panose="02020603050405020304" pitchFamily="18" charset="0"/>
                <a:cs typeface="Times New Roman" panose="02020603050405020304" pitchFamily="18" charset="0"/>
              </a:rPr>
              <a:t>: </a:t>
            </a:r>
            <a:r>
              <a:rPr lang="en-US" sz="1600" b="1" i="1" dirty="0" smtClean="0">
                <a:solidFill>
                  <a:schemeClr val="bg2"/>
                </a:solidFill>
                <a:latin typeface="Times New Roman" panose="02020603050405020304" pitchFamily="18" charset="0"/>
                <a:cs typeface="Times New Roman" panose="02020603050405020304" pitchFamily="18" charset="0"/>
              </a:rPr>
              <a:t>Under this method, the forecaster selects a few consuming units out of the relevant population and then collects data on their probable demands for the product during the forecast period. The total demand of sample units is finally blown up to generate the total demand forecast. Compared to the former survey, this method is less tedious and less costly, and subject to less data error; but the choice of sample is very critical. If the sample is properly chosen, then it will yield dependable results; otherwise there may be sampling error. The sampling error can decrease with every increase in sample size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741525"/>
            <a:ext cx="8520600" cy="3150900"/>
          </a:xfrm>
        </p:spPr>
        <p:txBody>
          <a:bodyPr/>
          <a:lstStyle/>
          <a:p>
            <a:pPr marL="114300" lvl="0" indent="0" algn="just">
              <a:buNone/>
            </a:pPr>
            <a:r>
              <a:rPr lang="en-US" altLang="en-US" dirty="0">
                <a:solidFill>
                  <a:srgbClr val="FFFF00"/>
                </a:solidFill>
                <a:latin typeface="Times New Roman" panose="02020603050405020304" pitchFamily="18" charset="0"/>
                <a:cs typeface="Times New Roman" panose="02020603050405020304" pitchFamily="18" charset="0"/>
              </a:rPr>
              <a:t>b)Salesforce opinion method </a:t>
            </a:r>
          </a:p>
          <a:p>
            <a:pPr algn="just"/>
            <a:endParaRPr lang="en-US" dirty="0" smtClean="0">
              <a:latin typeface="Times New Roman" panose="02020603050405020304" pitchFamily="18" charset="0"/>
              <a:cs typeface="Times New Roman" panose="02020603050405020304" pitchFamily="18" charset="0"/>
            </a:endParaRPr>
          </a:p>
          <a:p>
            <a:pPr marL="114300" indent="0" algn="just">
              <a:buNone/>
            </a:pPr>
            <a:r>
              <a:rPr lang="en-US" dirty="0" smtClean="0">
                <a:latin typeface="Times New Roman" panose="02020603050405020304" pitchFamily="18" charset="0"/>
                <a:cs typeface="Times New Roman" panose="02020603050405020304" pitchFamily="18" charset="0"/>
              </a:rPr>
              <a:t>	</a:t>
            </a:r>
            <a:r>
              <a:rPr lang="en-US" dirty="0" smtClean="0">
                <a:solidFill>
                  <a:schemeClr val="bg2"/>
                </a:solidFill>
                <a:latin typeface="Times New Roman" panose="02020603050405020304" pitchFamily="18" charset="0"/>
                <a:cs typeface="Times New Roman" panose="02020603050405020304" pitchFamily="18" charset="0"/>
              </a:rPr>
              <a:t>Under </a:t>
            </a:r>
            <a:r>
              <a:rPr lang="en-US" dirty="0">
                <a:solidFill>
                  <a:schemeClr val="bg2"/>
                </a:solidFill>
                <a:latin typeface="Times New Roman" panose="02020603050405020304" pitchFamily="18" charset="0"/>
                <a:cs typeface="Times New Roman" panose="02020603050405020304" pitchFamily="18" charset="0"/>
              </a:rPr>
              <a:t>this method, the company asks its salesman to submit estimate of future sales in their respective territories. Since the forecasts of the salesmen are biased due to their optimistic or pessimistic attitude ignorance about economic developments etc. these estimates are consolidated, reviewed and adjusted by the top executives. In case of wide differences, an average is struck to make the forecasts realistic.</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25830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FF00"/>
                </a:solidFill>
                <a:latin typeface="+mj-lt"/>
              </a:rPr>
              <a:t>2.</a:t>
            </a:r>
            <a:r>
              <a:rPr lang="en-IN" dirty="0" smtClean="0">
                <a:solidFill>
                  <a:srgbClr val="FFFF00"/>
                </a:solidFill>
              </a:rPr>
              <a:t>Statistical </a:t>
            </a:r>
            <a:r>
              <a:rPr lang="en-IN" dirty="0">
                <a:solidFill>
                  <a:srgbClr val="FFFF00"/>
                </a:solidFill>
              </a:rPr>
              <a:t>methods </a:t>
            </a:r>
            <a:br>
              <a:rPr lang="en-IN" dirty="0">
                <a:solidFill>
                  <a:srgbClr val="FFFF00"/>
                </a:solidFill>
              </a:rPr>
            </a:br>
            <a:endParaRPr lang="en-IN" dirty="0">
              <a:solidFill>
                <a:srgbClr val="FFFF00"/>
              </a:solidFill>
            </a:endParaRPr>
          </a:p>
        </p:txBody>
      </p:sp>
      <p:sp>
        <p:nvSpPr>
          <p:cNvPr id="3" name="Text Placeholder 2"/>
          <p:cNvSpPr>
            <a:spLocks noGrp="1"/>
          </p:cNvSpPr>
          <p:nvPr>
            <p:ph type="body" idx="1"/>
          </p:nvPr>
        </p:nvSpPr>
        <p:spPr>
          <a:xfrm>
            <a:off x="311700" y="1265399"/>
            <a:ext cx="8520600" cy="3582825"/>
          </a:xfrm>
        </p:spPr>
        <p:txBody>
          <a:bodyPr/>
          <a:lstStyle/>
          <a:p>
            <a:pPr marL="114300" indent="0" algn="just">
              <a:buNone/>
            </a:pPr>
            <a:r>
              <a:rPr lang="en-US" dirty="0" smtClean="0">
                <a:solidFill>
                  <a:schemeClr val="bg2"/>
                </a:solidFill>
                <a:latin typeface="Times New Roman" panose="02020603050405020304" pitchFamily="18" charset="0"/>
                <a:cs typeface="Times New Roman" panose="02020603050405020304" pitchFamily="18" charset="0"/>
              </a:rPr>
              <a:t>	Statistical methods are </a:t>
            </a:r>
            <a:r>
              <a:rPr lang="en-US" dirty="0">
                <a:solidFill>
                  <a:schemeClr val="bg2"/>
                </a:solidFill>
                <a:latin typeface="Times New Roman" panose="02020603050405020304" pitchFamily="18" charset="0"/>
                <a:cs typeface="Times New Roman" panose="02020603050405020304" pitchFamily="18" charset="0"/>
              </a:rPr>
              <a:t>used for long run forecasting. In </a:t>
            </a:r>
            <a:r>
              <a:rPr lang="en-US" dirty="0" smtClean="0">
                <a:solidFill>
                  <a:schemeClr val="bg2"/>
                </a:solidFill>
                <a:latin typeface="Times New Roman" panose="02020603050405020304" pitchFamily="18" charset="0"/>
                <a:cs typeface="Times New Roman" panose="02020603050405020304" pitchFamily="18" charset="0"/>
              </a:rPr>
              <a:t>these methods, </a:t>
            </a:r>
            <a:r>
              <a:rPr lang="en-US" dirty="0">
                <a:solidFill>
                  <a:schemeClr val="bg2"/>
                </a:solidFill>
                <a:latin typeface="Times New Roman" panose="02020603050405020304" pitchFamily="18" charset="0"/>
                <a:cs typeface="Times New Roman" panose="02020603050405020304" pitchFamily="18" charset="0"/>
              </a:rPr>
              <a:t>statistical and mathematical techniques are used to forecast </a:t>
            </a:r>
            <a:r>
              <a:rPr lang="en-US" dirty="0" smtClean="0">
                <a:solidFill>
                  <a:schemeClr val="bg2"/>
                </a:solidFill>
                <a:latin typeface="Times New Roman" panose="02020603050405020304" pitchFamily="18" charset="0"/>
                <a:cs typeface="Times New Roman" panose="02020603050405020304" pitchFamily="18" charset="0"/>
              </a:rPr>
              <a:t>demand. These methods rely </a:t>
            </a:r>
            <a:r>
              <a:rPr lang="en-US" dirty="0">
                <a:solidFill>
                  <a:schemeClr val="bg2"/>
                </a:solidFill>
                <a:latin typeface="Times New Roman" panose="02020603050405020304" pitchFamily="18" charset="0"/>
                <a:cs typeface="Times New Roman" panose="02020603050405020304" pitchFamily="18" charset="0"/>
              </a:rPr>
              <a:t>on </a:t>
            </a:r>
            <a:r>
              <a:rPr lang="en-US" dirty="0" smtClean="0">
                <a:solidFill>
                  <a:schemeClr val="bg2"/>
                </a:solidFill>
                <a:latin typeface="Times New Roman" panose="02020603050405020304" pitchFamily="18" charset="0"/>
                <a:cs typeface="Times New Roman" panose="02020603050405020304" pitchFamily="18" charset="0"/>
              </a:rPr>
              <a:t>past </a:t>
            </a:r>
            <a:r>
              <a:rPr lang="en-US" dirty="0">
                <a:solidFill>
                  <a:schemeClr val="bg2"/>
                </a:solidFill>
                <a:latin typeface="Times New Roman" panose="02020603050405020304" pitchFamily="18" charset="0"/>
                <a:cs typeface="Times New Roman" panose="02020603050405020304" pitchFamily="18" charset="0"/>
              </a:rPr>
              <a:t>data</a:t>
            </a:r>
            <a:r>
              <a:rPr lang="en-US" dirty="0" smtClean="0">
                <a:solidFill>
                  <a:schemeClr val="bg2"/>
                </a:solidFill>
                <a:latin typeface="Times New Roman" panose="02020603050405020304" pitchFamily="18" charset="0"/>
                <a:cs typeface="Times New Roman" panose="02020603050405020304" pitchFamily="18" charset="0"/>
              </a:rPr>
              <a:t>.</a:t>
            </a:r>
          </a:p>
          <a:p>
            <a:pPr marL="114300" indent="0" algn="just">
              <a:buNone/>
            </a:pPr>
            <a:r>
              <a:rPr lang="en-US" dirty="0" smtClean="0">
                <a:solidFill>
                  <a:srgbClr val="FFFF00"/>
                </a:solidFill>
                <a:latin typeface="Times New Roman" panose="02020603050405020304" pitchFamily="18" charset="0"/>
                <a:cs typeface="Times New Roman" panose="02020603050405020304" pitchFamily="18" charset="0"/>
              </a:rPr>
              <a:t>a)</a:t>
            </a:r>
            <a:r>
              <a:rPr lang="en-IN" dirty="0" smtClean="0">
                <a:solidFill>
                  <a:srgbClr val="FFFF00"/>
                </a:solidFill>
                <a:latin typeface="Times New Roman" panose="02020603050405020304" pitchFamily="18" charset="0"/>
                <a:cs typeface="Times New Roman" panose="02020603050405020304" pitchFamily="18" charset="0"/>
              </a:rPr>
              <a:t>Trend </a:t>
            </a:r>
            <a:r>
              <a:rPr lang="en-IN" dirty="0">
                <a:solidFill>
                  <a:srgbClr val="FFFF00"/>
                </a:solidFill>
                <a:latin typeface="Times New Roman" panose="02020603050405020304" pitchFamily="18" charset="0"/>
                <a:cs typeface="Times New Roman" panose="02020603050405020304" pitchFamily="18" charset="0"/>
              </a:rPr>
              <a:t>projection methods</a:t>
            </a:r>
          </a:p>
          <a:p>
            <a:pPr marL="114300" indent="0" algn="just">
              <a:buNone/>
            </a:pPr>
            <a:r>
              <a:rPr lang="en-US" dirty="0" smtClean="0">
                <a:solidFill>
                  <a:schemeClr val="bg2"/>
                </a:solidFill>
                <a:latin typeface="Times New Roman" panose="02020603050405020304" pitchFamily="18" charset="0"/>
                <a:cs typeface="Times New Roman" panose="02020603050405020304" pitchFamily="18" charset="0"/>
              </a:rPr>
              <a:t>	A </a:t>
            </a:r>
            <a:r>
              <a:rPr lang="en-US" dirty="0">
                <a:solidFill>
                  <a:schemeClr val="bg2"/>
                </a:solidFill>
                <a:latin typeface="Times New Roman" panose="02020603050405020304" pitchFamily="18" charset="0"/>
                <a:cs typeface="Times New Roman" panose="02020603050405020304" pitchFamily="18" charset="0"/>
              </a:rPr>
              <a:t>well-established firm would have accumulated data. These data are </a:t>
            </a:r>
            <a:r>
              <a:rPr lang="en-US" dirty="0" smtClean="0">
                <a:solidFill>
                  <a:schemeClr val="bg2"/>
                </a:solidFill>
                <a:latin typeface="Times New Roman" panose="02020603050405020304" pitchFamily="18" charset="0"/>
                <a:cs typeface="Times New Roman" panose="02020603050405020304" pitchFamily="18" charset="0"/>
              </a:rPr>
              <a:t>analyzed </a:t>
            </a:r>
            <a:r>
              <a:rPr lang="en-US" dirty="0">
                <a:solidFill>
                  <a:schemeClr val="bg2"/>
                </a:solidFill>
                <a:latin typeface="Times New Roman" panose="02020603050405020304" pitchFamily="18" charset="0"/>
                <a:cs typeface="Times New Roman" panose="02020603050405020304" pitchFamily="18" charset="0"/>
              </a:rPr>
              <a:t>to determine the nature of existing trend. Then, this trend is </a:t>
            </a:r>
            <a:r>
              <a:rPr lang="en-US" dirty="0" smtClean="0">
                <a:solidFill>
                  <a:schemeClr val="bg2"/>
                </a:solidFill>
                <a:latin typeface="Times New Roman" panose="02020603050405020304" pitchFamily="18" charset="0"/>
                <a:cs typeface="Times New Roman" panose="02020603050405020304" pitchFamily="18" charset="0"/>
              </a:rPr>
              <a:t>projected </a:t>
            </a:r>
            <a:r>
              <a:rPr lang="en-US" dirty="0">
                <a:solidFill>
                  <a:schemeClr val="bg2"/>
                </a:solidFill>
                <a:latin typeface="Times New Roman" panose="02020603050405020304" pitchFamily="18" charset="0"/>
                <a:cs typeface="Times New Roman" panose="02020603050405020304" pitchFamily="18" charset="0"/>
              </a:rPr>
              <a:t>in </a:t>
            </a:r>
            <a:r>
              <a:rPr lang="en-US" dirty="0" smtClean="0">
                <a:solidFill>
                  <a:schemeClr val="bg2"/>
                </a:solidFill>
                <a:latin typeface="Times New Roman" panose="02020603050405020304" pitchFamily="18" charset="0"/>
                <a:cs typeface="Times New Roman" panose="02020603050405020304" pitchFamily="18" charset="0"/>
              </a:rPr>
              <a:t>the </a:t>
            </a:r>
            <a:r>
              <a:rPr lang="en-US" dirty="0">
                <a:solidFill>
                  <a:schemeClr val="bg2"/>
                </a:solidFill>
                <a:latin typeface="Times New Roman" panose="02020603050405020304" pitchFamily="18" charset="0"/>
                <a:cs typeface="Times New Roman" panose="02020603050405020304" pitchFamily="18" charset="0"/>
              </a:rPr>
              <a:t>future and the results are used as the basis for forecast.</a:t>
            </a:r>
            <a:endParaRPr lang="en-IN" dirty="0" smtClean="0">
              <a:solidFill>
                <a:srgbClr val="FFFF00"/>
              </a:solidFill>
              <a:latin typeface="Times New Roman" panose="02020603050405020304" pitchFamily="18" charset="0"/>
              <a:cs typeface="Times New Roman" panose="02020603050405020304" pitchFamily="18" charset="0"/>
            </a:endParaRPr>
          </a:p>
          <a:p>
            <a:pPr marL="114300" indent="0" algn="just">
              <a:buNone/>
            </a:pPr>
            <a:r>
              <a:rPr lang="en-IN" dirty="0" smtClean="0">
                <a:solidFill>
                  <a:srgbClr val="FFFF00"/>
                </a:solidFill>
                <a:latin typeface="Times New Roman" panose="02020603050405020304" pitchFamily="18" charset="0"/>
                <a:cs typeface="Times New Roman" panose="02020603050405020304" pitchFamily="18" charset="0"/>
              </a:rPr>
              <a:t>   </a:t>
            </a:r>
            <a:r>
              <a:rPr lang="en-IN" b="1" dirty="0" smtClean="0">
                <a:solidFill>
                  <a:srgbClr val="FF0000"/>
                </a:solidFill>
                <a:latin typeface="Times New Roman" panose="02020603050405020304" pitchFamily="18" charset="0"/>
                <a:cs typeface="Times New Roman" panose="02020603050405020304" pitchFamily="18" charset="0"/>
              </a:rPr>
              <a:t>I)Trend </a:t>
            </a:r>
            <a:r>
              <a:rPr lang="en-IN" b="1" dirty="0">
                <a:solidFill>
                  <a:srgbClr val="FF0000"/>
                </a:solidFill>
                <a:latin typeface="Times New Roman" panose="02020603050405020304" pitchFamily="18" charset="0"/>
                <a:cs typeface="Times New Roman" panose="02020603050405020304" pitchFamily="18" charset="0"/>
              </a:rPr>
              <a:t>line by </a:t>
            </a:r>
            <a:r>
              <a:rPr lang="en-IN" b="1" dirty="0" smtClean="0">
                <a:solidFill>
                  <a:srgbClr val="FF0000"/>
                </a:solidFill>
                <a:latin typeface="Times New Roman" panose="02020603050405020304" pitchFamily="18" charset="0"/>
                <a:cs typeface="Times New Roman" panose="02020603050405020304" pitchFamily="18" charset="0"/>
              </a:rPr>
              <a:t>observation</a:t>
            </a:r>
          </a:p>
          <a:p>
            <a:pPr marL="114300" indent="0" algn="just">
              <a:buNone/>
            </a:pPr>
            <a:r>
              <a:rPr lang="en-US" dirty="0" smtClean="0">
                <a:solidFill>
                  <a:schemeClr val="bg2"/>
                </a:solidFill>
                <a:latin typeface="Times New Roman" panose="02020603050405020304" pitchFamily="18" charset="0"/>
                <a:cs typeface="Times New Roman" panose="02020603050405020304" pitchFamily="18" charset="0"/>
              </a:rPr>
              <a:t>	In this method the trend line is drawn(fitted) by observing the past data. By seeing the past data points the analyst projects the trend line using free hand. Hence this method is called as “Trend line by observation.”</a:t>
            </a:r>
            <a:endParaRPr lang="en-IN" dirty="0" smtClean="0">
              <a:solidFill>
                <a:schemeClr val="bg2"/>
              </a:solidFill>
              <a:latin typeface="Times New Roman" panose="02020603050405020304" pitchFamily="18" charset="0"/>
              <a:cs typeface="Times New Roman" panose="02020603050405020304" pitchFamily="18" charset="0"/>
            </a:endParaRPr>
          </a:p>
          <a:p>
            <a:pPr marL="114300" indent="0" algn="just">
              <a:buNone/>
            </a:pPr>
            <a:r>
              <a:rPr lang="en-IN" dirty="0" smtClean="0">
                <a:solidFill>
                  <a:schemeClr val="bg2"/>
                </a:solidFill>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9907916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TotalTime>
  <Words>509</Words>
  <Application>Microsoft Office PowerPoint</Application>
  <PresentationFormat>On-screen Show (16:9)</PresentationFormat>
  <Paragraphs>98</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Times New Roman</vt:lpstr>
      <vt:lpstr>Playfair Display</vt:lpstr>
      <vt:lpstr>Lato</vt:lpstr>
      <vt:lpstr>Wingdings</vt:lpstr>
      <vt:lpstr>Blue &amp; Gold</vt:lpstr>
      <vt:lpstr>Demand Forecasting</vt:lpstr>
      <vt:lpstr>Definition:</vt:lpstr>
      <vt:lpstr>Characteristics of Good Demand Forecasting</vt:lpstr>
      <vt:lpstr>Steps in Demand Forecasting</vt:lpstr>
      <vt:lpstr>Slide 5</vt:lpstr>
      <vt:lpstr>1.Survey Methods  </vt:lpstr>
      <vt:lpstr>Slide 7</vt:lpstr>
      <vt:lpstr>Slide 8</vt:lpstr>
      <vt:lpstr>2.Statistical methods  </vt:lpstr>
      <vt:lpstr>Slide 10</vt:lpstr>
      <vt:lpstr>Slide 11</vt:lpstr>
      <vt:lpstr>Slide 12</vt:lpstr>
      <vt:lpstr>Slide 13</vt:lpstr>
      <vt:lpstr>3.Other methods  </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Forecasting</dc:title>
  <dc:creator>admin</dc:creator>
  <cp:lastModifiedBy>admin</cp:lastModifiedBy>
  <cp:revision>40</cp:revision>
  <dcterms:modified xsi:type="dcterms:W3CDTF">2020-10-29T07:26:07Z</dcterms:modified>
</cp:coreProperties>
</file>