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2"/>
  </p:notesMasterIdLst>
  <p:sldIdLst>
    <p:sldId id="256" r:id="rId2"/>
    <p:sldId id="257" r:id="rId3"/>
    <p:sldId id="319" r:id="rId4"/>
    <p:sldId id="258" r:id="rId5"/>
    <p:sldId id="325" r:id="rId6"/>
    <p:sldId id="259" r:id="rId7"/>
    <p:sldId id="324" r:id="rId8"/>
    <p:sldId id="320" r:id="rId9"/>
    <p:sldId id="260" r:id="rId10"/>
    <p:sldId id="309"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81" d="100"/>
          <a:sy n="81" d="100"/>
        </p:scale>
        <p:origin x="-725" y="-13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6d26cae9f1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6d26cae9f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31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4000"/>
              <a:buFont typeface="Trebuchet MS"/>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59" name="Google Shape;59;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5" name="Google Shape;65;p7"/>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6" name="Google Shape;66;p7"/>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7" name="Google Shape;67;p7"/>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8" name="Google Shape;68;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37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name="adj" fmla="val 0"/>
              </a:avLst>
            </a:prstGeom>
            <a:solidFill>
              <a:schemeClr val="accent1">
                <a:alpha val="8431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hebalance.com/law-of-demand-definition-explained-examples-330570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ctrTitle"/>
          </p:nvPr>
        </p:nvSpPr>
        <p:spPr>
          <a:xfrm>
            <a:off x="781117" y="2188259"/>
            <a:ext cx="7767000" cy="1646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5400"/>
              <a:buNone/>
            </a:pPr>
            <a:r>
              <a:rPr lang="en-US" dirty="0" smtClean="0"/>
              <a:t>LAW  OF  DEMAND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1"/>
          <p:cNvSpPr txBox="1"/>
          <p:nvPr/>
        </p:nvSpPr>
        <p:spPr>
          <a:xfrm>
            <a:off x="936575" y="2208775"/>
            <a:ext cx="8696100" cy="21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rebuchet MS"/>
              <a:ea typeface="Trebuchet MS"/>
              <a:cs typeface="Trebuchet MS"/>
              <a:sym typeface="Trebuchet MS"/>
            </a:endParaRPr>
          </a:p>
        </p:txBody>
      </p:sp>
      <p:sp>
        <p:nvSpPr>
          <p:cNvPr id="485" name="Google Shape;485;p71"/>
          <p:cNvSpPr txBox="1"/>
          <p:nvPr/>
        </p:nvSpPr>
        <p:spPr>
          <a:xfrm>
            <a:off x="2646300" y="2656725"/>
            <a:ext cx="9545700" cy="634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a:latin typeface="Trebuchet MS"/>
                <a:ea typeface="Trebuchet MS"/>
                <a:cs typeface="Trebuchet MS"/>
                <a:sym typeface="Trebuchet MS"/>
              </a:rPr>
              <a:t>THANK YOU!!!</a:t>
            </a:r>
            <a:endParaRPr sz="60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677334" y="161675"/>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             </a:t>
            </a:r>
            <a:endParaRPr sz="4800"/>
          </a:p>
          <a:p>
            <a:pPr marL="0" lvl="0" indent="0" algn="l" rtl="0">
              <a:lnSpc>
                <a:spcPct val="100000"/>
              </a:lnSpc>
              <a:spcBef>
                <a:spcPts val="0"/>
              </a:spcBef>
              <a:spcAft>
                <a:spcPts val="0"/>
              </a:spcAft>
              <a:buSzPts val="3600"/>
              <a:buNone/>
            </a:pPr>
            <a:r>
              <a:rPr lang="en-US" sz="4800"/>
              <a:t>               DEMAND</a:t>
            </a:r>
            <a:endParaRPr sz="4800"/>
          </a:p>
          <a:p>
            <a:pPr marL="0" lvl="0" indent="0" algn="l" rtl="0">
              <a:lnSpc>
                <a:spcPct val="100000"/>
              </a:lnSpc>
              <a:spcBef>
                <a:spcPts val="0"/>
              </a:spcBef>
              <a:spcAft>
                <a:spcPts val="0"/>
              </a:spcAft>
              <a:buSzPts val="3600"/>
              <a:buNone/>
            </a:pPr>
            <a:r>
              <a:rPr lang="en-US"/>
              <a:t>                       </a:t>
            </a:r>
            <a:endParaRPr sz="4800"/>
          </a:p>
        </p:txBody>
      </p:sp>
      <p:sp>
        <p:nvSpPr>
          <p:cNvPr id="150" name="Google Shape;150;p19"/>
          <p:cNvSpPr txBox="1">
            <a:spLocks noGrp="1"/>
          </p:cNvSpPr>
          <p:nvPr>
            <p:ph type="body" idx="1"/>
          </p:nvPr>
        </p:nvSpPr>
        <p:spPr>
          <a:xfrm>
            <a:off x="677334" y="1611984"/>
            <a:ext cx="8596800" cy="4429405"/>
          </a:xfrm>
          <a:prstGeom prst="rect">
            <a:avLst/>
          </a:prstGeom>
          <a:noFill/>
          <a:ln>
            <a:noFill/>
          </a:ln>
        </p:spPr>
        <p:txBody>
          <a:bodyPr spcFirstLastPara="1" wrap="square" lIns="91425" tIns="45700" rIns="91425" bIns="45700" anchor="t" anchorCtr="0">
            <a:noAutofit/>
          </a:bodyPr>
          <a:lstStyle/>
          <a:p>
            <a:pPr marL="342900" lvl="0" indent="-305435" algn="just" rtl="0">
              <a:lnSpc>
                <a:spcPct val="110000"/>
              </a:lnSpc>
              <a:spcBef>
                <a:spcPts val="0"/>
              </a:spcBef>
              <a:spcAft>
                <a:spcPts val="0"/>
              </a:spcAft>
              <a:buClr>
                <a:srgbClr val="000000"/>
              </a:buClr>
              <a:buSzPts val="1470"/>
              <a:buChar char="◈"/>
            </a:pPr>
            <a:r>
              <a:rPr lang="en-US" sz="2800" b="1" dirty="0" smtClean="0">
                <a:solidFill>
                  <a:srgbClr val="000000"/>
                </a:solidFill>
                <a:latin typeface="Arial"/>
                <a:ea typeface="Arial"/>
                <a:cs typeface="Arial"/>
                <a:sym typeface="Arial"/>
              </a:rPr>
              <a:t>The term Demand</a:t>
            </a:r>
            <a:r>
              <a:rPr lang="en-US" sz="2800" dirty="0">
                <a:solidFill>
                  <a:srgbClr val="000000"/>
                </a:solidFill>
                <a:latin typeface="Arial"/>
                <a:ea typeface="Arial"/>
                <a:cs typeface="Arial"/>
                <a:sym typeface="Arial"/>
              </a:rPr>
              <a:t> </a:t>
            </a:r>
            <a:r>
              <a:rPr lang="en-US" sz="2800" dirty="0" smtClean="0">
                <a:solidFill>
                  <a:srgbClr val="000000"/>
                </a:solidFill>
                <a:latin typeface="Arial"/>
                <a:ea typeface="Arial"/>
                <a:cs typeface="Arial"/>
                <a:sym typeface="Arial"/>
              </a:rPr>
              <a:t>is often heard and understood in different ways in different contexts.  More precisely, in economic terminology Demand is the quantity of a good or service that consumers are willing and able to purchase during a specified period under a given set of economic conditions.</a:t>
            </a:r>
            <a:endParaRPr sz="2800">
              <a:solidFill>
                <a:srgbClr val="000000"/>
              </a:solidFill>
              <a:latin typeface="Arial"/>
              <a:ea typeface="Arial"/>
              <a:cs typeface="Arial"/>
              <a:sym typeface="Arial"/>
            </a:endParaRPr>
          </a:p>
          <a:p>
            <a:pPr marL="342900" lvl="0" indent="-305435" algn="just" rtl="0">
              <a:lnSpc>
                <a:spcPct val="110000"/>
              </a:lnSpc>
              <a:spcBef>
                <a:spcPts val="1020"/>
              </a:spcBef>
              <a:spcAft>
                <a:spcPts val="0"/>
              </a:spcAft>
              <a:buClr>
                <a:srgbClr val="000000"/>
              </a:buClr>
              <a:buSzPts val="1470"/>
              <a:buChar char="◈"/>
            </a:pPr>
            <a:r>
              <a:rPr lang="en-US" sz="2800" dirty="0" smtClean="0">
                <a:solidFill>
                  <a:srgbClr val="000000"/>
                </a:solidFill>
                <a:latin typeface="Arial"/>
                <a:ea typeface="Arial"/>
                <a:cs typeface="Arial"/>
                <a:sym typeface="Arial"/>
              </a:rPr>
              <a:t>Without demand, no business would ever bother of producing anything  and there is no existence of any economic activity.</a:t>
            </a:r>
            <a:endParaRPr sz="2800" smtClean="0">
              <a:solidFill>
                <a:srgbClr val="000000"/>
              </a:solidFill>
              <a:latin typeface="Arial"/>
              <a:ea typeface="Arial"/>
              <a:cs typeface="Arial"/>
              <a:sym typeface="Arial"/>
            </a:endParaRPr>
          </a:p>
          <a:p>
            <a:pPr marL="0" lvl="0" indent="0" algn="l" rtl="0">
              <a:lnSpc>
                <a:spcPct val="110000"/>
              </a:lnSpc>
              <a:spcBef>
                <a:spcPts val="0"/>
              </a:spcBef>
              <a:spcAft>
                <a:spcPts val="0"/>
              </a:spcAft>
              <a:buSzPts val="1440"/>
              <a:buNone/>
            </a:pP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create Demand, we need:</a:t>
            </a:r>
            <a:endParaRPr lang="en-US" dirty="0"/>
          </a:p>
        </p:txBody>
      </p:sp>
      <p:sp>
        <p:nvSpPr>
          <p:cNvPr id="3" name="Text Placeholder 2"/>
          <p:cNvSpPr>
            <a:spLocks noGrp="1"/>
          </p:cNvSpPr>
          <p:nvPr>
            <p:ph type="body" idx="1"/>
          </p:nvPr>
        </p:nvSpPr>
        <p:spPr>
          <a:xfrm>
            <a:off x="677334" y="1555423"/>
            <a:ext cx="8596668" cy="4485939"/>
          </a:xfrm>
        </p:spPr>
        <p:txBody>
          <a:bodyPr/>
          <a:lstStyle/>
          <a:p>
            <a:r>
              <a:rPr lang="en-US" sz="2800" dirty="0" smtClean="0"/>
              <a:t>Desire to buy a product</a:t>
            </a:r>
          </a:p>
          <a:p>
            <a:r>
              <a:rPr lang="en-US" sz="2800" dirty="0" smtClean="0"/>
              <a:t>Ability to buy a product</a:t>
            </a:r>
          </a:p>
          <a:p>
            <a:r>
              <a:rPr lang="en-US" sz="2800" dirty="0" smtClean="0"/>
              <a:t>Willingness to buy a product</a:t>
            </a:r>
          </a:p>
          <a:p>
            <a:pPr>
              <a:buNone/>
            </a:pPr>
            <a:endParaRPr lang="en-US" sz="2800" dirty="0" smtClean="0"/>
          </a:p>
          <a:p>
            <a:pPr>
              <a:buNone/>
            </a:pPr>
            <a:r>
              <a:rPr lang="en-US" sz="2800" dirty="0" smtClean="0"/>
              <a:t>Therefore,    Demand  =  </a:t>
            </a:r>
          </a:p>
          <a:p>
            <a:pPr>
              <a:buNone/>
            </a:pPr>
            <a:r>
              <a:rPr lang="en-US" sz="2800" dirty="0" smtClean="0"/>
              <a:t>     Desire + ability to buy  + Willingness to buy               </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             </a:t>
            </a:r>
            <a:r>
              <a:rPr lang="en-US" sz="4800"/>
              <a:t> LAW OF DEMAND</a:t>
            </a:r>
            <a:endParaRPr sz="4800"/>
          </a:p>
        </p:txBody>
      </p:sp>
      <p:sp>
        <p:nvSpPr>
          <p:cNvPr id="156" name="Google Shape;156;p20"/>
          <p:cNvSpPr txBox="1">
            <a:spLocks noGrp="1"/>
          </p:cNvSpPr>
          <p:nvPr>
            <p:ph type="body" idx="1"/>
          </p:nvPr>
        </p:nvSpPr>
        <p:spPr>
          <a:xfrm>
            <a:off x="677334" y="1621410"/>
            <a:ext cx="9258518" cy="4419979"/>
          </a:xfrm>
          <a:prstGeom prst="rect">
            <a:avLst/>
          </a:prstGeom>
          <a:noFill/>
          <a:ln>
            <a:noFill/>
          </a:ln>
        </p:spPr>
        <p:txBody>
          <a:bodyPr spcFirstLastPara="1" wrap="square" lIns="91425" tIns="45700" rIns="91425" bIns="45700" anchor="t" anchorCtr="0">
            <a:noAutofit/>
          </a:bodyPr>
          <a:lstStyle/>
          <a:p>
            <a:pPr marL="342900" lvl="0" indent="-305435" algn="just" rtl="0">
              <a:lnSpc>
                <a:spcPct val="110000"/>
              </a:lnSpc>
              <a:spcBef>
                <a:spcPts val="0"/>
              </a:spcBef>
              <a:spcAft>
                <a:spcPts val="0"/>
              </a:spcAft>
              <a:buClr>
                <a:srgbClr val="000000"/>
              </a:buClr>
              <a:buSzPts val="1470"/>
              <a:buChar char="◈"/>
            </a:pPr>
            <a:r>
              <a:rPr lang="en-US" sz="2800" dirty="0">
                <a:solidFill>
                  <a:srgbClr val="000000"/>
                </a:solidFill>
                <a:latin typeface="Arial"/>
                <a:ea typeface="Arial"/>
                <a:cs typeface="Arial"/>
                <a:sym typeface="Arial"/>
              </a:rPr>
              <a:t>The </a:t>
            </a:r>
            <a:r>
              <a:rPr lang="en-US" sz="2800" u="sng" dirty="0">
                <a:solidFill>
                  <a:schemeClr val="hlink"/>
                </a:solidFill>
                <a:latin typeface="Arial"/>
                <a:ea typeface="Arial"/>
                <a:cs typeface="Arial"/>
                <a:sym typeface="Arial"/>
                <a:hlinkClick r:id="rId3"/>
              </a:rPr>
              <a:t>law of demand</a:t>
            </a:r>
            <a:r>
              <a:rPr lang="en-US" sz="2800" dirty="0">
                <a:solidFill>
                  <a:srgbClr val="000000"/>
                </a:solidFill>
                <a:latin typeface="Arial"/>
                <a:ea typeface="Arial"/>
                <a:cs typeface="Arial"/>
                <a:sym typeface="Arial"/>
              </a:rPr>
              <a:t> governs the relationship between the quantity demanded and the price.</a:t>
            </a:r>
            <a:endParaRPr sz="2800">
              <a:solidFill>
                <a:srgbClr val="000000"/>
              </a:solidFill>
              <a:latin typeface="Arial"/>
              <a:ea typeface="Arial"/>
              <a:cs typeface="Arial"/>
              <a:sym typeface="Arial"/>
            </a:endParaRPr>
          </a:p>
          <a:p>
            <a:pPr marL="342900" lvl="0" indent="-305435" algn="just" rtl="0">
              <a:lnSpc>
                <a:spcPct val="110000"/>
              </a:lnSpc>
              <a:spcBef>
                <a:spcPts val="1020"/>
              </a:spcBef>
              <a:spcAft>
                <a:spcPts val="0"/>
              </a:spcAft>
              <a:buClr>
                <a:srgbClr val="000000"/>
              </a:buClr>
              <a:buSzPts val="1470"/>
              <a:buChar char="◈"/>
            </a:pPr>
            <a:r>
              <a:rPr lang="en-US" sz="2800" dirty="0" smtClean="0">
                <a:solidFill>
                  <a:srgbClr val="000000"/>
                </a:solidFill>
                <a:latin typeface="Arial"/>
                <a:ea typeface="Arial"/>
                <a:cs typeface="Arial"/>
                <a:sym typeface="Arial"/>
              </a:rPr>
              <a:t>This </a:t>
            </a:r>
            <a:r>
              <a:rPr lang="en-US" sz="2800" dirty="0">
                <a:solidFill>
                  <a:srgbClr val="000000"/>
                </a:solidFill>
                <a:latin typeface="Arial"/>
                <a:ea typeface="Arial"/>
                <a:cs typeface="Arial"/>
                <a:sym typeface="Arial"/>
              </a:rPr>
              <a:t>economic principle describes something you already intuitively know. If the price increases, people buy less. </a:t>
            </a:r>
            <a:r>
              <a:rPr lang="en-US" sz="2800" dirty="0" smtClean="0">
                <a:solidFill>
                  <a:srgbClr val="000000"/>
                </a:solidFill>
                <a:latin typeface="Arial"/>
                <a:ea typeface="Arial"/>
                <a:cs typeface="Arial"/>
                <a:sym typeface="Arial"/>
              </a:rPr>
              <a:t> </a:t>
            </a:r>
            <a:r>
              <a:rPr lang="en-US" sz="2800" dirty="0">
                <a:solidFill>
                  <a:srgbClr val="000000"/>
                </a:solidFill>
                <a:latin typeface="Arial"/>
                <a:ea typeface="Arial"/>
                <a:cs typeface="Arial"/>
                <a:sym typeface="Arial"/>
              </a:rPr>
              <a:t>If the price </a:t>
            </a:r>
            <a:r>
              <a:rPr lang="en-US" sz="2800" dirty="0" smtClean="0">
                <a:solidFill>
                  <a:srgbClr val="000000"/>
                </a:solidFill>
                <a:latin typeface="Arial"/>
                <a:ea typeface="Arial"/>
                <a:cs typeface="Arial"/>
                <a:sym typeface="Arial"/>
              </a:rPr>
              <a:t>decreases, </a:t>
            </a:r>
            <a:r>
              <a:rPr lang="en-US" sz="2800" dirty="0">
                <a:solidFill>
                  <a:srgbClr val="000000"/>
                </a:solidFill>
                <a:latin typeface="Arial"/>
                <a:ea typeface="Arial"/>
                <a:cs typeface="Arial"/>
                <a:sym typeface="Arial"/>
              </a:rPr>
              <a:t>people buy more</a:t>
            </a:r>
            <a:r>
              <a:rPr lang="en-US" sz="2800" dirty="0" smtClean="0">
                <a:solidFill>
                  <a:srgbClr val="000000"/>
                </a:solidFill>
                <a:latin typeface="Arial"/>
                <a:ea typeface="Arial"/>
                <a:cs typeface="Arial"/>
                <a:sym typeface="Arial"/>
              </a:rPr>
              <a:t>.  </a:t>
            </a:r>
          </a:p>
          <a:p>
            <a:pPr marL="342900" lvl="0" indent="-305435" algn="just" rtl="0">
              <a:lnSpc>
                <a:spcPct val="110000"/>
              </a:lnSpc>
              <a:spcBef>
                <a:spcPts val="1020"/>
              </a:spcBef>
              <a:spcAft>
                <a:spcPts val="0"/>
              </a:spcAft>
              <a:buClr>
                <a:srgbClr val="000000"/>
              </a:buClr>
              <a:buSzPts val="1470"/>
              <a:buChar char="◈"/>
            </a:pPr>
            <a:r>
              <a:rPr lang="en-US" sz="2800" dirty="0" smtClean="0">
                <a:solidFill>
                  <a:srgbClr val="000000"/>
                </a:solidFill>
                <a:latin typeface="Arial"/>
                <a:ea typeface="Arial"/>
                <a:cs typeface="Arial"/>
                <a:sym typeface="Arial"/>
              </a:rPr>
              <a:t>If   Price               Demand</a:t>
            </a:r>
            <a:r>
              <a:rPr lang="en-US" sz="2800" dirty="0">
                <a:solidFill>
                  <a:srgbClr val="000000"/>
                </a:solidFill>
                <a:latin typeface="Arial"/>
                <a:ea typeface="Arial"/>
                <a:cs typeface="Arial"/>
                <a:sym typeface="Arial"/>
              </a:rPr>
              <a:t> </a:t>
            </a:r>
            <a:endParaRPr sz="2800">
              <a:solidFill>
                <a:srgbClr val="000000"/>
              </a:solidFill>
              <a:latin typeface="Arial"/>
              <a:ea typeface="Arial"/>
              <a:cs typeface="Arial"/>
              <a:sym typeface="Arial"/>
            </a:endParaRPr>
          </a:p>
          <a:p>
            <a:pPr marL="342900" indent="-305435" algn="just">
              <a:lnSpc>
                <a:spcPct val="110000"/>
              </a:lnSpc>
              <a:spcBef>
                <a:spcPts val="1020"/>
              </a:spcBef>
              <a:buClr>
                <a:srgbClr val="000000"/>
              </a:buClr>
              <a:buSzPts val="1470"/>
              <a:buFont typeface="Noto Sans Symbols"/>
              <a:buChar char="◈"/>
            </a:pPr>
            <a:r>
              <a:rPr lang="en-US" sz="2800" dirty="0" smtClean="0">
                <a:solidFill>
                  <a:srgbClr val="000000"/>
                </a:solidFill>
                <a:latin typeface="Arial"/>
                <a:ea typeface="Arial"/>
                <a:cs typeface="Arial"/>
                <a:sym typeface="Arial"/>
              </a:rPr>
              <a:t>If   Price               Demand </a:t>
            </a:r>
          </a:p>
          <a:p>
            <a:pPr marL="342900" lvl="0" indent="-305435" algn="just" rtl="0">
              <a:lnSpc>
                <a:spcPct val="110000"/>
              </a:lnSpc>
              <a:spcBef>
                <a:spcPts val="1020"/>
              </a:spcBef>
              <a:spcAft>
                <a:spcPts val="0"/>
              </a:spcAft>
              <a:buClr>
                <a:srgbClr val="000000"/>
              </a:buClr>
              <a:buSzPts val="1470"/>
              <a:buChar char="◈"/>
            </a:pPr>
            <a:r>
              <a:rPr lang="en-US" sz="2800" dirty="0" smtClean="0">
                <a:solidFill>
                  <a:srgbClr val="000000"/>
                </a:solidFill>
                <a:latin typeface="Arial"/>
                <a:ea typeface="Arial"/>
                <a:cs typeface="Arial"/>
                <a:sym typeface="Arial"/>
              </a:rPr>
              <a:t>But </a:t>
            </a:r>
            <a:r>
              <a:rPr lang="en-US" sz="2800" dirty="0">
                <a:solidFill>
                  <a:srgbClr val="000000"/>
                </a:solidFill>
                <a:latin typeface="Arial"/>
                <a:ea typeface="Arial"/>
                <a:cs typeface="Arial"/>
                <a:sym typeface="Arial"/>
              </a:rPr>
              <a:t>price is not the only determining </a:t>
            </a:r>
            <a:r>
              <a:rPr lang="en-US" sz="2800" dirty="0" smtClean="0">
                <a:solidFill>
                  <a:srgbClr val="000000"/>
                </a:solidFill>
                <a:latin typeface="Arial"/>
                <a:ea typeface="Arial"/>
                <a:cs typeface="Arial"/>
                <a:sym typeface="Arial"/>
              </a:rPr>
              <a:t>factor, it depends upon its other determinants also.</a:t>
            </a:r>
            <a:endParaRPr sz="2800">
              <a:solidFill>
                <a:srgbClr val="000000"/>
              </a:solidFill>
              <a:latin typeface="Arial"/>
              <a:ea typeface="Arial"/>
              <a:cs typeface="Arial"/>
              <a:sym typeface="Arial"/>
            </a:endParaRPr>
          </a:p>
          <a:p>
            <a:pPr marL="342900" lvl="0" indent="-212090" algn="l" rtl="0">
              <a:lnSpc>
                <a:spcPct val="110000"/>
              </a:lnSpc>
              <a:spcBef>
                <a:spcPts val="1020"/>
              </a:spcBef>
              <a:spcAft>
                <a:spcPts val="0"/>
              </a:spcAft>
              <a:buClr>
                <a:schemeClr val="dk1"/>
              </a:buClr>
              <a:buSzPts val="1470"/>
              <a:buFont typeface="Arial"/>
              <a:buNone/>
            </a:pPr>
            <a:endParaRPr sz="2100">
              <a:solidFill>
                <a:srgbClr val="000000"/>
              </a:solidFill>
              <a:latin typeface="Arial"/>
              <a:ea typeface="Arial"/>
              <a:cs typeface="Arial"/>
              <a:sym typeface="Arial"/>
            </a:endParaRPr>
          </a:p>
          <a:p>
            <a:pPr marL="0" lvl="0" indent="0" algn="l" rtl="0">
              <a:lnSpc>
                <a:spcPct val="100000"/>
              </a:lnSpc>
              <a:spcBef>
                <a:spcPts val="1000"/>
              </a:spcBef>
              <a:spcAft>
                <a:spcPts val="0"/>
              </a:spcAft>
              <a:buSzPts val="1440"/>
              <a:buNone/>
            </a:pPr>
            <a:endParaRPr/>
          </a:p>
        </p:txBody>
      </p:sp>
      <p:sp>
        <p:nvSpPr>
          <p:cNvPr id="5" name="Down Arrow 4"/>
          <p:cNvSpPr/>
          <p:nvPr/>
        </p:nvSpPr>
        <p:spPr>
          <a:xfrm flipV="1">
            <a:off x="2658358" y="4232633"/>
            <a:ext cx="484632" cy="5279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0800000" flipV="1">
            <a:off x="5535104" y="4300193"/>
            <a:ext cx="484632" cy="5279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10800000" flipV="1">
            <a:off x="2680353" y="4942786"/>
            <a:ext cx="484632" cy="5279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flipV="1">
            <a:off x="5535103" y="4941214"/>
            <a:ext cx="484632" cy="5279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FUNCTION / DETERMINANTS :</a:t>
            </a:r>
            <a:endParaRPr lang="en-US" dirty="0"/>
          </a:p>
        </p:txBody>
      </p:sp>
      <p:sp>
        <p:nvSpPr>
          <p:cNvPr id="3" name="Text Placeholder 2"/>
          <p:cNvSpPr>
            <a:spLocks noGrp="1"/>
          </p:cNvSpPr>
          <p:nvPr>
            <p:ph type="body" idx="1"/>
          </p:nvPr>
        </p:nvSpPr>
        <p:spPr>
          <a:xfrm>
            <a:off x="677334" y="1074657"/>
            <a:ext cx="8596668" cy="4966706"/>
          </a:xfrm>
        </p:spPr>
        <p:txBody>
          <a:bodyPr/>
          <a:lstStyle/>
          <a:p>
            <a:pPr marL="0" indent="0">
              <a:buNone/>
            </a:pPr>
            <a:r>
              <a:rPr lang="en-US" dirty="0" smtClean="0"/>
              <a:t>This shows the relationship between the demand of a commodity and its determinants.</a:t>
            </a:r>
          </a:p>
          <a:p>
            <a:pPr marL="0" indent="0">
              <a:buNone/>
            </a:pPr>
            <a:r>
              <a:rPr lang="en-US" b="1" dirty="0" smtClean="0">
                <a:solidFill>
                  <a:schemeClr val="tx1">
                    <a:lumMod val="75000"/>
                    <a:lumOff val="25000"/>
                  </a:schemeClr>
                </a:solidFill>
              </a:rPr>
              <a:t>                 D x = f(Y , P x , Ps, Pc , T , E p , E y , N , D ,</a:t>
            </a:r>
            <a:r>
              <a:rPr lang="el-GR" dirty="0" smtClean="0">
                <a:solidFill>
                  <a:schemeClr val="tx1">
                    <a:lumMod val="75000"/>
                    <a:lumOff val="25000"/>
                  </a:schemeClr>
                </a:solidFill>
              </a:rPr>
              <a:t>μ</a:t>
            </a:r>
            <a:r>
              <a:rPr lang="en-US" b="1" dirty="0" smtClean="0">
                <a:solidFill>
                  <a:schemeClr val="tx1">
                    <a:lumMod val="75000"/>
                    <a:lumOff val="25000"/>
                  </a:schemeClr>
                </a:solidFill>
              </a:rPr>
              <a:t>)</a:t>
            </a:r>
          </a:p>
          <a:p>
            <a:pPr marL="0" indent="0">
              <a:buNone/>
            </a:pPr>
            <a:r>
              <a:rPr lang="en-US" b="1" i="1" dirty="0" smtClean="0">
                <a:solidFill>
                  <a:srgbClr val="0070C0"/>
                </a:solidFill>
                <a:latin typeface="Bell MT" pitchFamily="18" charset="0"/>
              </a:rPr>
              <a:t>Y </a:t>
            </a:r>
            <a:r>
              <a:rPr lang="en-US" b="1" i="1" dirty="0" smtClean="0">
                <a:solidFill>
                  <a:srgbClr val="0070C0"/>
                </a:solidFill>
                <a:latin typeface="Bell MT" pitchFamily="18" charset="0"/>
              </a:rPr>
              <a:t>     = </a:t>
            </a:r>
            <a:r>
              <a:rPr lang="en-US" b="1" i="1" dirty="0" smtClean="0">
                <a:solidFill>
                  <a:srgbClr val="0070C0"/>
                </a:solidFill>
                <a:latin typeface="Bell MT" pitchFamily="18" charset="0"/>
              </a:rPr>
              <a:t>Income of the consumer</a:t>
            </a:r>
          </a:p>
          <a:p>
            <a:pPr marL="0" indent="0">
              <a:buNone/>
            </a:pPr>
            <a:r>
              <a:rPr lang="en-US" b="1" i="1" dirty="0" smtClean="0">
                <a:solidFill>
                  <a:srgbClr val="0070C0"/>
                </a:solidFill>
                <a:latin typeface="Bell MT" pitchFamily="18" charset="0"/>
              </a:rPr>
              <a:t>P x </a:t>
            </a:r>
            <a:r>
              <a:rPr lang="en-US" b="1" i="1" dirty="0" smtClean="0">
                <a:solidFill>
                  <a:srgbClr val="0070C0"/>
                </a:solidFill>
                <a:latin typeface="Bell MT" pitchFamily="18" charset="0"/>
              </a:rPr>
              <a:t>  = </a:t>
            </a:r>
            <a:r>
              <a:rPr lang="en-US" b="1" i="1" dirty="0" smtClean="0">
                <a:solidFill>
                  <a:srgbClr val="0070C0"/>
                </a:solidFill>
                <a:latin typeface="Bell MT" pitchFamily="18" charset="0"/>
              </a:rPr>
              <a:t>Price of the commodity X</a:t>
            </a:r>
          </a:p>
          <a:p>
            <a:pPr marL="0" indent="0">
              <a:buNone/>
            </a:pPr>
            <a:r>
              <a:rPr lang="en-US" b="1" i="1" dirty="0" smtClean="0">
                <a:solidFill>
                  <a:srgbClr val="0070C0"/>
                </a:solidFill>
                <a:latin typeface="Bell MT" pitchFamily="18" charset="0"/>
              </a:rPr>
              <a:t>Ps </a:t>
            </a:r>
            <a:r>
              <a:rPr lang="en-US" b="1" i="1" dirty="0" smtClean="0">
                <a:solidFill>
                  <a:srgbClr val="0070C0"/>
                </a:solidFill>
                <a:latin typeface="Bell MT" pitchFamily="18" charset="0"/>
              </a:rPr>
              <a:t>   = </a:t>
            </a:r>
            <a:r>
              <a:rPr lang="en-US" b="1" i="1" dirty="0" smtClean="0">
                <a:solidFill>
                  <a:srgbClr val="0070C0"/>
                </a:solidFill>
                <a:latin typeface="Bell MT" pitchFamily="18" charset="0"/>
              </a:rPr>
              <a:t>Price of substitution  goods of X</a:t>
            </a:r>
          </a:p>
          <a:p>
            <a:pPr marL="0" indent="0">
              <a:buNone/>
            </a:pPr>
            <a:r>
              <a:rPr lang="en-US" b="1" i="1" dirty="0" smtClean="0">
                <a:solidFill>
                  <a:srgbClr val="0070C0"/>
                </a:solidFill>
                <a:latin typeface="Bell MT" pitchFamily="18" charset="0"/>
              </a:rPr>
              <a:t>Pc </a:t>
            </a:r>
            <a:r>
              <a:rPr lang="en-US" b="1" i="1" dirty="0" smtClean="0">
                <a:solidFill>
                  <a:srgbClr val="0070C0"/>
                </a:solidFill>
                <a:latin typeface="Bell MT" pitchFamily="18" charset="0"/>
              </a:rPr>
              <a:t>  = </a:t>
            </a:r>
            <a:r>
              <a:rPr lang="en-US" b="1" i="1" dirty="0" smtClean="0">
                <a:solidFill>
                  <a:srgbClr val="0070C0"/>
                </a:solidFill>
                <a:latin typeface="Bell MT" pitchFamily="18" charset="0"/>
              </a:rPr>
              <a:t>Price of complementary goods of X</a:t>
            </a:r>
          </a:p>
          <a:p>
            <a:pPr marL="0" indent="0">
              <a:buNone/>
            </a:pPr>
            <a:r>
              <a:rPr lang="en-US" b="1" i="1" dirty="0" smtClean="0">
                <a:solidFill>
                  <a:srgbClr val="0070C0"/>
                </a:solidFill>
                <a:latin typeface="Bell MT" pitchFamily="18" charset="0"/>
              </a:rPr>
              <a:t>T </a:t>
            </a:r>
            <a:r>
              <a:rPr lang="en-US" b="1" i="1" dirty="0" smtClean="0">
                <a:solidFill>
                  <a:srgbClr val="0070C0"/>
                </a:solidFill>
                <a:latin typeface="Bell MT" pitchFamily="18" charset="0"/>
              </a:rPr>
              <a:t>   = </a:t>
            </a:r>
            <a:r>
              <a:rPr lang="en-US" b="1" i="1" dirty="0" smtClean="0">
                <a:solidFill>
                  <a:srgbClr val="0070C0"/>
                </a:solidFill>
                <a:latin typeface="Bell MT" pitchFamily="18" charset="0"/>
              </a:rPr>
              <a:t>Taste and preference of the consumers</a:t>
            </a:r>
          </a:p>
          <a:p>
            <a:pPr marL="0" indent="0">
              <a:buNone/>
            </a:pPr>
            <a:r>
              <a:rPr lang="en-US" b="1" i="1" dirty="0" smtClean="0">
                <a:solidFill>
                  <a:srgbClr val="0070C0"/>
                </a:solidFill>
                <a:latin typeface="Bell MT" pitchFamily="18" charset="0"/>
              </a:rPr>
              <a:t>E p = Future price expectations</a:t>
            </a:r>
          </a:p>
          <a:p>
            <a:pPr marL="0" indent="0">
              <a:buNone/>
            </a:pPr>
            <a:r>
              <a:rPr lang="en-US" b="1" i="1" dirty="0" smtClean="0">
                <a:solidFill>
                  <a:srgbClr val="0070C0"/>
                </a:solidFill>
                <a:latin typeface="Bell MT" pitchFamily="18" charset="0"/>
              </a:rPr>
              <a:t>E y = Future income expectations</a:t>
            </a:r>
          </a:p>
          <a:p>
            <a:pPr marL="0" indent="0">
              <a:buNone/>
            </a:pPr>
            <a:r>
              <a:rPr lang="en-US" b="1" i="1" dirty="0" smtClean="0">
                <a:solidFill>
                  <a:srgbClr val="0070C0"/>
                </a:solidFill>
                <a:latin typeface="Bell MT" pitchFamily="18" charset="0"/>
              </a:rPr>
              <a:t>N </a:t>
            </a:r>
            <a:r>
              <a:rPr lang="en-US" b="1" i="1" dirty="0" smtClean="0">
                <a:solidFill>
                  <a:srgbClr val="0070C0"/>
                </a:solidFill>
                <a:latin typeface="Bell MT" pitchFamily="18" charset="0"/>
              </a:rPr>
              <a:t>  = </a:t>
            </a:r>
            <a:r>
              <a:rPr lang="en-US" b="1" i="1" dirty="0" smtClean="0">
                <a:solidFill>
                  <a:srgbClr val="0070C0"/>
                </a:solidFill>
                <a:latin typeface="Bell MT" pitchFamily="18" charset="0"/>
              </a:rPr>
              <a:t>Number of Consumers</a:t>
            </a:r>
          </a:p>
          <a:p>
            <a:pPr marL="0" indent="0">
              <a:buNone/>
            </a:pPr>
            <a:r>
              <a:rPr lang="en-US" b="1" i="1" dirty="0" smtClean="0">
                <a:solidFill>
                  <a:srgbClr val="0070C0"/>
                </a:solidFill>
                <a:latin typeface="Bell MT" pitchFamily="18" charset="0"/>
              </a:rPr>
              <a:t>D </a:t>
            </a:r>
            <a:r>
              <a:rPr lang="en-US" b="1" i="1" dirty="0" smtClean="0">
                <a:solidFill>
                  <a:srgbClr val="0070C0"/>
                </a:solidFill>
                <a:latin typeface="Bell MT" pitchFamily="18" charset="0"/>
              </a:rPr>
              <a:t> = </a:t>
            </a:r>
            <a:r>
              <a:rPr lang="en-US" b="1" i="1" dirty="0" smtClean="0">
                <a:solidFill>
                  <a:srgbClr val="0070C0"/>
                </a:solidFill>
                <a:latin typeface="Bell MT" pitchFamily="18" charset="0"/>
              </a:rPr>
              <a:t>Distribution of consumers</a:t>
            </a:r>
          </a:p>
          <a:p>
            <a:pPr marL="0" indent="0">
              <a:buNone/>
            </a:pPr>
            <a:r>
              <a:rPr lang="el-GR" b="1" i="1" dirty="0" smtClean="0">
                <a:solidFill>
                  <a:srgbClr val="0070C0"/>
                </a:solidFill>
              </a:rPr>
              <a:t>μ</a:t>
            </a:r>
            <a:r>
              <a:rPr lang="en-US" b="1" i="1" dirty="0" smtClean="0">
                <a:solidFill>
                  <a:srgbClr val="0070C0"/>
                </a:solidFill>
                <a:latin typeface="Bell MT" pitchFamily="18" charset="0"/>
              </a:rPr>
              <a:t>  = Some other determinants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ASSUMPTIONS OF LAW OF DEMAND</a:t>
            </a:r>
            <a:endParaRPr/>
          </a:p>
        </p:txBody>
      </p:sp>
      <p:sp>
        <p:nvSpPr>
          <p:cNvPr id="162" name="Google Shape;162;p21"/>
          <p:cNvSpPr txBox="1">
            <a:spLocks noGrp="1"/>
          </p:cNvSpPr>
          <p:nvPr>
            <p:ph type="body" idx="1"/>
          </p:nvPr>
        </p:nvSpPr>
        <p:spPr>
          <a:xfrm>
            <a:off x="677334" y="1357460"/>
            <a:ext cx="8596800" cy="4683929"/>
          </a:xfrm>
          <a:prstGeom prst="rect">
            <a:avLst/>
          </a:prstGeom>
          <a:noFill/>
          <a:ln>
            <a:noFill/>
          </a:ln>
        </p:spPr>
        <p:txBody>
          <a:bodyPr spcFirstLastPara="1" wrap="square" lIns="91425" tIns="45700" rIns="91425" bIns="45700" anchor="t" anchorCtr="0">
            <a:noAutofit/>
          </a:bodyPr>
          <a:lstStyle/>
          <a:p>
            <a:pPr marL="342900" lvl="0" indent="-305435" algn="just" rtl="0">
              <a:lnSpc>
                <a:spcPct val="110000"/>
              </a:lnSpc>
              <a:spcBef>
                <a:spcPts val="0"/>
              </a:spcBef>
              <a:spcAft>
                <a:spcPts val="0"/>
              </a:spcAft>
              <a:buClr>
                <a:srgbClr val="000000"/>
              </a:buClr>
              <a:buSzPts val="1470"/>
              <a:buChar char="◈"/>
            </a:pPr>
            <a:r>
              <a:rPr lang="en-US" sz="2800" dirty="0">
                <a:solidFill>
                  <a:srgbClr val="000000"/>
                </a:solidFill>
                <a:latin typeface="Arial"/>
                <a:ea typeface="Arial"/>
                <a:cs typeface="Arial"/>
                <a:sym typeface="Arial"/>
              </a:rPr>
              <a:t>Main assumptions of the law of demand are as follows:</a:t>
            </a:r>
            <a:endParaRPr sz="2800">
              <a:solidFill>
                <a:srgbClr val="000000"/>
              </a:solidFill>
              <a:latin typeface="Arial"/>
              <a:ea typeface="Arial"/>
              <a:cs typeface="Arial"/>
              <a:sym typeface="Arial"/>
            </a:endParaRPr>
          </a:p>
          <a:p>
            <a:pPr marL="494665" lvl="0" indent="-457200" algn="l" rtl="0">
              <a:lnSpc>
                <a:spcPct val="110000"/>
              </a:lnSpc>
              <a:spcBef>
                <a:spcPts val="1020"/>
              </a:spcBef>
              <a:spcAft>
                <a:spcPts val="0"/>
              </a:spcAft>
              <a:buClr>
                <a:srgbClr val="000000"/>
              </a:buClr>
              <a:buSzPts val="1470"/>
              <a:buAutoNum type="arabicPeriod"/>
            </a:pPr>
            <a:r>
              <a:rPr lang="en-US" sz="2800" dirty="0" smtClean="0">
                <a:solidFill>
                  <a:srgbClr val="000000"/>
                </a:solidFill>
                <a:latin typeface="Arial"/>
                <a:ea typeface="Arial"/>
                <a:cs typeface="Arial"/>
                <a:sym typeface="Arial"/>
              </a:rPr>
              <a:t>Prices </a:t>
            </a:r>
            <a:r>
              <a:rPr lang="en-US" sz="2800" dirty="0">
                <a:solidFill>
                  <a:srgbClr val="000000"/>
                </a:solidFill>
                <a:latin typeface="Arial"/>
                <a:ea typeface="Arial"/>
                <a:cs typeface="Arial"/>
                <a:sym typeface="Arial"/>
              </a:rPr>
              <a:t>of the related goods </a:t>
            </a:r>
            <a:r>
              <a:rPr lang="en-US" sz="2800" dirty="0" smtClean="0">
                <a:solidFill>
                  <a:srgbClr val="000000"/>
                </a:solidFill>
                <a:latin typeface="Arial"/>
                <a:ea typeface="Arial"/>
                <a:cs typeface="Arial"/>
                <a:sym typeface="Arial"/>
              </a:rPr>
              <a:t>should be constant.</a:t>
            </a:r>
            <a:endParaRPr sz="2800">
              <a:solidFill>
                <a:srgbClr val="000000"/>
              </a:solidFill>
              <a:latin typeface="Arial"/>
              <a:ea typeface="Arial"/>
              <a:cs typeface="Arial"/>
              <a:sym typeface="Arial"/>
            </a:endParaRPr>
          </a:p>
          <a:p>
            <a:pPr marL="494665" lvl="0" indent="-457200" algn="l" rtl="0">
              <a:lnSpc>
                <a:spcPct val="110000"/>
              </a:lnSpc>
              <a:spcBef>
                <a:spcPts val="1020"/>
              </a:spcBef>
              <a:spcAft>
                <a:spcPts val="0"/>
              </a:spcAft>
              <a:buClr>
                <a:srgbClr val="000000"/>
              </a:buClr>
              <a:buSzPts val="1470"/>
              <a:buAutoNum type="arabicPeriod"/>
            </a:pPr>
            <a:r>
              <a:rPr lang="en-US" sz="2800" dirty="0">
                <a:solidFill>
                  <a:srgbClr val="000000"/>
                </a:solidFill>
                <a:latin typeface="Arial"/>
                <a:ea typeface="Arial"/>
                <a:cs typeface="Arial"/>
                <a:sym typeface="Arial"/>
              </a:rPr>
              <a:t>Incomes of the consumers </a:t>
            </a:r>
            <a:r>
              <a:rPr lang="en-US" sz="2800" dirty="0" smtClean="0">
                <a:solidFill>
                  <a:srgbClr val="000000"/>
                </a:solidFill>
                <a:latin typeface="Arial"/>
                <a:ea typeface="Arial"/>
                <a:cs typeface="Arial"/>
                <a:sym typeface="Arial"/>
              </a:rPr>
              <a:t>should  </a:t>
            </a:r>
            <a:r>
              <a:rPr lang="en-US" sz="2800" dirty="0">
                <a:solidFill>
                  <a:srgbClr val="000000"/>
                </a:solidFill>
                <a:latin typeface="Arial"/>
                <a:ea typeface="Arial"/>
                <a:cs typeface="Arial"/>
                <a:sym typeface="Arial"/>
              </a:rPr>
              <a:t>not change.</a:t>
            </a:r>
            <a:endParaRPr sz="2800">
              <a:solidFill>
                <a:srgbClr val="000000"/>
              </a:solidFill>
              <a:latin typeface="Arial"/>
              <a:ea typeface="Arial"/>
              <a:cs typeface="Arial"/>
              <a:sym typeface="Arial"/>
            </a:endParaRPr>
          </a:p>
          <a:p>
            <a:pPr marL="494665" lvl="0" indent="-457200" algn="l" rtl="0">
              <a:lnSpc>
                <a:spcPct val="110000"/>
              </a:lnSpc>
              <a:spcBef>
                <a:spcPts val="1020"/>
              </a:spcBef>
              <a:spcAft>
                <a:spcPts val="0"/>
              </a:spcAft>
              <a:buClr>
                <a:srgbClr val="000000"/>
              </a:buClr>
              <a:buSzPts val="1470"/>
              <a:buAutoNum type="arabicPeriod"/>
            </a:pPr>
            <a:r>
              <a:rPr lang="en-US" sz="2800" dirty="0">
                <a:solidFill>
                  <a:srgbClr val="000000"/>
                </a:solidFill>
                <a:latin typeface="Arial"/>
                <a:ea typeface="Arial"/>
                <a:cs typeface="Arial"/>
                <a:sym typeface="Arial"/>
              </a:rPr>
              <a:t>Tastes and preferences of the consumers remain constant.</a:t>
            </a:r>
            <a:endParaRPr sz="2800">
              <a:solidFill>
                <a:srgbClr val="000000"/>
              </a:solidFill>
              <a:latin typeface="Arial"/>
              <a:ea typeface="Arial"/>
              <a:cs typeface="Arial"/>
              <a:sym typeface="Arial"/>
            </a:endParaRPr>
          </a:p>
          <a:p>
            <a:pPr marL="494665" lvl="0" indent="-457200" algn="l" rtl="0">
              <a:lnSpc>
                <a:spcPct val="110000"/>
              </a:lnSpc>
              <a:spcBef>
                <a:spcPts val="1020"/>
              </a:spcBef>
              <a:spcAft>
                <a:spcPts val="0"/>
              </a:spcAft>
              <a:buClr>
                <a:srgbClr val="000000"/>
              </a:buClr>
              <a:buSzPts val="1470"/>
              <a:buAutoNum type="arabicPeriod"/>
            </a:pPr>
            <a:r>
              <a:rPr lang="en-US" sz="2800" dirty="0">
                <a:solidFill>
                  <a:srgbClr val="000000"/>
                </a:solidFill>
                <a:latin typeface="Arial"/>
                <a:ea typeface="Arial"/>
                <a:cs typeface="Arial"/>
                <a:sym typeface="Arial"/>
              </a:rPr>
              <a:t>No expectation </a:t>
            </a:r>
            <a:r>
              <a:rPr lang="en-US" sz="2800" dirty="0" smtClean="0">
                <a:solidFill>
                  <a:srgbClr val="000000"/>
                </a:solidFill>
                <a:latin typeface="Arial"/>
                <a:ea typeface="Arial"/>
                <a:cs typeface="Arial"/>
                <a:sym typeface="Arial"/>
              </a:rPr>
              <a:t>in the </a:t>
            </a:r>
            <a:r>
              <a:rPr lang="en-US" sz="2800" dirty="0">
                <a:solidFill>
                  <a:srgbClr val="000000"/>
                </a:solidFill>
                <a:latin typeface="Arial"/>
                <a:ea typeface="Arial"/>
                <a:cs typeface="Arial"/>
                <a:sym typeface="Arial"/>
              </a:rPr>
              <a:t>change in </a:t>
            </a:r>
            <a:r>
              <a:rPr lang="en-US" sz="2800" dirty="0" smtClean="0">
                <a:solidFill>
                  <a:srgbClr val="000000"/>
                </a:solidFill>
                <a:latin typeface="Arial"/>
                <a:ea typeface="Arial"/>
                <a:cs typeface="Arial"/>
                <a:sym typeface="Arial"/>
              </a:rPr>
              <a:t> </a:t>
            </a:r>
            <a:r>
              <a:rPr lang="en-US" sz="2800" dirty="0">
                <a:solidFill>
                  <a:srgbClr val="000000"/>
                </a:solidFill>
                <a:latin typeface="Arial"/>
                <a:ea typeface="Arial"/>
                <a:cs typeface="Arial"/>
                <a:sym typeface="Arial"/>
              </a:rPr>
              <a:t>price of the commodity in the near future.</a:t>
            </a:r>
            <a:endParaRPr sz="2800">
              <a:solidFill>
                <a:srgbClr val="000000"/>
              </a:solidFill>
              <a:latin typeface="Arial"/>
              <a:ea typeface="Arial"/>
              <a:cs typeface="Arial"/>
              <a:sym typeface="Arial"/>
            </a:endParaRPr>
          </a:p>
          <a:p>
            <a:pPr marL="0" lvl="0" indent="0" algn="l" rtl="0">
              <a:lnSpc>
                <a:spcPct val="100000"/>
              </a:lnSpc>
              <a:spcBef>
                <a:spcPts val="1000"/>
              </a:spcBef>
              <a:spcAft>
                <a:spcPts val="0"/>
              </a:spcAft>
              <a:buSzPts val="1440"/>
              <a:buNone/>
            </a:pP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Law of Demand</a:t>
            </a:r>
            <a:endParaRPr lang="en-US" dirty="0"/>
          </a:p>
        </p:txBody>
      </p:sp>
      <p:sp>
        <p:nvSpPr>
          <p:cNvPr id="3" name="Text Placeholder 2"/>
          <p:cNvSpPr>
            <a:spLocks noGrp="1"/>
          </p:cNvSpPr>
          <p:nvPr>
            <p:ph type="body" idx="1"/>
          </p:nvPr>
        </p:nvSpPr>
        <p:spPr>
          <a:xfrm>
            <a:off x="677334" y="1677971"/>
            <a:ext cx="8596668" cy="4363391"/>
          </a:xfrm>
        </p:spPr>
        <p:txBody>
          <a:bodyPr/>
          <a:lstStyle/>
          <a:p>
            <a:pPr algn="just"/>
            <a:r>
              <a:rPr lang="en-US" sz="2800" dirty="0" smtClean="0"/>
              <a:t>The Law of Demand can be stated as “Other things being equal, higher the price of the commodity, lower is the quantity demanded and lower the price, higher is the quantity demanded”.</a:t>
            </a:r>
          </a:p>
          <a:p>
            <a:pPr algn="just"/>
            <a:r>
              <a:rPr lang="en-US" sz="2800" dirty="0" smtClean="0"/>
              <a:t>The law of Demand can be explained with the help of following table and diagram.</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EXPLANATION OF THE LAW</a:t>
            </a:r>
            <a:endParaRPr lang="en-US" sz="4400" dirty="0"/>
          </a:p>
        </p:txBody>
      </p:sp>
      <p:sp>
        <p:nvSpPr>
          <p:cNvPr id="3" name="Text Placeholder 2"/>
          <p:cNvSpPr>
            <a:spLocks noGrp="1"/>
          </p:cNvSpPr>
          <p:nvPr>
            <p:ph type="body" idx="1"/>
          </p:nvPr>
        </p:nvSpPr>
        <p:spPr/>
        <p:txBody>
          <a:bodyPr/>
          <a:lstStyle/>
          <a:p>
            <a:endParaRPr lang="en-US" dirty="0"/>
          </a:p>
        </p:txBody>
      </p:sp>
      <p:pic>
        <p:nvPicPr>
          <p:cNvPr id="4"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07011" y="1451728"/>
            <a:ext cx="7880808" cy="44918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EXCEPTIONS OF LAW OF DEMAND</a:t>
            </a:r>
            <a:endParaRPr/>
          </a:p>
        </p:txBody>
      </p:sp>
      <p:sp>
        <p:nvSpPr>
          <p:cNvPr id="168" name="Google Shape;168;p22"/>
          <p:cNvSpPr txBox="1">
            <a:spLocks noGrp="1"/>
          </p:cNvSpPr>
          <p:nvPr>
            <p:ph type="body" idx="1"/>
          </p:nvPr>
        </p:nvSpPr>
        <p:spPr>
          <a:xfrm>
            <a:off x="677334" y="1555423"/>
            <a:ext cx="8596800" cy="4485966"/>
          </a:xfrm>
          <a:prstGeom prst="rect">
            <a:avLst/>
          </a:prstGeom>
          <a:noFill/>
          <a:ln>
            <a:noFill/>
          </a:ln>
        </p:spPr>
        <p:txBody>
          <a:bodyPr spcFirstLastPara="1" wrap="square" lIns="91425" tIns="45700" rIns="91425" bIns="45700" anchor="t" anchorCtr="0">
            <a:noAutofit/>
          </a:bodyPr>
          <a:lstStyle/>
          <a:p>
            <a:pPr marL="494665" lvl="0" indent="-457200" algn="l" rtl="0">
              <a:lnSpc>
                <a:spcPct val="110000"/>
              </a:lnSpc>
              <a:spcBef>
                <a:spcPts val="0"/>
              </a:spcBef>
              <a:spcAft>
                <a:spcPts val="0"/>
              </a:spcAft>
              <a:buClr>
                <a:srgbClr val="000000"/>
              </a:buClr>
              <a:buSzPts val="1470"/>
              <a:buAutoNum type="arabicPeriod"/>
            </a:pPr>
            <a:r>
              <a:rPr lang="en-US" sz="2800" dirty="0" err="1">
                <a:solidFill>
                  <a:srgbClr val="000000"/>
                </a:solidFill>
                <a:latin typeface="Arial"/>
                <a:ea typeface="Arial"/>
                <a:cs typeface="Arial"/>
                <a:sym typeface="Arial"/>
              </a:rPr>
              <a:t>Giffen's</a:t>
            </a:r>
            <a:r>
              <a:rPr lang="en-US" sz="2800" dirty="0">
                <a:solidFill>
                  <a:srgbClr val="000000"/>
                </a:solidFill>
                <a:latin typeface="Arial"/>
                <a:ea typeface="Arial"/>
                <a:cs typeface="Arial"/>
                <a:sym typeface="Arial"/>
              </a:rPr>
              <a:t> Paradox</a:t>
            </a:r>
            <a:endParaRPr sz="2800">
              <a:solidFill>
                <a:srgbClr val="000000"/>
              </a:solidFill>
              <a:latin typeface="Arial"/>
              <a:ea typeface="Arial"/>
              <a:cs typeface="Arial"/>
              <a:sym typeface="Arial"/>
            </a:endParaRPr>
          </a:p>
          <a:p>
            <a:pPr marL="494665" lvl="0" indent="-457200" algn="l" rtl="0">
              <a:lnSpc>
                <a:spcPct val="110000"/>
              </a:lnSpc>
              <a:spcBef>
                <a:spcPts val="1020"/>
              </a:spcBef>
              <a:spcAft>
                <a:spcPts val="0"/>
              </a:spcAft>
              <a:buClr>
                <a:srgbClr val="000000"/>
              </a:buClr>
              <a:buSzPts val="1470"/>
              <a:buAutoNum type="arabicPeriod"/>
            </a:pPr>
            <a:r>
              <a:rPr lang="en-US" sz="2800" dirty="0" smtClean="0">
                <a:solidFill>
                  <a:srgbClr val="000000"/>
                </a:solidFill>
                <a:latin typeface="Arial"/>
                <a:ea typeface="Arial"/>
                <a:cs typeface="Arial"/>
                <a:sym typeface="Arial"/>
              </a:rPr>
              <a:t>Conspicuous </a:t>
            </a:r>
            <a:r>
              <a:rPr lang="en-US" sz="2800" dirty="0">
                <a:solidFill>
                  <a:srgbClr val="000000"/>
                </a:solidFill>
                <a:latin typeface="Arial"/>
                <a:ea typeface="Arial"/>
                <a:cs typeface="Arial"/>
                <a:sym typeface="Arial"/>
              </a:rPr>
              <a:t>goods </a:t>
            </a:r>
            <a:r>
              <a:rPr lang="en-US" sz="2800" dirty="0" smtClean="0">
                <a:solidFill>
                  <a:srgbClr val="000000"/>
                </a:solidFill>
                <a:latin typeface="Arial"/>
                <a:ea typeface="Arial"/>
                <a:cs typeface="Arial"/>
                <a:sym typeface="Arial"/>
              </a:rPr>
              <a:t>like  </a:t>
            </a:r>
            <a:r>
              <a:rPr lang="en-US" sz="2800" dirty="0">
                <a:solidFill>
                  <a:srgbClr val="000000"/>
                </a:solidFill>
                <a:latin typeface="Arial"/>
                <a:ea typeface="Arial"/>
                <a:cs typeface="Arial"/>
                <a:sym typeface="Arial"/>
              </a:rPr>
              <a:t>gold , diamonds etc.</a:t>
            </a:r>
            <a:endParaRPr sz="2800">
              <a:solidFill>
                <a:srgbClr val="000000"/>
              </a:solidFill>
              <a:latin typeface="Arial"/>
              <a:ea typeface="Arial"/>
              <a:cs typeface="Arial"/>
              <a:sym typeface="Arial"/>
            </a:endParaRPr>
          </a:p>
          <a:p>
            <a:pPr marL="494665" lvl="0" indent="-457200" algn="l" rtl="0">
              <a:lnSpc>
                <a:spcPct val="110000"/>
              </a:lnSpc>
              <a:spcBef>
                <a:spcPts val="1020"/>
              </a:spcBef>
              <a:spcAft>
                <a:spcPts val="0"/>
              </a:spcAft>
              <a:buClr>
                <a:srgbClr val="000000"/>
              </a:buClr>
              <a:buSzPts val="1470"/>
              <a:buAutoNum type="arabicPeriod"/>
            </a:pPr>
            <a:r>
              <a:rPr lang="en-US" sz="2800" dirty="0">
                <a:solidFill>
                  <a:srgbClr val="000000"/>
                </a:solidFill>
                <a:latin typeface="Arial"/>
                <a:ea typeface="Arial"/>
                <a:cs typeface="Arial"/>
                <a:sym typeface="Arial"/>
              </a:rPr>
              <a:t>At the time of speculation.</a:t>
            </a:r>
            <a:endParaRPr sz="2800">
              <a:solidFill>
                <a:srgbClr val="000000"/>
              </a:solidFill>
              <a:latin typeface="Arial"/>
              <a:ea typeface="Arial"/>
              <a:cs typeface="Arial"/>
              <a:sym typeface="Arial"/>
            </a:endParaRPr>
          </a:p>
          <a:p>
            <a:pPr marL="494665" lvl="0" indent="-457200" algn="l" rtl="0">
              <a:lnSpc>
                <a:spcPct val="110000"/>
              </a:lnSpc>
              <a:spcBef>
                <a:spcPts val="1020"/>
              </a:spcBef>
              <a:spcAft>
                <a:spcPts val="0"/>
              </a:spcAft>
              <a:buClr>
                <a:srgbClr val="000000"/>
              </a:buClr>
              <a:buSzPts val="1470"/>
              <a:buAutoNum type="arabicPeriod"/>
            </a:pPr>
            <a:r>
              <a:rPr lang="en-US" sz="2800" dirty="0">
                <a:solidFill>
                  <a:srgbClr val="000000"/>
                </a:solidFill>
                <a:latin typeface="Arial"/>
                <a:ea typeface="Arial"/>
                <a:cs typeface="Arial"/>
                <a:sym typeface="Arial"/>
              </a:rPr>
              <a:t>Outdated </a:t>
            </a:r>
            <a:r>
              <a:rPr lang="en-US" sz="2800" dirty="0" smtClean="0">
                <a:solidFill>
                  <a:srgbClr val="000000"/>
                </a:solidFill>
                <a:latin typeface="Arial"/>
                <a:ea typeface="Arial"/>
                <a:cs typeface="Arial"/>
                <a:sym typeface="Arial"/>
              </a:rPr>
              <a:t>Goods.</a:t>
            </a:r>
            <a:endParaRPr sz="2800">
              <a:solidFill>
                <a:srgbClr val="000000"/>
              </a:solidFill>
              <a:latin typeface="Arial"/>
              <a:ea typeface="Arial"/>
              <a:cs typeface="Arial"/>
              <a:sym typeface="Arial"/>
            </a:endParaRPr>
          </a:p>
          <a:p>
            <a:pPr marL="494665" lvl="0" indent="-457200" algn="l" rtl="0">
              <a:lnSpc>
                <a:spcPct val="110000"/>
              </a:lnSpc>
              <a:spcBef>
                <a:spcPts val="1020"/>
              </a:spcBef>
              <a:spcAft>
                <a:spcPts val="0"/>
              </a:spcAft>
              <a:buClr>
                <a:srgbClr val="000000"/>
              </a:buClr>
              <a:buSzPts val="1470"/>
              <a:buAutoNum type="arabicPeriod"/>
            </a:pPr>
            <a:r>
              <a:rPr lang="en-US" sz="2800" dirty="0">
                <a:solidFill>
                  <a:srgbClr val="000000"/>
                </a:solidFill>
                <a:latin typeface="Arial"/>
                <a:ea typeface="Arial"/>
                <a:cs typeface="Arial"/>
                <a:sym typeface="Arial"/>
              </a:rPr>
              <a:t>Future expectations about prices.</a:t>
            </a:r>
            <a:endParaRPr sz="2800">
              <a:solidFill>
                <a:srgbClr val="000000"/>
              </a:solidFill>
              <a:latin typeface="Arial"/>
              <a:ea typeface="Arial"/>
              <a:cs typeface="Arial"/>
              <a:sym typeface="Arial"/>
            </a:endParaRPr>
          </a:p>
          <a:p>
            <a:pPr marL="494665" lvl="0" indent="-457200" algn="l" rtl="0">
              <a:lnSpc>
                <a:spcPct val="110000"/>
              </a:lnSpc>
              <a:spcBef>
                <a:spcPts val="1020"/>
              </a:spcBef>
              <a:spcAft>
                <a:spcPts val="0"/>
              </a:spcAft>
              <a:buClr>
                <a:srgbClr val="000000"/>
              </a:buClr>
              <a:buSzPts val="1470"/>
              <a:buAutoNum type="arabicPeriod"/>
            </a:pPr>
            <a:r>
              <a:rPr lang="en-US" sz="2800" dirty="0" err="1">
                <a:solidFill>
                  <a:srgbClr val="000000"/>
                </a:solidFill>
                <a:latin typeface="Arial"/>
                <a:ea typeface="Arial"/>
                <a:cs typeface="Arial"/>
                <a:sym typeface="Arial"/>
              </a:rPr>
              <a:t>Veblon</a:t>
            </a:r>
            <a:r>
              <a:rPr lang="en-US" sz="2800" dirty="0">
                <a:solidFill>
                  <a:srgbClr val="000000"/>
                </a:solidFill>
                <a:latin typeface="Arial"/>
                <a:ea typeface="Arial"/>
                <a:cs typeface="Arial"/>
                <a:sym typeface="Arial"/>
              </a:rPr>
              <a:t> </a:t>
            </a:r>
            <a:r>
              <a:rPr lang="en-US" sz="2800" dirty="0" smtClean="0">
                <a:solidFill>
                  <a:srgbClr val="000000"/>
                </a:solidFill>
                <a:latin typeface="Arial"/>
                <a:ea typeface="Arial"/>
                <a:cs typeface="Arial"/>
                <a:sym typeface="Arial"/>
              </a:rPr>
              <a:t>Goods</a:t>
            </a:r>
            <a:r>
              <a:rPr lang="en-US" sz="2800" dirty="0">
                <a:solidFill>
                  <a:srgbClr val="000000"/>
                </a:solidFill>
                <a:latin typeface="Arial"/>
                <a:ea typeface="Arial"/>
                <a:cs typeface="Arial"/>
                <a:sym typeface="Arial"/>
              </a:rPr>
              <a:t>.</a:t>
            </a:r>
            <a:endParaRPr sz="2800">
              <a:solidFill>
                <a:srgbClr val="000000"/>
              </a:solidFill>
              <a:latin typeface="Arial"/>
              <a:ea typeface="Arial"/>
              <a:cs typeface="Arial"/>
              <a:sym typeface="Arial"/>
            </a:endParaRPr>
          </a:p>
          <a:p>
            <a:pPr marL="0" lvl="0" indent="0" algn="l" rtl="0">
              <a:lnSpc>
                <a:spcPct val="100000"/>
              </a:lnSpc>
              <a:spcBef>
                <a:spcPts val="1000"/>
              </a:spcBef>
              <a:spcAft>
                <a:spcPts val="0"/>
              </a:spcAft>
              <a:buSzPts val="1440"/>
              <a:buNone/>
            </a:pPr>
            <a:endParaRPr>
              <a:solidFill>
                <a:srgbClr val="000000"/>
              </a:solidFill>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311</Words>
  <Application>Microsoft Office PowerPoint</Application>
  <PresentationFormat>Custom</PresentationFormat>
  <Paragraphs>50</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LAW  OF  DEMAND  </vt:lpstr>
      <vt:lpstr>                             DEMAND                        </vt:lpstr>
      <vt:lpstr>To create Demand, we need:</vt:lpstr>
      <vt:lpstr>              LAW OF DEMAND</vt:lpstr>
      <vt:lpstr>DEMAND FUNCTION / DETERMINANTS :</vt:lpstr>
      <vt:lpstr>ASSUMPTIONS OF LAW OF DEMAND</vt:lpstr>
      <vt:lpstr>Definition of Law of Demand</vt:lpstr>
      <vt:lpstr>EXPLANATION OF THE LAW</vt:lpstr>
      <vt:lpstr>EXCEPTIONS OF LAW OF DEMAND</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DEMAND ?</dc:title>
  <dc:creator>admin</dc:creator>
  <cp:lastModifiedBy>admin</cp:lastModifiedBy>
  <cp:revision>22</cp:revision>
  <dcterms:modified xsi:type="dcterms:W3CDTF">2020-07-28T14:36:08Z</dcterms:modified>
</cp:coreProperties>
</file>