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8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80" r:id="rId15"/>
    <p:sldId id="265" r:id="rId16"/>
    <p:sldId id="281" r:id="rId17"/>
    <p:sldId id="266" r:id="rId18"/>
    <p:sldId id="268" r:id="rId19"/>
    <p:sldId id="269" r:id="rId20"/>
    <p:sldId id="270" r:id="rId21"/>
    <p:sldId id="27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9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0631"/>
            <a:ext cx="1371600" cy="782320"/>
          </a:xfrm>
          <a:custGeom>
            <a:avLst/>
            <a:gdLst/>
            <a:ahLst/>
            <a:cxnLst/>
            <a:rect l="l" t="t" r="r" b="b"/>
            <a:pathLst>
              <a:path w="1371600" h="782320">
                <a:moveTo>
                  <a:pt x="0" y="0"/>
                </a:moveTo>
                <a:lnTo>
                  <a:pt x="0" y="780982"/>
                </a:lnTo>
                <a:lnTo>
                  <a:pt x="974623" y="781720"/>
                </a:lnTo>
                <a:lnTo>
                  <a:pt x="984288" y="780912"/>
                </a:lnTo>
                <a:lnTo>
                  <a:pt x="992197" y="778783"/>
                </a:lnTo>
                <a:lnTo>
                  <a:pt x="998347" y="775773"/>
                </a:lnTo>
                <a:lnTo>
                  <a:pt x="1002741" y="772322"/>
                </a:lnTo>
                <a:lnTo>
                  <a:pt x="1002741" y="767623"/>
                </a:lnTo>
                <a:lnTo>
                  <a:pt x="1007427" y="767623"/>
                </a:lnTo>
                <a:lnTo>
                  <a:pt x="1363980" y="411134"/>
                </a:lnTo>
                <a:lnTo>
                  <a:pt x="1369266" y="402564"/>
                </a:lnTo>
                <a:lnTo>
                  <a:pt x="1371028" y="391814"/>
                </a:lnTo>
                <a:lnTo>
                  <a:pt x="1369266" y="380184"/>
                </a:lnTo>
                <a:lnTo>
                  <a:pt x="1363980" y="368970"/>
                </a:lnTo>
                <a:lnTo>
                  <a:pt x="1007427" y="17180"/>
                </a:lnTo>
                <a:lnTo>
                  <a:pt x="1007427" y="12354"/>
                </a:lnTo>
                <a:lnTo>
                  <a:pt x="1002741" y="12354"/>
                </a:lnTo>
                <a:lnTo>
                  <a:pt x="998347" y="8977"/>
                </a:lnTo>
                <a:lnTo>
                  <a:pt x="992197" y="6004"/>
                </a:lnTo>
                <a:lnTo>
                  <a:pt x="984288" y="3889"/>
                </a:lnTo>
                <a:lnTo>
                  <a:pt x="974623" y="3083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585" y="3055061"/>
            <a:ext cx="485394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581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21585" y="3878707"/>
            <a:ext cx="318960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581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17-Dec-21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17-Dec-21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17-Dec-21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519" y="2158111"/>
            <a:ext cx="718896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559" y="2158111"/>
            <a:ext cx="7564881" cy="356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711" y="454037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629399" cy="2492990"/>
          </a:xfrm>
        </p:spPr>
        <p:txBody>
          <a:bodyPr/>
          <a:lstStyle/>
          <a:p>
            <a:pPr algn="ctr"/>
            <a:r>
              <a:rPr lang="en-US" dirty="0" smtClean="0"/>
              <a:t>Production</a:t>
            </a:r>
            <a:br>
              <a:rPr lang="en-US" dirty="0" smtClean="0"/>
            </a:b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Production Function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4728"/>
            <a:ext cx="38277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1581AA"/>
                </a:solidFill>
              </a:rPr>
              <a:t>TOTAL</a:t>
            </a:r>
            <a:r>
              <a:rPr sz="3600" spc="-185" dirty="0">
                <a:solidFill>
                  <a:srgbClr val="1581AA"/>
                </a:solidFill>
              </a:rPr>
              <a:t> </a:t>
            </a:r>
            <a:r>
              <a:rPr sz="3600" spc="-5" dirty="0">
                <a:solidFill>
                  <a:srgbClr val="1581AA"/>
                </a:solidFill>
              </a:rPr>
              <a:t>PRODUCT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1585" y="2159634"/>
            <a:ext cx="6366510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Total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/total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physical product is a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total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amount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good produced by the producer  by using a particular or given amount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labour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input during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particular period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 time.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TP=SUM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MP</a:t>
            </a:r>
            <a:endParaRPr sz="2400">
              <a:latin typeface="Arial"/>
              <a:cs typeface="Arial"/>
            </a:endParaRPr>
          </a:p>
          <a:p>
            <a:pPr marL="355600" marR="33274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TP first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increase with increasing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rate,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then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increase with decreasing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rate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become  constant and then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reduce.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7978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812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320631"/>
            <a:ext cx="1371600" cy="782320"/>
          </a:xfrm>
          <a:custGeom>
            <a:avLst/>
            <a:gdLst/>
            <a:ahLst/>
            <a:cxnLst/>
            <a:rect l="l" t="t" r="r" b="b"/>
            <a:pathLst>
              <a:path w="1371600" h="782320">
                <a:moveTo>
                  <a:pt x="0" y="0"/>
                </a:moveTo>
                <a:lnTo>
                  <a:pt x="0" y="780982"/>
                </a:lnTo>
                <a:lnTo>
                  <a:pt x="974623" y="781720"/>
                </a:lnTo>
                <a:lnTo>
                  <a:pt x="984288" y="780912"/>
                </a:lnTo>
                <a:lnTo>
                  <a:pt x="992197" y="778783"/>
                </a:lnTo>
                <a:lnTo>
                  <a:pt x="998347" y="775773"/>
                </a:lnTo>
                <a:lnTo>
                  <a:pt x="1002741" y="772322"/>
                </a:lnTo>
                <a:lnTo>
                  <a:pt x="1002741" y="767623"/>
                </a:lnTo>
                <a:lnTo>
                  <a:pt x="1007427" y="767623"/>
                </a:lnTo>
                <a:lnTo>
                  <a:pt x="1363980" y="411134"/>
                </a:lnTo>
                <a:lnTo>
                  <a:pt x="1369266" y="402564"/>
                </a:lnTo>
                <a:lnTo>
                  <a:pt x="1371028" y="391814"/>
                </a:lnTo>
                <a:lnTo>
                  <a:pt x="1369266" y="380184"/>
                </a:lnTo>
                <a:lnTo>
                  <a:pt x="1363980" y="368970"/>
                </a:lnTo>
                <a:lnTo>
                  <a:pt x="1007427" y="17180"/>
                </a:lnTo>
                <a:lnTo>
                  <a:pt x="1007427" y="12354"/>
                </a:lnTo>
                <a:lnTo>
                  <a:pt x="1002741" y="12354"/>
                </a:lnTo>
                <a:lnTo>
                  <a:pt x="998347" y="8977"/>
                </a:lnTo>
                <a:lnTo>
                  <a:pt x="992197" y="6004"/>
                </a:lnTo>
                <a:lnTo>
                  <a:pt x="984288" y="3889"/>
                </a:lnTo>
                <a:lnTo>
                  <a:pt x="974623" y="3083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762001"/>
            <a:ext cx="68738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0" dirty="0">
                <a:solidFill>
                  <a:srgbClr val="1581AA"/>
                </a:solidFill>
              </a:rPr>
              <a:t>AVERAGE</a:t>
            </a:r>
            <a:r>
              <a:rPr sz="5400" spc="-65" dirty="0">
                <a:solidFill>
                  <a:srgbClr val="1581AA"/>
                </a:solidFill>
              </a:rPr>
              <a:t> </a:t>
            </a:r>
            <a:r>
              <a:rPr sz="5400" dirty="0">
                <a:solidFill>
                  <a:srgbClr val="1581AA"/>
                </a:solidFill>
              </a:rPr>
              <a:t>PRODUCT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1482597" y="2990214"/>
            <a:ext cx="59804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It is the amount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goods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produced </a:t>
            </a: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by  per </a:t>
            </a:r>
            <a:r>
              <a:rPr sz="2800" dirty="0">
                <a:solidFill>
                  <a:srgbClr val="252525"/>
                </a:solidFill>
                <a:latin typeface="Arial"/>
                <a:cs typeface="Arial"/>
              </a:rPr>
              <a:t>unit of</a:t>
            </a:r>
            <a:r>
              <a:rPr sz="28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Arial"/>
                <a:cs typeface="Arial"/>
              </a:rPr>
              <a:t>labour.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597" y="4369689"/>
            <a:ext cx="1866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AP=TP</a:t>
            </a:r>
            <a:r>
              <a:rPr sz="3600" spc="-1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11" y="454037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4728"/>
            <a:ext cx="4784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581AA"/>
                </a:solidFill>
              </a:rPr>
              <a:t>MARGINAL</a:t>
            </a:r>
            <a:r>
              <a:rPr sz="3600" spc="-160" dirty="0">
                <a:solidFill>
                  <a:srgbClr val="1581AA"/>
                </a:solidFill>
              </a:rPr>
              <a:t> </a:t>
            </a:r>
            <a:r>
              <a:rPr sz="3600" spc="-5" dirty="0">
                <a:solidFill>
                  <a:srgbClr val="1581AA"/>
                </a:solidFill>
              </a:rPr>
              <a:t>PRODUCT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7660640" cy="272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spc="200" dirty="0">
                <a:solidFill>
                  <a:srgbClr val="353535"/>
                </a:solidFill>
                <a:latin typeface="Arial"/>
                <a:cs typeface="Arial"/>
              </a:rPr>
              <a:t></a:t>
            </a:r>
            <a:r>
              <a:rPr sz="3200" spc="2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is the extra production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done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by the  producer by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employing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additional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unit 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labour.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Arial"/>
              <a:cs typeface="Arial"/>
            </a:endParaRPr>
          </a:p>
          <a:p>
            <a:pPr marL="1928495">
              <a:lnSpc>
                <a:spcPct val="100000"/>
              </a:lnSpc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MP=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TP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32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TP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7978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8080"/>
            <a:ext cx="6220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1581AA"/>
                </a:solidFill>
              </a:rPr>
              <a:t>ASSUMPTION </a:t>
            </a:r>
            <a:r>
              <a:rPr spc="-5" dirty="0">
                <a:solidFill>
                  <a:srgbClr val="1581AA"/>
                </a:solidFill>
              </a:rPr>
              <a:t>OF </a:t>
            </a:r>
            <a:r>
              <a:rPr spc="-40" dirty="0">
                <a:solidFill>
                  <a:srgbClr val="1581AA"/>
                </a:solidFill>
              </a:rPr>
              <a:t>LAW </a:t>
            </a:r>
            <a:r>
              <a:rPr spc="-5" dirty="0">
                <a:solidFill>
                  <a:srgbClr val="1581AA"/>
                </a:solidFill>
              </a:rPr>
              <a:t>OF </a:t>
            </a:r>
            <a:r>
              <a:rPr spc="-35" dirty="0">
                <a:solidFill>
                  <a:srgbClr val="1581AA"/>
                </a:solidFill>
              </a:rPr>
              <a:t>VARIABLE  </a:t>
            </a:r>
            <a:r>
              <a:rPr spc="-15" dirty="0">
                <a:solidFill>
                  <a:srgbClr val="1581AA"/>
                </a:solidFill>
              </a:rPr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716" y="2004440"/>
            <a:ext cx="6907530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 It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operates in short run, as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factors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are classified as variable and  fixed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factor;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This law applies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field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production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only;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Arial"/>
              <a:buChar char="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53535"/>
              </a:buClr>
              <a:buFont typeface="Arial"/>
              <a:buChar char=""/>
            </a:pPr>
            <a:endParaRPr sz="1600">
              <a:latin typeface="Arial"/>
              <a:cs typeface="Arial"/>
            </a:endParaRPr>
          </a:p>
          <a:p>
            <a:pPr marL="355600" marR="215265" indent="-342900">
              <a:lnSpc>
                <a:spcPct val="100000"/>
              </a:lnSpc>
              <a:buClr>
                <a:srgbClr val="353535"/>
              </a:buClr>
              <a:buFont typeface="Arial"/>
              <a:buChar char=""/>
              <a:tabLst>
                <a:tab pos="414655" algn="l"/>
                <a:tab pos="41529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effect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change in output due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change in variable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factor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can be easily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determined;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law applies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all fixed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factors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including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land;</a:t>
            </a:r>
            <a:endParaRPr sz="1800">
              <a:latin typeface="Arial"/>
              <a:cs typeface="Arial"/>
            </a:endParaRPr>
          </a:p>
          <a:p>
            <a:pPr marL="355600" marR="249554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 The state 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technology is assumed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be constant during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operation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this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law;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Arial"/>
              <a:buChar char="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535"/>
              </a:buClr>
              <a:buFont typeface="Arial"/>
              <a:buChar char=""/>
            </a:pPr>
            <a:endParaRPr sz="160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buClr>
                <a:srgbClr val="353535"/>
              </a:buClr>
              <a:buChar char=""/>
              <a:tabLst>
                <a:tab pos="419100" algn="l"/>
                <a:tab pos="419734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is assumed that all variable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factors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are equally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efficient.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7978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w of Variable Propos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5438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9066" y="79781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194" name="Picture 2" descr="Law of Variable Proportions: Definition, Explanation, Solved Ques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4770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569721"/>
            <a:ext cx="5418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1581AA"/>
                </a:solidFill>
              </a:rPr>
              <a:t>STAGES </a:t>
            </a:r>
            <a:r>
              <a:rPr sz="3600" dirty="0">
                <a:solidFill>
                  <a:srgbClr val="1581AA"/>
                </a:solidFill>
              </a:rPr>
              <a:t>OF </a:t>
            </a:r>
            <a:r>
              <a:rPr sz="3600" spc="-45" dirty="0">
                <a:solidFill>
                  <a:srgbClr val="1581AA"/>
                </a:solidFill>
              </a:rPr>
              <a:t>LAW </a:t>
            </a:r>
            <a:r>
              <a:rPr sz="3600" spc="-10" dirty="0">
                <a:solidFill>
                  <a:srgbClr val="1581AA"/>
                </a:solidFill>
              </a:rPr>
              <a:t>OF  </a:t>
            </a:r>
            <a:r>
              <a:rPr sz="3600" spc="-35" dirty="0">
                <a:solidFill>
                  <a:srgbClr val="1581AA"/>
                </a:solidFill>
              </a:rPr>
              <a:t>VARIABLE</a:t>
            </a:r>
            <a:r>
              <a:rPr sz="3600" spc="-75" dirty="0">
                <a:solidFill>
                  <a:srgbClr val="1581AA"/>
                </a:solidFill>
              </a:rPr>
              <a:t> </a:t>
            </a:r>
            <a:r>
              <a:rPr sz="3600" spc="-10" dirty="0">
                <a:solidFill>
                  <a:srgbClr val="1581AA"/>
                </a:solidFill>
              </a:rPr>
              <a:t>PROPORTION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1585" y="2008201"/>
            <a:ext cx="6430010" cy="34480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40"/>
              </a:spcBef>
            </a:pPr>
            <a:r>
              <a:rPr sz="2800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1</a:t>
            </a:r>
            <a:r>
              <a:rPr sz="2800" u="heavy" spc="-1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stage: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05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is called law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return. In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stage  TP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increase with increasing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rate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MP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increases and reaches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maximum.</a:t>
            </a:r>
            <a:endParaRPr sz="2400">
              <a:latin typeface="Arial"/>
              <a:cs typeface="Arial"/>
            </a:endParaRPr>
          </a:p>
          <a:p>
            <a:pPr marL="355600" marR="87630" indent="1760220">
              <a:lnSpc>
                <a:spcPts val="2590"/>
              </a:lnSpc>
              <a:spcBef>
                <a:spcPts val="100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Point lying 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curve is  called point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inflexion.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point where 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slope 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maximum.</a:t>
            </a:r>
            <a:endParaRPr sz="2400">
              <a:latin typeface="Arial"/>
              <a:cs typeface="Arial"/>
            </a:endParaRPr>
          </a:p>
          <a:p>
            <a:pPr marL="355600" marR="234950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stage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is called law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return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becoz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MP is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7978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0" y="1143001"/>
            <a:ext cx="7086600" cy="9094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r>
              <a:rPr lang="en-US" sz="2400" b="1" dirty="0" smtClean="0">
                <a:solidFill>
                  <a:srgbClr val="404040"/>
                </a:solidFill>
                <a:latin typeface="Arial"/>
                <a:cs typeface="Arial"/>
              </a:rPr>
              <a:t>Stage 2:</a:t>
            </a: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called law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>
                <a:solidFill>
                  <a:srgbClr val="404040"/>
                </a:solidFill>
                <a:latin typeface="Arial"/>
                <a:cs typeface="Arial"/>
              </a:rPr>
              <a:t>diminishing </a:t>
            </a:r>
            <a:r>
              <a:rPr sz="2400" smtClean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400" smtClean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At this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stage	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increase with decreasing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rate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 become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constant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maximum 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MP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reduces become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zero.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400" spc="-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-5" smtClean="0">
                <a:solidFill>
                  <a:srgbClr val="404040"/>
                </a:solidFill>
                <a:latin typeface="Arial"/>
                <a:cs typeface="Arial"/>
              </a:rPr>
              <a:t>know</a:t>
            </a:r>
            <a:r>
              <a:rPr lang="en-US" sz="2400" spc="-5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400" spc="-5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as law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400" spc="-5">
                <a:solidFill>
                  <a:srgbClr val="404040"/>
                </a:solidFill>
                <a:latin typeface="Arial"/>
                <a:cs typeface="Arial"/>
              </a:rPr>
              <a:t>diminishing </a:t>
            </a:r>
            <a:r>
              <a:rPr sz="2400" smtClean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40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MP is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404040"/>
                </a:solidFill>
                <a:latin typeface="Arial"/>
                <a:cs typeface="Arial"/>
              </a:rPr>
              <a:t>reducing</a:t>
            </a:r>
            <a:r>
              <a:rPr sz="2400" spc="-5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r>
              <a:rPr lang="en-US" sz="2400" b="1" spc="-5" dirty="0" smtClean="0">
                <a:solidFill>
                  <a:srgbClr val="404040"/>
                </a:solidFill>
                <a:latin typeface="Arial"/>
                <a:cs typeface="Arial"/>
              </a:rPr>
              <a:t>Stage 3: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b="1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r>
              <a:rPr lang="en-US" sz="2400" spc="-5" dirty="0" smtClean="0">
                <a:solidFill>
                  <a:srgbClr val="404040"/>
                </a:solidFill>
                <a:latin typeface="Arial"/>
                <a:cs typeface="Arial"/>
              </a:rPr>
              <a:t>   This stage is called Law of Negative Returns.  At this Stage Total Productivity reduces and Marginal Productivity becomes negative.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lang="en-US" sz="2400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354" y="797813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FDFFF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23" y="713308"/>
            <a:ext cx="53346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1500" algn="l"/>
              </a:tabLst>
            </a:pPr>
            <a:r>
              <a:rPr sz="3600" dirty="0">
                <a:solidFill>
                  <a:srgbClr val="1581AA"/>
                </a:solidFill>
              </a:rPr>
              <a:t>CAUSES </a:t>
            </a:r>
            <a:r>
              <a:rPr sz="3600" spc="-10" dirty="0">
                <a:solidFill>
                  <a:srgbClr val="1581AA"/>
                </a:solidFill>
              </a:rPr>
              <a:t>OF </a:t>
            </a:r>
            <a:r>
              <a:rPr sz="3600" spc="-45" dirty="0">
                <a:solidFill>
                  <a:srgbClr val="1581AA"/>
                </a:solidFill>
              </a:rPr>
              <a:t>LAW </a:t>
            </a:r>
            <a:r>
              <a:rPr sz="3600" spc="-10" dirty="0">
                <a:solidFill>
                  <a:srgbClr val="1581AA"/>
                </a:solidFill>
              </a:rPr>
              <a:t>OF  </a:t>
            </a:r>
            <a:r>
              <a:rPr sz="3600" dirty="0">
                <a:solidFill>
                  <a:srgbClr val="1581AA"/>
                </a:solidFill>
              </a:rPr>
              <a:t>INCREASING	RETURNS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1585" y="2155063"/>
            <a:ext cx="6367780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600" spc="170" dirty="0">
                <a:solidFill>
                  <a:srgbClr val="353535"/>
                </a:solidFill>
                <a:latin typeface="Arial"/>
                <a:cs typeface="Arial"/>
              </a:rPr>
              <a:t></a:t>
            </a:r>
            <a:r>
              <a:rPr sz="3600" spc="170" dirty="0">
                <a:solidFill>
                  <a:srgbClr val="6F2F9F"/>
                </a:solidFill>
                <a:latin typeface="Arial"/>
                <a:cs typeface="Arial"/>
              </a:rPr>
              <a:t>DUE </a:t>
            </a:r>
            <a:r>
              <a:rPr sz="3600" spc="-3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3600" dirty="0">
                <a:solidFill>
                  <a:srgbClr val="6F2F9F"/>
                </a:solidFill>
                <a:latin typeface="Arial"/>
                <a:cs typeface="Arial"/>
              </a:rPr>
              <a:t>BEST</a:t>
            </a:r>
            <a:r>
              <a:rPr sz="3600" spc="-3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spc="-130" dirty="0">
                <a:solidFill>
                  <a:srgbClr val="6F2F9F"/>
                </a:solidFill>
                <a:latin typeface="Arial"/>
                <a:cs typeface="Arial"/>
              </a:rPr>
              <a:t>UTILISATION  </a:t>
            </a:r>
            <a:r>
              <a:rPr sz="3600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3600" spc="-5" dirty="0">
                <a:solidFill>
                  <a:srgbClr val="6F2F9F"/>
                </a:solidFill>
                <a:latin typeface="Arial"/>
                <a:cs typeface="Arial"/>
              </a:rPr>
              <a:t>FIXED </a:t>
            </a:r>
            <a:r>
              <a:rPr sz="3600" spc="-40" dirty="0">
                <a:solidFill>
                  <a:srgbClr val="6F2F9F"/>
                </a:solidFill>
                <a:latin typeface="Arial"/>
                <a:cs typeface="Arial"/>
              </a:rPr>
              <a:t>FACTOR-</a:t>
            </a:r>
            <a:endParaRPr sz="3600">
              <a:latin typeface="Arial"/>
              <a:cs typeface="Arial"/>
            </a:endParaRPr>
          </a:p>
          <a:p>
            <a:pPr marL="12700" marR="74930" indent="472440">
              <a:lnSpc>
                <a:spcPct val="100000"/>
              </a:lnSpc>
              <a:spcBef>
                <a:spcPts val="1015"/>
              </a:spcBef>
              <a:tabLst>
                <a:tab pos="452374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initial stage supply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contribution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fixed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factors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is more as  compared to</a:t>
            </a:r>
            <a:r>
              <a:rPr sz="28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factor	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or the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fixed  factors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utilised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fully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so giving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its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best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contribution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 increase the  production.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066" y="79781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85" y="2159634"/>
            <a:ext cx="5748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353535"/>
                </a:solidFill>
              </a:rPr>
              <a:t></a:t>
            </a:r>
            <a:r>
              <a:rPr sz="2400" spc="-180" dirty="0">
                <a:solidFill>
                  <a:srgbClr val="353535"/>
                </a:solidFill>
              </a:rPr>
              <a:t> </a:t>
            </a:r>
            <a:r>
              <a:rPr sz="2400" spc="-5" dirty="0"/>
              <a:t>EFFICIENCY </a:t>
            </a:r>
            <a:r>
              <a:rPr sz="2400" dirty="0"/>
              <a:t>OF </a:t>
            </a:r>
            <a:r>
              <a:rPr sz="2400" spc="-25" dirty="0"/>
              <a:t>VARIABLE </a:t>
            </a:r>
            <a:r>
              <a:rPr sz="2400" spc="-135" dirty="0"/>
              <a:t>FACTORS  </a:t>
            </a:r>
            <a:r>
              <a:rPr sz="2400" spc="-5" dirty="0"/>
              <a:t>DUE </a:t>
            </a:r>
            <a:r>
              <a:rPr sz="2400" spc="-30" dirty="0"/>
              <a:t>TO </a:t>
            </a:r>
            <a:r>
              <a:rPr sz="2400" spc="-5" dirty="0"/>
              <a:t>DIVISION </a:t>
            </a:r>
            <a:r>
              <a:rPr sz="2400" dirty="0"/>
              <a:t>OF </a:t>
            </a:r>
            <a:r>
              <a:rPr sz="2400" spc="-5" dirty="0"/>
              <a:t>LABOUR AND  </a:t>
            </a:r>
            <a:r>
              <a:rPr sz="2400" spc="-15" dirty="0"/>
              <a:t>SPECIALISATION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64485" y="3383102"/>
            <a:ext cx="60432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factors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first stage are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working 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efficiently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as there are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few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labours which  makes coordination easy 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thus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increases  the production.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066" y="79781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0803" y="434340"/>
              <a:ext cx="5439156" cy="1726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7340" y="2608910"/>
            <a:ext cx="446341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375F92"/>
                </a:solidFill>
                <a:latin typeface="Arial"/>
                <a:cs typeface="Arial"/>
              </a:rPr>
              <a:t>It’s </a:t>
            </a:r>
            <a:r>
              <a:rPr sz="4400" dirty="0">
                <a:solidFill>
                  <a:srgbClr val="375F92"/>
                </a:solidFill>
                <a:latin typeface="Arial"/>
                <a:cs typeface="Arial"/>
              </a:rPr>
              <a:t>an activity</a:t>
            </a:r>
            <a:r>
              <a:rPr sz="4400" spc="-5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375F92"/>
                </a:solidFill>
                <a:latin typeface="Arial"/>
                <a:cs typeface="Arial"/>
              </a:rPr>
              <a:t>that  </a:t>
            </a:r>
            <a:r>
              <a:rPr sz="4400" dirty="0">
                <a:solidFill>
                  <a:srgbClr val="375F92"/>
                </a:solidFill>
                <a:latin typeface="Arial"/>
                <a:cs typeface="Arial"/>
              </a:rPr>
              <a:t>transforms</a:t>
            </a:r>
            <a:endParaRPr sz="4400">
              <a:latin typeface="Arial"/>
              <a:cs typeface="Arial"/>
            </a:endParaRPr>
          </a:p>
          <a:p>
            <a:pPr marL="12700" marR="2171700">
              <a:lnSpc>
                <a:spcPct val="100000"/>
              </a:lnSpc>
            </a:pPr>
            <a:r>
              <a:rPr sz="4400" dirty="0">
                <a:solidFill>
                  <a:srgbClr val="375F92"/>
                </a:solidFill>
                <a:latin typeface="Arial"/>
                <a:cs typeface="Arial"/>
              </a:rPr>
              <a:t>input</a:t>
            </a:r>
            <a:r>
              <a:rPr sz="4400" spc="-8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375F92"/>
                </a:solidFill>
                <a:latin typeface="Arial"/>
                <a:cs typeface="Arial"/>
              </a:rPr>
              <a:t>into  </a:t>
            </a:r>
            <a:r>
              <a:rPr sz="4400" spc="-5" dirty="0">
                <a:solidFill>
                  <a:srgbClr val="375F92"/>
                </a:solidFill>
                <a:latin typeface="Arial"/>
                <a:cs typeface="Arial"/>
              </a:rPr>
              <a:t>output</a:t>
            </a:r>
            <a:r>
              <a:rPr sz="3600" spc="-5" dirty="0">
                <a:solidFill>
                  <a:srgbClr val="375F92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00" y="2743199"/>
            <a:ext cx="8915399" cy="4648201"/>
            <a:chOff x="228600" y="2015287"/>
            <a:chExt cx="8915399" cy="4281238"/>
          </a:xfrm>
        </p:grpSpPr>
        <p:sp>
          <p:nvSpPr>
            <p:cNvPr id="7" name="object 7"/>
            <p:cNvSpPr/>
            <p:nvPr/>
          </p:nvSpPr>
          <p:spPr>
            <a:xfrm>
              <a:off x="5029200" y="2015287"/>
              <a:ext cx="4114799" cy="42812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4401552"/>
              <a:ext cx="4724400" cy="1122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4728"/>
            <a:ext cx="58197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581AA"/>
                </a:solidFill>
              </a:rPr>
              <a:t>CAUSES </a:t>
            </a:r>
            <a:r>
              <a:rPr sz="3600" spc="-10" dirty="0">
                <a:solidFill>
                  <a:srgbClr val="1581AA"/>
                </a:solidFill>
              </a:rPr>
              <a:t>OF</a:t>
            </a:r>
            <a:r>
              <a:rPr sz="3600" spc="-75" dirty="0">
                <a:solidFill>
                  <a:srgbClr val="1581AA"/>
                </a:solidFill>
              </a:rPr>
              <a:t> </a:t>
            </a:r>
            <a:r>
              <a:rPr sz="3600" dirty="0">
                <a:solidFill>
                  <a:srgbClr val="1581AA"/>
                </a:solidFill>
              </a:rPr>
              <a:t>DECREASING  OR </a:t>
            </a:r>
            <a:r>
              <a:rPr sz="3600" spc="-35" dirty="0">
                <a:solidFill>
                  <a:srgbClr val="1581AA"/>
                </a:solidFill>
              </a:rPr>
              <a:t>NEGATIVE</a:t>
            </a:r>
            <a:r>
              <a:rPr sz="3600" spc="-50" dirty="0">
                <a:solidFill>
                  <a:srgbClr val="1581AA"/>
                </a:solidFill>
              </a:rPr>
              <a:t> </a:t>
            </a:r>
            <a:r>
              <a:rPr sz="3600" dirty="0">
                <a:solidFill>
                  <a:srgbClr val="1581AA"/>
                </a:solidFill>
              </a:rPr>
              <a:t>RETURNS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0" marR="290830" indent="-3429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rgbClr val="353535"/>
                </a:solidFill>
              </a:rPr>
              <a:t></a:t>
            </a:r>
            <a:r>
              <a:rPr sz="2800" spc="85" dirty="0">
                <a:solidFill>
                  <a:srgbClr val="6F2F9F"/>
                </a:solidFill>
              </a:rPr>
              <a:t>OPTIMUM </a:t>
            </a:r>
            <a:r>
              <a:rPr sz="2800" spc="-25" dirty="0">
                <a:solidFill>
                  <a:srgbClr val="6F2F9F"/>
                </a:solidFill>
              </a:rPr>
              <a:t>UTILISATION </a:t>
            </a:r>
            <a:r>
              <a:rPr sz="2800" spc="-5" dirty="0">
                <a:solidFill>
                  <a:srgbClr val="6F2F9F"/>
                </a:solidFill>
              </a:rPr>
              <a:t>OF </a:t>
            </a:r>
            <a:r>
              <a:rPr sz="2800" spc="-180" dirty="0">
                <a:solidFill>
                  <a:srgbClr val="6F2F9F"/>
                </a:solidFill>
              </a:rPr>
              <a:t>FIXED  </a:t>
            </a:r>
            <a:r>
              <a:rPr sz="2800" spc="-35" dirty="0">
                <a:solidFill>
                  <a:srgbClr val="6F2F9F"/>
                </a:solidFill>
              </a:rPr>
              <a:t>FACTORS </a:t>
            </a:r>
            <a:r>
              <a:rPr sz="2800" spc="-5" dirty="0">
                <a:solidFill>
                  <a:srgbClr val="6F2F9F"/>
                </a:solidFill>
              </a:rPr>
              <a:t>OF</a:t>
            </a:r>
            <a:r>
              <a:rPr sz="2800" spc="35" dirty="0">
                <a:solidFill>
                  <a:srgbClr val="6F2F9F"/>
                </a:solidFill>
              </a:rPr>
              <a:t> </a:t>
            </a:r>
            <a:r>
              <a:rPr sz="2800" spc="-5" dirty="0">
                <a:solidFill>
                  <a:srgbClr val="6F2F9F"/>
                </a:solidFill>
              </a:rPr>
              <a:t>PRODUCTION</a:t>
            </a:r>
            <a:endParaRPr sz="2800"/>
          </a:p>
          <a:p>
            <a:pPr marL="1587500" marR="5080" indent="-342900">
              <a:lnSpc>
                <a:spcPct val="100000"/>
              </a:lnSpc>
              <a:spcBef>
                <a:spcPts val="1010"/>
              </a:spcBef>
            </a:pPr>
            <a:r>
              <a:rPr dirty="0"/>
              <a:t>In </a:t>
            </a:r>
            <a:r>
              <a:rPr spc="-5" dirty="0"/>
              <a:t>2 and 3 </a:t>
            </a:r>
            <a:r>
              <a:rPr dirty="0"/>
              <a:t>stage it </a:t>
            </a:r>
            <a:r>
              <a:rPr spc="-10" dirty="0"/>
              <a:t>is </a:t>
            </a:r>
            <a:r>
              <a:rPr spc="-5" dirty="0"/>
              <a:t>assume fixed </a:t>
            </a:r>
            <a:r>
              <a:rPr dirty="0"/>
              <a:t>factors </a:t>
            </a:r>
            <a:r>
              <a:rPr spc="-5" dirty="0"/>
              <a:t>are  utilised optimally due </a:t>
            </a:r>
            <a:r>
              <a:rPr dirty="0"/>
              <a:t>to </a:t>
            </a:r>
            <a:r>
              <a:rPr spc="-5" dirty="0"/>
              <a:t>optimum utilisation  </a:t>
            </a:r>
            <a:r>
              <a:rPr dirty="0"/>
              <a:t>of </a:t>
            </a:r>
            <a:r>
              <a:rPr spc="-5" dirty="0"/>
              <a:t>fixed </a:t>
            </a:r>
            <a:r>
              <a:rPr dirty="0"/>
              <a:t>factors </a:t>
            </a:r>
            <a:r>
              <a:rPr spc="-5" dirty="0"/>
              <a:t>total production </a:t>
            </a:r>
            <a:r>
              <a:rPr dirty="0"/>
              <a:t>starts  </a:t>
            </a:r>
            <a:r>
              <a:rPr spc="-5" dirty="0"/>
              <a:t>reducing because fixed </a:t>
            </a:r>
            <a:r>
              <a:rPr dirty="0"/>
              <a:t>factors </a:t>
            </a:r>
            <a:r>
              <a:rPr spc="-5" dirty="0"/>
              <a:t>have already  attributed </a:t>
            </a:r>
            <a:r>
              <a:rPr dirty="0"/>
              <a:t>its </a:t>
            </a:r>
            <a:r>
              <a:rPr spc="-5" dirty="0"/>
              <a:t>fullest </a:t>
            </a:r>
            <a:r>
              <a:rPr dirty="0"/>
              <a:t>to </a:t>
            </a:r>
            <a:r>
              <a:rPr spc="-5" dirty="0"/>
              <a:t>production process  and has </a:t>
            </a:r>
            <a:r>
              <a:rPr dirty="0"/>
              <a:t>no more </a:t>
            </a:r>
            <a:r>
              <a:rPr spc="-5" dirty="0"/>
              <a:t>capacity </a:t>
            </a:r>
            <a:r>
              <a:rPr dirty="0"/>
              <a:t>to </a:t>
            </a:r>
            <a:r>
              <a:rPr spc="-5" dirty="0"/>
              <a:t>increase  production.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066" y="79781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9540" marR="5080" indent="-342900">
              <a:lnSpc>
                <a:spcPct val="100000"/>
              </a:lnSpc>
              <a:spcBef>
                <a:spcPts val="95"/>
              </a:spcBef>
            </a:pPr>
            <a:r>
              <a:rPr spc="140" dirty="0">
                <a:solidFill>
                  <a:srgbClr val="353535"/>
                </a:solidFill>
              </a:rPr>
              <a:t></a:t>
            </a:r>
            <a:r>
              <a:rPr spc="140" dirty="0"/>
              <a:t>LACK </a:t>
            </a:r>
            <a:r>
              <a:rPr spc="-5" dirty="0"/>
              <a:t>OF </a:t>
            </a:r>
            <a:r>
              <a:rPr spc="-25" dirty="0"/>
              <a:t>COORDINATION</a:t>
            </a:r>
            <a:r>
              <a:rPr spc="-275" dirty="0"/>
              <a:t> </a:t>
            </a:r>
            <a:r>
              <a:rPr spc="-180" dirty="0"/>
              <a:t>AMONG  </a:t>
            </a:r>
            <a:r>
              <a:rPr spc="-35" dirty="0"/>
              <a:t>VARIOUS</a:t>
            </a:r>
            <a:r>
              <a:rPr dirty="0"/>
              <a:t> </a:t>
            </a:r>
            <a:r>
              <a:rPr spc="-35" dirty="0"/>
              <a:t>FACTORS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4155" rIns="0" bIns="0" rtlCol="0">
            <a:spAutoFit/>
          </a:bodyPr>
          <a:lstStyle/>
          <a:p>
            <a:pPr marL="12446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spc="-5" dirty="0"/>
              <a:t>2 and 3 </a:t>
            </a:r>
            <a:r>
              <a:rPr dirty="0"/>
              <a:t>stage </a:t>
            </a:r>
            <a:r>
              <a:rPr spc="-5" dirty="0"/>
              <a:t>as </a:t>
            </a:r>
            <a:r>
              <a:rPr dirty="0"/>
              <a:t>the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labour  increases </a:t>
            </a:r>
            <a:r>
              <a:rPr dirty="0"/>
              <a:t>the </a:t>
            </a:r>
            <a:r>
              <a:rPr spc="-5" dirty="0"/>
              <a:t>coordination among </a:t>
            </a:r>
            <a:r>
              <a:rPr dirty="0"/>
              <a:t>them  </a:t>
            </a:r>
            <a:r>
              <a:rPr spc="-5" dirty="0"/>
              <a:t>reduces and due </a:t>
            </a:r>
            <a:r>
              <a:rPr dirty="0"/>
              <a:t>to </a:t>
            </a:r>
            <a:r>
              <a:rPr spc="-5" dirty="0"/>
              <a:t>this total production  increases with decreasing </a:t>
            </a:r>
            <a:r>
              <a:rPr dirty="0"/>
              <a:t>rate </a:t>
            </a:r>
            <a:r>
              <a:rPr spc="-5" dirty="0"/>
              <a:t>and ultimately  reduces. </a:t>
            </a:r>
            <a:r>
              <a:rPr dirty="0"/>
              <a:t>As </a:t>
            </a:r>
            <a:r>
              <a:rPr spc="-5" dirty="0"/>
              <a:t>lack </a:t>
            </a:r>
            <a:r>
              <a:rPr dirty="0"/>
              <a:t>of </a:t>
            </a:r>
            <a:r>
              <a:rPr spc="-5" dirty="0"/>
              <a:t>coordination leads </a:t>
            </a:r>
            <a:r>
              <a:rPr dirty="0"/>
              <a:t>to  mutual </a:t>
            </a:r>
            <a:r>
              <a:rPr spc="-5" dirty="0"/>
              <a:t>conflicts </a:t>
            </a:r>
            <a:r>
              <a:rPr dirty="0"/>
              <a:t>, strikes,</a:t>
            </a:r>
            <a:r>
              <a:rPr spc="-30" dirty="0"/>
              <a:t> </a:t>
            </a:r>
            <a:r>
              <a:rPr spc="-5" dirty="0"/>
              <a:t>lockout.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066" y="79781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8" y="0"/>
              <a:ext cx="8660892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615438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790698" cy="6857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42998" cy="6857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38197" cy="6857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60194" y="319786"/>
            <a:ext cx="655040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Law of Returns to</a:t>
            </a:r>
            <a:r>
              <a:rPr sz="4400" spc="-114" dirty="0"/>
              <a:t> </a:t>
            </a:r>
            <a:r>
              <a:rPr sz="4400" dirty="0"/>
              <a:t>Scale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679194" y="1447800"/>
            <a:ext cx="6849109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0675" algn="l"/>
              </a:tabLst>
            </a:pP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It is a Long run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analysis </a:t>
            </a: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&amp;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all factors are</a:t>
            </a:r>
            <a:r>
              <a:rPr sz="1800" b="1" spc="-25" dirty="0">
                <a:solidFill>
                  <a:srgbClr val="E40DBB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40DBB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  <a:p>
            <a:pPr marL="257810" indent="-24574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58445" algn="l"/>
              </a:tabLst>
            </a:pP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seeks </a:t>
            </a: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analyse the effects </a:t>
            </a: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scale </a:t>
            </a: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E40DBB"/>
                </a:solidFill>
                <a:latin typeface="Arial"/>
                <a:cs typeface="Arial"/>
              </a:rPr>
              <a:t>level </a:t>
            </a: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of</a:t>
            </a:r>
            <a:r>
              <a:rPr sz="1800" b="1" spc="80" dirty="0">
                <a:solidFill>
                  <a:srgbClr val="E40DB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40DBB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</a:pPr>
            <a:r>
              <a:rPr sz="2400" b="1" spc="-135" dirty="0">
                <a:solidFill>
                  <a:srgbClr val="006FC0"/>
                </a:solidFill>
                <a:latin typeface="Arial"/>
                <a:cs typeface="Arial"/>
              </a:rPr>
              <a:t>Three </a:t>
            </a:r>
            <a:r>
              <a:rPr sz="2400" b="1" spc="-229" dirty="0">
                <a:solidFill>
                  <a:srgbClr val="006FC0"/>
                </a:solidFill>
                <a:latin typeface="Arial"/>
                <a:cs typeface="Arial"/>
              </a:rPr>
              <a:t>kinds </a:t>
            </a:r>
            <a:r>
              <a:rPr sz="2400" b="1" spc="-155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400" b="1" spc="-145" dirty="0">
                <a:solidFill>
                  <a:srgbClr val="006FC0"/>
                </a:solidFill>
                <a:latin typeface="Arial"/>
                <a:cs typeface="Arial"/>
              </a:rPr>
              <a:t>returns </a:t>
            </a:r>
            <a:r>
              <a:rPr sz="2400" b="1" spc="-105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006FC0"/>
                </a:solidFill>
                <a:latin typeface="Arial"/>
                <a:cs typeface="Arial"/>
              </a:rPr>
              <a:t>scale: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3602" y="2429001"/>
            <a:ext cx="5495925" cy="911860"/>
            <a:chOff x="1133602" y="2429001"/>
            <a:chExt cx="5495925" cy="911860"/>
          </a:xfrm>
        </p:grpSpPr>
        <p:sp>
          <p:nvSpPr>
            <p:cNvPr id="12" name="object 12"/>
            <p:cNvSpPr/>
            <p:nvPr/>
          </p:nvSpPr>
          <p:spPr>
            <a:xfrm>
              <a:off x="1143762" y="2439161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5334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E40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3762" y="2439161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5334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9812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800" y="2971799"/>
              <a:ext cx="4038600" cy="3688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0800" y="2971800"/>
            <a:ext cx="4038600" cy="3173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solidFill>
                  <a:srgbClr val="E40DBB"/>
                </a:solidFill>
                <a:latin typeface="Arial"/>
                <a:cs typeface="Arial"/>
              </a:rPr>
              <a:t>INCREASING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RETURNS </a:t>
            </a:r>
            <a:r>
              <a:rPr sz="1800" b="1" spc="-20" dirty="0">
                <a:solidFill>
                  <a:srgbClr val="E40DBB"/>
                </a:solidFill>
                <a:latin typeface="Arial"/>
                <a:cs typeface="Arial"/>
              </a:rPr>
              <a:t>TO</a:t>
            </a:r>
            <a:r>
              <a:rPr sz="1800" b="1" spc="50" dirty="0">
                <a:solidFill>
                  <a:srgbClr val="E40DBB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E40DBB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0800" y="3505200"/>
            <a:ext cx="4038600" cy="3688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90800" y="3505200"/>
            <a:ext cx="4038600" cy="3689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25" dirty="0">
                <a:solidFill>
                  <a:srgbClr val="E40DBB"/>
                </a:solidFill>
                <a:latin typeface="Arial"/>
                <a:cs typeface="Arial"/>
              </a:rPr>
              <a:t>CONSTANT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RETURNS </a:t>
            </a:r>
            <a:r>
              <a:rPr sz="1800" b="1" spc="-20" dirty="0">
                <a:solidFill>
                  <a:srgbClr val="E40DBB"/>
                </a:solidFill>
                <a:latin typeface="Arial"/>
                <a:cs typeface="Arial"/>
              </a:rPr>
              <a:t>TO</a:t>
            </a:r>
            <a:r>
              <a:rPr sz="1800" b="1" spc="60" dirty="0">
                <a:solidFill>
                  <a:srgbClr val="E40DBB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E40DBB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0800" y="4038600"/>
            <a:ext cx="4572000" cy="368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0800" y="4038600"/>
            <a:ext cx="4572000" cy="3689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solidFill>
                  <a:srgbClr val="E40DBB"/>
                </a:solidFill>
                <a:latin typeface="Arial"/>
                <a:cs typeface="Arial"/>
              </a:rPr>
              <a:t>DECREASING </a:t>
            </a:r>
            <a:r>
              <a:rPr sz="1800" b="1" spc="-5" dirty="0">
                <a:solidFill>
                  <a:srgbClr val="E40DBB"/>
                </a:solidFill>
                <a:latin typeface="Arial"/>
                <a:cs typeface="Arial"/>
              </a:rPr>
              <a:t>RETURNS </a:t>
            </a:r>
            <a:r>
              <a:rPr sz="1800" b="1" spc="-20" dirty="0">
                <a:solidFill>
                  <a:srgbClr val="E40DBB"/>
                </a:solidFill>
                <a:latin typeface="Arial"/>
                <a:cs typeface="Arial"/>
              </a:rPr>
              <a:t>TO</a:t>
            </a:r>
            <a:r>
              <a:rPr sz="1800" b="1" spc="75" dirty="0">
                <a:solidFill>
                  <a:srgbClr val="E40DBB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E40DBB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29561" y="2820161"/>
            <a:ext cx="6323839" cy="3580639"/>
            <a:chOff x="1829561" y="2820161"/>
            <a:chExt cx="5257039" cy="4025773"/>
          </a:xfrm>
        </p:grpSpPr>
        <p:sp>
          <p:nvSpPr>
            <p:cNvPr id="21" name="object 21"/>
            <p:cNvSpPr/>
            <p:nvPr/>
          </p:nvSpPr>
          <p:spPr>
            <a:xfrm>
              <a:off x="1829561" y="28201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381000"/>
                  </a:lnTo>
                  <a:lnTo>
                    <a:pt x="685800" y="285750"/>
                  </a:lnTo>
                  <a:lnTo>
                    <a:pt x="590550" y="190500"/>
                  </a:lnTo>
                  <a:lnTo>
                    <a:pt x="5905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9561" y="28201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95250" y="238125"/>
                  </a:lnTo>
                  <a:lnTo>
                    <a:pt x="590550" y="238125"/>
                  </a:lnTo>
                  <a:lnTo>
                    <a:pt x="590550" y="190500"/>
                  </a:lnTo>
                  <a:lnTo>
                    <a:pt x="685800" y="285750"/>
                  </a:lnTo>
                  <a:lnTo>
                    <a:pt x="590550" y="381000"/>
                  </a:lnTo>
                  <a:lnTo>
                    <a:pt x="5905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19812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9561" y="33535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381000"/>
                  </a:lnTo>
                  <a:lnTo>
                    <a:pt x="685800" y="285750"/>
                  </a:lnTo>
                  <a:lnTo>
                    <a:pt x="590550" y="190500"/>
                  </a:lnTo>
                  <a:lnTo>
                    <a:pt x="5905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9561" y="33535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95250" y="238125"/>
                  </a:lnTo>
                  <a:lnTo>
                    <a:pt x="590550" y="238125"/>
                  </a:lnTo>
                  <a:lnTo>
                    <a:pt x="590550" y="190500"/>
                  </a:lnTo>
                  <a:lnTo>
                    <a:pt x="685800" y="285750"/>
                  </a:lnTo>
                  <a:lnTo>
                    <a:pt x="590550" y="381000"/>
                  </a:lnTo>
                  <a:lnTo>
                    <a:pt x="5905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19812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29561" y="38869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381000"/>
                  </a:lnTo>
                  <a:lnTo>
                    <a:pt x="685800" y="285750"/>
                  </a:lnTo>
                  <a:lnTo>
                    <a:pt x="590550" y="190500"/>
                  </a:lnTo>
                  <a:lnTo>
                    <a:pt x="5905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9561" y="38869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95250" y="238125"/>
                  </a:lnTo>
                  <a:lnTo>
                    <a:pt x="590550" y="238125"/>
                  </a:lnTo>
                  <a:lnTo>
                    <a:pt x="590550" y="190500"/>
                  </a:lnTo>
                  <a:lnTo>
                    <a:pt x="685800" y="285750"/>
                  </a:lnTo>
                  <a:lnTo>
                    <a:pt x="590550" y="381000"/>
                  </a:lnTo>
                  <a:lnTo>
                    <a:pt x="5905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19812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4600" y="6476999"/>
              <a:ext cx="762000" cy="368935"/>
            </a:xfrm>
            <a:custGeom>
              <a:avLst/>
              <a:gdLst/>
              <a:ahLst/>
              <a:cxnLst/>
              <a:rect l="l" t="t" r="r" b="b"/>
              <a:pathLst>
                <a:path w="762000" h="368934">
                  <a:moveTo>
                    <a:pt x="7620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62000" y="36880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59" y="1143001"/>
            <a:ext cx="7564881" cy="3693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Law of returns to scale (Using traditional Method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696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822" y="10666"/>
              <a:ext cx="1790700" cy="68473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615438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790698" cy="6857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42998" cy="6857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38197" cy="6857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53332" y="316738"/>
            <a:ext cx="410946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ISOQUANTS</a:t>
            </a:r>
            <a:endParaRPr sz="4800"/>
          </a:p>
        </p:txBody>
      </p:sp>
      <p:grpSp>
        <p:nvGrpSpPr>
          <p:cNvPr id="10" name="object 10"/>
          <p:cNvGrpSpPr/>
          <p:nvPr/>
        </p:nvGrpSpPr>
        <p:grpSpPr>
          <a:xfrm>
            <a:off x="1362202" y="1514602"/>
            <a:ext cx="553720" cy="1696720"/>
            <a:chOff x="1362202" y="1514602"/>
            <a:chExt cx="553720" cy="1696720"/>
          </a:xfrm>
        </p:grpSpPr>
        <p:sp>
          <p:nvSpPr>
            <p:cNvPr id="11" name="object 11"/>
            <p:cNvSpPr/>
            <p:nvPr/>
          </p:nvSpPr>
          <p:spPr>
            <a:xfrm>
              <a:off x="1372362" y="152476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304800" y="0"/>
                  </a:moveTo>
                  <a:lnTo>
                    <a:pt x="3048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304800" y="342900"/>
                  </a:lnTo>
                  <a:lnTo>
                    <a:pt x="304800" y="457200"/>
                  </a:lnTo>
                  <a:lnTo>
                    <a:pt x="533400" y="228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2362" y="152476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14300"/>
                  </a:moveTo>
                  <a:lnTo>
                    <a:pt x="304800" y="114300"/>
                  </a:lnTo>
                  <a:lnTo>
                    <a:pt x="304800" y="0"/>
                  </a:lnTo>
                  <a:lnTo>
                    <a:pt x="533400" y="228600"/>
                  </a:lnTo>
                  <a:lnTo>
                    <a:pt x="304800" y="457200"/>
                  </a:lnTo>
                  <a:lnTo>
                    <a:pt x="3048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19812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2362" y="274396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304800" y="0"/>
                  </a:moveTo>
                  <a:lnTo>
                    <a:pt x="3048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304800" y="342900"/>
                  </a:lnTo>
                  <a:lnTo>
                    <a:pt x="304800" y="457200"/>
                  </a:lnTo>
                  <a:lnTo>
                    <a:pt x="533400" y="228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2" y="274396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14300"/>
                  </a:moveTo>
                  <a:lnTo>
                    <a:pt x="304800" y="114300"/>
                  </a:lnTo>
                  <a:lnTo>
                    <a:pt x="304800" y="0"/>
                  </a:lnTo>
                  <a:lnTo>
                    <a:pt x="533400" y="228600"/>
                  </a:lnTo>
                  <a:lnTo>
                    <a:pt x="304800" y="457200"/>
                  </a:lnTo>
                  <a:lnTo>
                    <a:pt x="3048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19812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789559" y="1447801"/>
            <a:ext cx="7564881" cy="415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40DBB"/>
                </a:solidFill>
              </a:rPr>
              <a:t>Isoquant </a:t>
            </a:r>
            <a:r>
              <a:rPr dirty="0"/>
              <a:t>is a </a:t>
            </a:r>
            <a:r>
              <a:rPr spc="-10" dirty="0"/>
              <a:t>curve </a:t>
            </a:r>
            <a:r>
              <a:rPr spc="-5" dirty="0"/>
              <a:t>representing </a:t>
            </a:r>
            <a:r>
              <a:rPr dirty="0"/>
              <a:t>the </a:t>
            </a:r>
            <a:r>
              <a:rPr spc="-10" dirty="0"/>
              <a:t>various </a:t>
            </a:r>
            <a:r>
              <a:rPr/>
              <a:t>combinations</a:t>
            </a:r>
            <a:r>
              <a:rPr spc="-280"/>
              <a:t> </a:t>
            </a:r>
            <a:r>
              <a:rPr smtClean="0"/>
              <a:t>of</a:t>
            </a:r>
            <a:r>
              <a:rPr lang="en-US" dirty="0" smtClean="0"/>
              <a:t> </a:t>
            </a:r>
            <a:r>
              <a:rPr spc="10" smtClean="0"/>
              <a:t>two </a:t>
            </a:r>
            <a:r>
              <a:rPr dirty="0"/>
              <a:t>inputs that produce the </a:t>
            </a:r>
            <a:r>
              <a:rPr spc="-5" dirty="0"/>
              <a:t>same amount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output.  </a:t>
            </a:r>
            <a:r>
              <a:rPr spc="-15" dirty="0"/>
              <a:t>Also </a:t>
            </a:r>
            <a:r>
              <a:rPr spc="-5" dirty="0"/>
              <a:t>called as </a:t>
            </a:r>
            <a:r>
              <a:rPr sz="2000" dirty="0">
                <a:solidFill>
                  <a:srgbClr val="E40DBB"/>
                </a:solidFill>
              </a:rPr>
              <a:t>equal product</a:t>
            </a:r>
            <a:r>
              <a:rPr sz="2000" spc="35" dirty="0">
                <a:solidFill>
                  <a:srgbClr val="E40DBB"/>
                </a:solidFill>
              </a:rPr>
              <a:t> </a:t>
            </a:r>
            <a:r>
              <a:rPr sz="2000" spc="-5" dirty="0">
                <a:solidFill>
                  <a:srgbClr val="E40DBB"/>
                </a:solidFill>
              </a:rPr>
              <a:t>curve.</a:t>
            </a:r>
            <a:endParaRPr sz="20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/>
          </a:p>
          <a:p>
            <a:pPr marL="165100" marR="1371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Slope of an isoquant indicates the rate at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factors K and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  can be substituted for each other </a:t>
            </a:r>
            <a:r>
              <a:rPr sz="2000" spc="-5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a constant level of  </a:t>
            </a:r>
            <a:r>
              <a:rPr sz="2000" spc="-5" dirty="0">
                <a:latin typeface="Times New Roman"/>
                <a:cs typeface="Times New Roman"/>
              </a:rPr>
              <a:t>production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maintained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ASSUMPTIONS</a:t>
            </a:r>
            <a:r>
              <a:rPr u="sng" spc="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u="sng" spc="-2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:</a:t>
            </a:r>
          </a:p>
          <a:p>
            <a:pPr marL="181610" indent="-16954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182245" algn="l"/>
              </a:tabLst>
            </a:pPr>
            <a:r>
              <a:rPr spc="-5" dirty="0"/>
              <a:t>There are </a:t>
            </a:r>
            <a:r>
              <a:rPr spc="10" dirty="0"/>
              <a:t>two </a:t>
            </a:r>
            <a:r>
              <a:rPr dirty="0"/>
              <a:t>inputs: Labour L </a:t>
            </a:r>
            <a:r>
              <a:rPr spc="-5" dirty="0"/>
              <a:t>&amp; Capital C </a:t>
            </a:r>
            <a:r>
              <a:rPr dirty="0"/>
              <a:t>to </a:t>
            </a:r>
            <a:r>
              <a:rPr/>
              <a:t>produce</a:t>
            </a:r>
            <a:r>
              <a:rPr spc="-105"/>
              <a:t> </a:t>
            </a:r>
            <a:r>
              <a:rPr spc="-5" smtClean="0"/>
              <a:t>a</a:t>
            </a:r>
            <a:r>
              <a:rPr lang="en-US" spc="-5" dirty="0" smtClean="0"/>
              <a:t>  </a:t>
            </a:r>
            <a:r>
              <a:rPr spc="-5" smtClean="0"/>
              <a:t>commodity</a:t>
            </a:r>
            <a:r>
              <a:rPr spc="-10" smtClean="0"/>
              <a:t> </a:t>
            </a:r>
            <a:r>
              <a:rPr dirty="0"/>
              <a:t>X.</a:t>
            </a: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2245" algn="l"/>
              </a:tabLst>
            </a:pPr>
            <a:r>
              <a:rPr dirty="0"/>
              <a:t>L,K </a:t>
            </a:r>
            <a:r>
              <a:rPr spc="-5" dirty="0"/>
              <a:t>&amp; </a:t>
            </a:r>
            <a:r>
              <a:rPr dirty="0"/>
              <a:t>X </a:t>
            </a:r>
            <a:r>
              <a:rPr spc="-5" dirty="0"/>
              <a:t>are Perfectly divisible.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79720"/>
              <a:ext cx="9144000" cy="1478280"/>
            </a:xfrm>
            <a:custGeom>
              <a:avLst/>
              <a:gdLst/>
              <a:ahLst/>
              <a:cxnLst/>
              <a:rect l="l" t="t" r="r" b="b"/>
              <a:pathLst>
                <a:path w="9144000" h="1478279">
                  <a:moveTo>
                    <a:pt x="91440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9144000" y="14782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8E2E7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6712" y="1433512"/>
          <a:ext cx="4114164" cy="3200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510"/>
                <a:gridCol w="998854"/>
                <a:gridCol w="1701800"/>
              </a:tblGrid>
              <a:tr h="751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Factor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Labour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Capital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90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90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90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881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90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3540" y="865378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96967" y="1057655"/>
            <a:ext cx="4322445" cy="4551045"/>
            <a:chOff x="4696967" y="1057655"/>
            <a:chExt cx="4322445" cy="4551045"/>
          </a:xfrm>
        </p:grpSpPr>
        <p:sp>
          <p:nvSpPr>
            <p:cNvPr id="8" name="object 8"/>
            <p:cNvSpPr/>
            <p:nvPr/>
          </p:nvSpPr>
          <p:spPr>
            <a:xfrm>
              <a:off x="4696967" y="1057655"/>
              <a:ext cx="4322064" cy="4550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1663" y="2052192"/>
              <a:ext cx="1307740" cy="867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142999"/>
              <a:ext cx="1295400" cy="368935"/>
            </a:xfrm>
            <a:custGeom>
              <a:avLst/>
              <a:gdLst/>
              <a:ahLst/>
              <a:cxnLst/>
              <a:rect l="l" t="t" r="r" b="b"/>
              <a:pathLst>
                <a:path w="1295400" h="368934">
                  <a:moveTo>
                    <a:pt x="12954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295400" y="368808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04800"/>
            <a:ext cx="7696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ISOCOSTS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sz="2400" dirty="0" smtClean="0"/>
              <a:t>1.Isocosts refers to the cost curve that represents the</a:t>
            </a:r>
          </a:p>
          <a:p>
            <a:pPr algn="just"/>
            <a:r>
              <a:rPr lang="en-US" sz="2400" dirty="0" smtClean="0"/>
              <a:t>combination of inputs that will cost the producer the</a:t>
            </a:r>
          </a:p>
          <a:p>
            <a:pPr algn="just"/>
            <a:r>
              <a:rPr lang="en-US" sz="2400" dirty="0" smtClean="0"/>
              <a:t>same amount of money </a:t>
            </a:r>
            <a:r>
              <a:rPr lang="en-US" sz="2400" dirty="0" err="1" smtClean="0"/>
              <a:t>i.e</a:t>
            </a:r>
            <a:r>
              <a:rPr lang="en-US" sz="2400" dirty="0" smtClean="0"/>
              <a:t> each </a:t>
            </a:r>
            <a:r>
              <a:rPr lang="en-US" sz="2400" dirty="0" err="1" smtClean="0"/>
              <a:t>isocost</a:t>
            </a:r>
            <a:r>
              <a:rPr lang="en-US" sz="2400" dirty="0" smtClean="0"/>
              <a:t> denote</a:t>
            </a:r>
          </a:p>
          <a:p>
            <a:pPr algn="just"/>
            <a:r>
              <a:rPr lang="en-US" sz="2400" dirty="0" smtClean="0"/>
              <a:t>particular level of total cost for a given level of</a:t>
            </a:r>
          </a:p>
          <a:p>
            <a:pPr algn="just"/>
            <a:r>
              <a:rPr lang="en-US" sz="2400" dirty="0" smtClean="0"/>
              <a:t>production.</a:t>
            </a:r>
          </a:p>
          <a:p>
            <a:pPr algn="just"/>
            <a:r>
              <a:rPr lang="en-US" sz="2400" dirty="0" smtClean="0"/>
              <a:t>2.If the level of production changes, the total cost</a:t>
            </a:r>
          </a:p>
          <a:p>
            <a:pPr algn="just"/>
            <a:r>
              <a:rPr lang="en-US" sz="2400" dirty="0" smtClean="0"/>
              <a:t>changes and thus the </a:t>
            </a:r>
            <a:r>
              <a:rPr lang="en-US" sz="2400" dirty="0" err="1" smtClean="0"/>
              <a:t>isocost</a:t>
            </a:r>
            <a:r>
              <a:rPr lang="en-US" sz="2400" dirty="0" smtClean="0"/>
              <a:t> curve moves upward</a:t>
            </a:r>
          </a:p>
          <a:p>
            <a:pPr algn="just"/>
            <a:r>
              <a:rPr lang="en-US" sz="2400" dirty="0" smtClean="0"/>
              <a:t>and vice versa.</a:t>
            </a:r>
          </a:p>
          <a:p>
            <a:pPr algn="just"/>
            <a:r>
              <a:rPr lang="en-US" sz="2400" dirty="0" smtClean="0"/>
              <a:t>3.Any change in input prices changes the slope of</a:t>
            </a:r>
          </a:p>
          <a:p>
            <a:pPr algn="just"/>
            <a:r>
              <a:rPr lang="en-US" sz="2400" dirty="0" err="1" smtClean="0"/>
              <a:t>isocost</a:t>
            </a:r>
            <a:r>
              <a:rPr lang="en-US" sz="2400" dirty="0" smtClean="0"/>
              <a:t> lines.</a:t>
            </a:r>
          </a:p>
          <a:p>
            <a:pPr algn="just"/>
            <a:r>
              <a:rPr lang="en-US" sz="2400" dirty="0" smtClean="0"/>
              <a:t>4.Slope of </a:t>
            </a:r>
            <a:r>
              <a:rPr lang="en-US" sz="2400" dirty="0" err="1" smtClean="0"/>
              <a:t>isocost</a:t>
            </a:r>
            <a:r>
              <a:rPr lang="en-US" sz="2400" dirty="0" smtClean="0"/>
              <a:t> line is = -P(L)/P(K).</a:t>
            </a:r>
          </a:p>
          <a:p>
            <a:pPr algn="just"/>
            <a:r>
              <a:rPr lang="en-US" sz="2400" dirty="0" smtClean="0"/>
              <a:t>5.Points of tangency determines the least cost combination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What is isocost curv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hat is isocost curv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What is isocost curv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What is isocost curv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ttps://www.economicshelp.org/wp-content/uploads/2019/12/isocos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4676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519" y="381001"/>
            <a:ext cx="7188961" cy="1292662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MRTS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(Marginal Rate of Technical Substitution)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9559" y="1447800"/>
            <a:ext cx="7564881" cy="4801314"/>
          </a:xfrm>
        </p:spPr>
        <p:txBody>
          <a:bodyPr/>
          <a:lstStyle/>
          <a:p>
            <a:r>
              <a:rPr lang="en-US" dirty="0" smtClean="0"/>
              <a:t>The MRTS refers to the rate by which one input factor is substituted </a:t>
            </a:r>
            <a:r>
              <a:rPr lang="en-US" dirty="0" smtClean="0"/>
              <a:t>with </a:t>
            </a:r>
            <a:r>
              <a:rPr lang="en-US" dirty="0" smtClean="0"/>
              <a:t>the other to attain a given level of output.</a:t>
            </a:r>
          </a:p>
          <a:p>
            <a:endParaRPr lang="en-US" dirty="0" smtClean="0"/>
          </a:p>
          <a:p>
            <a:r>
              <a:rPr lang="en-US" dirty="0" smtClean="0"/>
              <a:t>-&gt; When  two factors of production labor and capital are </a:t>
            </a:r>
            <a:r>
              <a:rPr lang="en-US" smtClean="0"/>
              <a:t>employed </a:t>
            </a:r>
            <a:r>
              <a:rPr lang="en-US" smtClean="0"/>
              <a:t>then MRTS </a:t>
            </a:r>
            <a:r>
              <a:rPr lang="en-US" dirty="0" smtClean="0"/>
              <a:t>of capital for labor is no of  labors which can replaced by one </a:t>
            </a:r>
            <a:r>
              <a:rPr lang="en-US" dirty="0" smtClean="0"/>
              <a:t>unit </a:t>
            </a:r>
            <a:r>
              <a:rPr lang="en-US" dirty="0" smtClean="0"/>
              <a:t>of capital usually the combination of capital and labor are MRTS.</a:t>
            </a:r>
          </a:p>
          <a:p>
            <a:endParaRPr lang="en-US" dirty="0" smtClean="0"/>
          </a:p>
          <a:p>
            <a:r>
              <a:rPr lang="en-US" dirty="0" smtClean="0"/>
              <a:t>-&gt;MRTS are the </a:t>
            </a:r>
            <a:r>
              <a:rPr lang="en-US" dirty="0" err="1" smtClean="0"/>
              <a:t>Isoquants</a:t>
            </a:r>
            <a:r>
              <a:rPr lang="en-US" dirty="0" smtClean="0"/>
              <a:t> where input factors are perfect substitutes as </a:t>
            </a:r>
            <a:r>
              <a:rPr lang="en-US" dirty="0" smtClean="0"/>
              <a:t> </a:t>
            </a:r>
            <a:r>
              <a:rPr lang="en-US" dirty="0" smtClean="0"/>
              <a:t>shown in the graph and </a:t>
            </a:r>
            <a:r>
              <a:rPr lang="en-US" dirty="0" smtClean="0"/>
              <a:t>they </a:t>
            </a:r>
            <a:r>
              <a:rPr lang="en-US" dirty="0" smtClean="0"/>
              <a:t>are called Linear </a:t>
            </a:r>
            <a:r>
              <a:rPr lang="en-US" dirty="0" err="1" smtClean="0"/>
              <a:t>Isoquants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59" y="2158111"/>
            <a:ext cx="7564881" cy="41664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https://image.slidesharecdn.com/microeconomics-production-theory-110208052458-phpapp02/95/microeconomics-production-theory-17-638.jpg?cb=148474867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8077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724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951" y="2048254"/>
              <a:ext cx="7510272" cy="4809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50594" y="3481197"/>
            <a:ext cx="57251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A production function </a:t>
            </a:r>
            <a:r>
              <a:rPr sz="2800" spc="-10" dirty="0">
                <a:solidFill>
                  <a:srgbClr val="FD8537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be an  equation,table or graph presenting </a:t>
            </a:r>
            <a:r>
              <a:rPr sz="2800" dirty="0">
                <a:solidFill>
                  <a:srgbClr val="FD8537"/>
                </a:solidFill>
                <a:latin typeface="Times New Roman"/>
                <a:cs typeface="Times New Roman"/>
              </a:rPr>
              <a:t>the  </a:t>
            </a:r>
            <a:r>
              <a:rPr sz="2800" spc="-10" dirty="0">
                <a:solidFill>
                  <a:srgbClr val="FD8537"/>
                </a:solidFill>
                <a:latin typeface="Times New Roman"/>
                <a:cs typeface="Times New Roman"/>
              </a:rPr>
              <a:t>maximum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amount of a </a:t>
            </a:r>
            <a:r>
              <a:rPr sz="2800" spc="-10" dirty="0">
                <a:solidFill>
                  <a:srgbClr val="FD8537"/>
                </a:solidFill>
                <a:latin typeface="Times New Roman"/>
                <a:cs typeface="Times New Roman"/>
              </a:rPr>
              <a:t>commodty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that a  firm </a:t>
            </a:r>
            <a:r>
              <a:rPr sz="2800" spc="-10" dirty="0">
                <a:solidFill>
                  <a:srgbClr val="FD8537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produce from a given set of  </a:t>
            </a:r>
            <a:r>
              <a:rPr sz="2800" dirty="0">
                <a:solidFill>
                  <a:srgbClr val="FD8537"/>
                </a:solidFill>
                <a:latin typeface="Times New Roman"/>
                <a:cs typeface="Times New Roman"/>
              </a:rPr>
              <a:t>inputs during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FD8537"/>
                </a:solidFill>
                <a:latin typeface="Times New Roman"/>
                <a:cs typeface="Times New Roman"/>
              </a:rPr>
              <a:t>period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of</a:t>
            </a:r>
            <a:r>
              <a:rPr sz="2800" spc="-65" dirty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D8537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28448"/>
            <a:ext cx="4800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30" dirty="0">
                <a:latin typeface="Times New Roman"/>
                <a:cs typeface="Times New Roman"/>
              </a:rPr>
              <a:t>P</a:t>
            </a:r>
            <a:r>
              <a:rPr sz="1600" b="1" spc="-229" dirty="0">
                <a:latin typeface="Times New Roman"/>
                <a:cs typeface="Times New Roman"/>
              </a:rPr>
              <a:t>r</a:t>
            </a:r>
            <a:r>
              <a:rPr sz="1600" b="1" spc="-250" dirty="0">
                <a:latin typeface="Times New Roman"/>
                <a:cs typeface="Times New Roman"/>
              </a:rPr>
              <a:t>o</a:t>
            </a:r>
            <a:r>
              <a:rPr sz="1600" b="1" spc="-229" dirty="0">
                <a:latin typeface="Times New Roman"/>
                <a:cs typeface="Times New Roman"/>
              </a:rPr>
              <a:t>c</a:t>
            </a:r>
            <a:r>
              <a:rPr sz="1600" b="1" spc="-235" dirty="0">
                <a:latin typeface="Times New Roman"/>
                <a:cs typeface="Times New Roman"/>
              </a:rPr>
              <a:t>e</a:t>
            </a:r>
            <a:r>
              <a:rPr sz="1600" b="1" spc="-175" dirty="0">
                <a:latin typeface="Times New Roman"/>
                <a:cs typeface="Times New Roman"/>
              </a:rPr>
              <a:t>s</a:t>
            </a:r>
            <a:r>
              <a:rPr sz="1600" b="1" spc="-16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28447"/>
            <a:ext cx="53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9" dirty="0">
                <a:latin typeface="Times New Roman"/>
                <a:cs typeface="Times New Roman"/>
              </a:rPr>
              <a:t>O</a:t>
            </a:r>
            <a:r>
              <a:rPr sz="1800" b="1" spc="-250" dirty="0">
                <a:latin typeface="Times New Roman"/>
                <a:cs typeface="Times New Roman"/>
              </a:rPr>
              <a:t>u</a:t>
            </a:r>
            <a:r>
              <a:rPr sz="1800" b="1" spc="-165" dirty="0">
                <a:latin typeface="Times New Roman"/>
                <a:cs typeface="Times New Roman"/>
              </a:rPr>
              <a:t>t</a:t>
            </a:r>
            <a:r>
              <a:rPr sz="1800" b="1" spc="-295" dirty="0">
                <a:latin typeface="Times New Roman"/>
                <a:cs typeface="Times New Roman"/>
              </a:rPr>
              <a:t>p</a:t>
            </a:r>
            <a:r>
              <a:rPr sz="1800" b="1" spc="-210" dirty="0">
                <a:latin typeface="Times New Roman"/>
                <a:cs typeface="Times New Roman"/>
              </a:rPr>
              <a:t>ut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76637" y="452437"/>
            <a:ext cx="1838325" cy="1762125"/>
            <a:chOff x="3576637" y="452437"/>
            <a:chExt cx="1838325" cy="1762125"/>
          </a:xfrm>
        </p:grpSpPr>
        <p:sp>
          <p:nvSpPr>
            <p:cNvPr id="9" name="object 9"/>
            <p:cNvSpPr/>
            <p:nvPr/>
          </p:nvSpPr>
          <p:spPr>
            <a:xfrm>
              <a:off x="3581400" y="457200"/>
              <a:ext cx="1828800" cy="1752600"/>
            </a:xfrm>
            <a:custGeom>
              <a:avLst/>
              <a:gdLst/>
              <a:ahLst/>
              <a:cxnLst/>
              <a:rect l="l" t="t" r="r" b="b"/>
              <a:pathLst>
                <a:path w="1828800" h="1752600">
                  <a:moveTo>
                    <a:pt x="18288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828800" y="17526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1400" y="457200"/>
              <a:ext cx="1828800" cy="1752600"/>
            </a:xfrm>
            <a:custGeom>
              <a:avLst/>
              <a:gdLst/>
              <a:ahLst/>
              <a:cxnLst/>
              <a:rect l="l" t="t" r="r" b="b"/>
              <a:pathLst>
                <a:path w="1828800" h="1752600">
                  <a:moveTo>
                    <a:pt x="0" y="1752600"/>
                  </a:moveTo>
                  <a:lnTo>
                    <a:pt x="1828800" y="1752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81400" y="457200"/>
            <a:ext cx="1828800" cy="175260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20700" marR="560070" algn="ctr">
              <a:lnSpc>
                <a:spcPct val="100000"/>
              </a:lnSpc>
              <a:spcBef>
                <a:spcPts val="1080"/>
              </a:spcBef>
            </a:pPr>
            <a:r>
              <a:rPr sz="2400" b="1" spc="-405" dirty="0">
                <a:solidFill>
                  <a:srgbClr val="FFFF00"/>
                </a:solidFill>
                <a:latin typeface="Times New Roman"/>
                <a:cs typeface="Times New Roman"/>
              </a:rPr>
              <a:t>Pr</a:t>
            </a:r>
            <a:r>
              <a:rPr sz="2400" b="1" spc="-39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400" b="1" spc="-340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2400" b="1" spc="-355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400" b="1" spc="-35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400" b="1" spc="-185" dirty="0">
                <a:solidFill>
                  <a:srgbClr val="FFFF00"/>
                </a:solidFill>
                <a:latin typeface="Times New Roman"/>
                <a:cs typeface="Times New Roman"/>
              </a:rPr>
              <a:t>t  </a:t>
            </a:r>
            <a:r>
              <a:rPr sz="2400" b="1" spc="-360" dirty="0">
                <a:solidFill>
                  <a:srgbClr val="FFFF00"/>
                </a:solidFill>
                <a:latin typeface="Times New Roman"/>
                <a:cs typeface="Times New Roman"/>
              </a:rPr>
              <a:t>or    </a:t>
            </a:r>
            <a:r>
              <a:rPr sz="2400" b="1" spc="-325" dirty="0">
                <a:solidFill>
                  <a:srgbClr val="FFFF00"/>
                </a:solidFill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400" b="1" spc="-325" dirty="0">
                <a:solidFill>
                  <a:srgbClr val="FFFF00"/>
                </a:solidFill>
                <a:latin typeface="Times New Roman"/>
                <a:cs typeface="Times New Roman"/>
              </a:rPr>
              <a:t>generated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108" y="75692"/>
            <a:ext cx="194500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00"/>
              </a:spcBef>
            </a:pPr>
            <a:r>
              <a:rPr sz="2000" b="1" spc="-265" dirty="0">
                <a:latin typeface="Times New Roman"/>
                <a:cs typeface="Times New Roman"/>
              </a:rPr>
              <a:t>Inputs</a:t>
            </a:r>
            <a:endParaRPr sz="2000">
              <a:latin typeface="Times New Roman"/>
              <a:cs typeface="Times New Roman"/>
            </a:endParaRPr>
          </a:p>
          <a:p>
            <a:pPr marL="12700" marR="5080" indent="7620">
              <a:lnSpc>
                <a:spcPct val="111900"/>
              </a:lnSpc>
              <a:spcBef>
                <a:spcPts val="1160"/>
              </a:spcBef>
            </a:pPr>
            <a:r>
              <a:rPr sz="1800" spc="-5" dirty="0">
                <a:solidFill>
                  <a:srgbClr val="6F2F9F"/>
                </a:solidFill>
                <a:latin typeface="Impact"/>
                <a:cs typeface="Impact"/>
              </a:rPr>
              <a:t>Capital  </a:t>
            </a:r>
            <a:r>
              <a:rPr sz="1800" b="1" spc="-5" dirty="0">
                <a:solidFill>
                  <a:srgbClr val="255F00"/>
                </a:solidFill>
                <a:latin typeface="Arial"/>
                <a:cs typeface="Arial"/>
              </a:rPr>
              <a:t>Entrepreneurship  </a:t>
            </a:r>
            <a:r>
              <a:rPr sz="1800" spc="-5" dirty="0">
                <a:solidFill>
                  <a:srgbClr val="FF0000"/>
                </a:solidFill>
                <a:latin typeface="Impact"/>
                <a:cs typeface="Impact"/>
              </a:rPr>
              <a:t>Land</a:t>
            </a:r>
            <a:endParaRPr sz="1800">
              <a:latin typeface="Impact"/>
              <a:cs typeface="Impact"/>
            </a:endParaRPr>
          </a:p>
          <a:p>
            <a:pPr marL="20320">
              <a:lnSpc>
                <a:spcPct val="100000"/>
              </a:lnSpc>
              <a:spcBef>
                <a:spcPts val="1165"/>
              </a:spcBef>
            </a:pPr>
            <a:r>
              <a:rPr sz="1800" spc="-5" dirty="0">
                <a:solidFill>
                  <a:srgbClr val="C00000"/>
                </a:solidFill>
                <a:latin typeface="Impact"/>
                <a:cs typeface="Impact"/>
              </a:rPr>
              <a:t>Labour</a:t>
            </a:r>
            <a:endParaRPr sz="1800">
              <a:latin typeface="Impact"/>
              <a:cs typeface="Impac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4761" y="629412"/>
            <a:ext cx="6252210" cy="2595880"/>
            <a:chOff x="1524761" y="629412"/>
            <a:chExt cx="6252210" cy="2595880"/>
          </a:xfrm>
        </p:grpSpPr>
        <p:sp>
          <p:nvSpPr>
            <p:cNvPr id="14" name="object 14"/>
            <p:cNvSpPr/>
            <p:nvPr/>
          </p:nvSpPr>
          <p:spPr>
            <a:xfrm>
              <a:off x="1524762" y="629411"/>
              <a:ext cx="6247765" cy="1181100"/>
            </a:xfrm>
            <a:custGeom>
              <a:avLst/>
              <a:gdLst/>
              <a:ahLst/>
              <a:cxnLst/>
              <a:rect l="l" t="t" r="r" b="b"/>
              <a:pathLst>
                <a:path w="6247765" h="1181100">
                  <a:moveTo>
                    <a:pt x="1752600" y="1123950"/>
                  </a:moveTo>
                  <a:lnTo>
                    <a:pt x="1714500" y="1104900"/>
                  </a:lnTo>
                  <a:lnTo>
                    <a:pt x="1638300" y="1066800"/>
                  </a:lnTo>
                  <a:lnTo>
                    <a:pt x="1638300" y="1104900"/>
                  </a:lnTo>
                  <a:lnTo>
                    <a:pt x="0" y="1104900"/>
                  </a:lnTo>
                  <a:lnTo>
                    <a:pt x="0" y="1143000"/>
                  </a:lnTo>
                  <a:lnTo>
                    <a:pt x="1638300" y="1143000"/>
                  </a:lnTo>
                  <a:lnTo>
                    <a:pt x="1638300" y="1181100"/>
                  </a:lnTo>
                  <a:lnTo>
                    <a:pt x="1714500" y="1143000"/>
                  </a:lnTo>
                  <a:lnTo>
                    <a:pt x="1752600" y="1123950"/>
                  </a:lnTo>
                  <a:close/>
                </a:path>
                <a:path w="6247765" h="1181100">
                  <a:moveTo>
                    <a:pt x="1752600" y="742950"/>
                  </a:moveTo>
                  <a:lnTo>
                    <a:pt x="1714500" y="723900"/>
                  </a:lnTo>
                  <a:lnTo>
                    <a:pt x="1638300" y="685800"/>
                  </a:lnTo>
                  <a:lnTo>
                    <a:pt x="1638300" y="723900"/>
                  </a:lnTo>
                  <a:lnTo>
                    <a:pt x="0" y="723900"/>
                  </a:lnTo>
                  <a:lnTo>
                    <a:pt x="0" y="762000"/>
                  </a:lnTo>
                  <a:lnTo>
                    <a:pt x="1638300" y="762000"/>
                  </a:lnTo>
                  <a:lnTo>
                    <a:pt x="1638300" y="800100"/>
                  </a:lnTo>
                  <a:lnTo>
                    <a:pt x="1714500" y="762000"/>
                  </a:lnTo>
                  <a:lnTo>
                    <a:pt x="1752600" y="742950"/>
                  </a:lnTo>
                  <a:close/>
                </a:path>
                <a:path w="6247765" h="1181100">
                  <a:moveTo>
                    <a:pt x="1752600" y="438150"/>
                  </a:moveTo>
                  <a:lnTo>
                    <a:pt x="1714500" y="419100"/>
                  </a:lnTo>
                  <a:lnTo>
                    <a:pt x="1638300" y="381000"/>
                  </a:lnTo>
                  <a:lnTo>
                    <a:pt x="1638300" y="419100"/>
                  </a:lnTo>
                  <a:lnTo>
                    <a:pt x="914400" y="419100"/>
                  </a:lnTo>
                  <a:lnTo>
                    <a:pt x="914400" y="457200"/>
                  </a:lnTo>
                  <a:lnTo>
                    <a:pt x="1638300" y="457200"/>
                  </a:lnTo>
                  <a:lnTo>
                    <a:pt x="1638300" y="495300"/>
                  </a:lnTo>
                  <a:lnTo>
                    <a:pt x="1714500" y="457200"/>
                  </a:lnTo>
                  <a:lnTo>
                    <a:pt x="1752600" y="438150"/>
                  </a:lnTo>
                  <a:close/>
                </a:path>
                <a:path w="6247765" h="1181100">
                  <a:moveTo>
                    <a:pt x="1752600" y="57150"/>
                  </a:moveTo>
                  <a:lnTo>
                    <a:pt x="1714500" y="38100"/>
                  </a:lnTo>
                  <a:lnTo>
                    <a:pt x="1638300" y="0"/>
                  </a:lnTo>
                  <a:lnTo>
                    <a:pt x="163830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1638300" y="76200"/>
                  </a:lnTo>
                  <a:lnTo>
                    <a:pt x="1638300" y="114300"/>
                  </a:lnTo>
                  <a:lnTo>
                    <a:pt x="1714500" y="76200"/>
                  </a:lnTo>
                  <a:lnTo>
                    <a:pt x="1752600" y="57150"/>
                  </a:lnTo>
                  <a:close/>
                </a:path>
                <a:path w="6247765" h="1181100">
                  <a:moveTo>
                    <a:pt x="4180713" y="570738"/>
                  </a:moveTo>
                  <a:lnTo>
                    <a:pt x="4114038" y="570738"/>
                  </a:lnTo>
                  <a:lnTo>
                    <a:pt x="4114038" y="837438"/>
                  </a:lnTo>
                  <a:lnTo>
                    <a:pt x="4180713" y="837438"/>
                  </a:lnTo>
                  <a:lnTo>
                    <a:pt x="4180713" y="570738"/>
                  </a:lnTo>
                  <a:close/>
                </a:path>
                <a:path w="6247765" h="1181100">
                  <a:moveTo>
                    <a:pt x="4380738" y="570738"/>
                  </a:moveTo>
                  <a:lnTo>
                    <a:pt x="4247388" y="570738"/>
                  </a:lnTo>
                  <a:lnTo>
                    <a:pt x="4247388" y="837438"/>
                  </a:lnTo>
                  <a:lnTo>
                    <a:pt x="4380738" y="837438"/>
                  </a:lnTo>
                  <a:lnTo>
                    <a:pt x="4380738" y="570738"/>
                  </a:lnTo>
                  <a:close/>
                </a:path>
                <a:path w="6247765" h="1181100">
                  <a:moveTo>
                    <a:pt x="6247638" y="704088"/>
                  </a:moveTo>
                  <a:lnTo>
                    <a:pt x="5714238" y="437388"/>
                  </a:lnTo>
                  <a:lnTo>
                    <a:pt x="5714238" y="570738"/>
                  </a:lnTo>
                  <a:lnTo>
                    <a:pt x="4447413" y="570738"/>
                  </a:lnTo>
                  <a:lnTo>
                    <a:pt x="4447413" y="837438"/>
                  </a:lnTo>
                  <a:lnTo>
                    <a:pt x="5714238" y="837438"/>
                  </a:lnTo>
                  <a:lnTo>
                    <a:pt x="5714238" y="970788"/>
                  </a:lnTo>
                  <a:lnTo>
                    <a:pt x="6247638" y="70408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800" y="1066800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1600200" y="0"/>
                  </a:moveTo>
                  <a:lnTo>
                    <a:pt x="1600200" y="133350"/>
                  </a:lnTo>
                  <a:lnTo>
                    <a:pt x="333375" y="133350"/>
                  </a:lnTo>
                  <a:lnTo>
                    <a:pt x="333375" y="400050"/>
                  </a:lnTo>
                  <a:lnTo>
                    <a:pt x="1600200" y="400050"/>
                  </a:lnTo>
                  <a:lnTo>
                    <a:pt x="1600200" y="533400"/>
                  </a:lnTo>
                  <a:lnTo>
                    <a:pt x="2133600" y="266700"/>
                  </a:lnTo>
                  <a:lnTo>
                    <a:pt x="1600200" y="0"/>
                  </a:lnTo>
                  <a:close/>
                </a:path>
                <a:path w="2133600" h="533400">
                  <a:moveTo>
                    <a:pt x="133350" y="400050"/>
                  </a:moveTo>
                  <a:lnTo>
                    <a:pt x="266700" y="400050"/>
                  </a:lnTo>
                  <a:lnTo>
                    <a:pt x="266700" y="133350"/>
                  </a:lnTo>
                  <a:lnTo>
                    <a:pt x="133350" y="133350"/>
                  </a:lnTo>
                  <a:lnTo>
                    <a:pt x="133350" y="400050"/>
                  </a:lnTo>
                  <a:close/>
                </a:path>
                <a:path w="2133600" h="533400">
                  <a:moveTo>
                    <a:pt x="0" y="400050"/>
                  </a:moveTo>
                  <a:lnTo>
                    <a:pt x="66675" y="400050"/>
                  </a:lnTo>
                  <a:lnTo>
                    <a:pt x="66675" y="133350"/>
                  </a:lnTo>
                  <a:lnTo>
                    <a:pt x="0" y="13335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5499" y="2601468"/>
              <a:ext cx="4271772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59" y="2590800"/>
            <a:ext cx="7564881" cy="1219199"/>
          </a:xfrm>
        </p:spPr>
        <p:txBody>
          <a:bodyPr/>
          <a:lstStyle/>
          <a:p>
            <a:pPr algn="ctr"/>
            <a:r>
              <a:rPr lang="en-US" sz="4400" b="1" i="1" dirty="0" smtClean="0"/>
              <a:t>Thank  you</a:t>
            </a:r>
            <a:endParaRPr lang="en-US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507808"/>
            <a:ext cx="8693785" cy="199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solidFill>
                  <a:srgbClr val="6F2F9F"/>
                </a:solidFill>
                <a:latin typeface="Times New Roman"/>
                <a:cs typeface="Times New Roman"/>
              </a:rPr>
              <a:t>The </a:t>
            </a:r>
            <a:r>
              <a:rPr sz="3600" spc="-5" dirty="0">
                <a:solidFill>
                  <a:srgbClr val="6F2F9F"/>
                </a:solidFill>
                <a:latin typeface="Times New Roman"/>
                <a:cs typeface="Times New Roman"/>
              </a:rPr>
              <a:t>production function </a:t>
            </a:r>
            <a:r>
              <a:rPr sz="3600" dirty="0">
                <a:solidFill>
                  <a:srgbClr val="6F2F9F"/>
                </a:solidFill>
                <a:latin typeface="Times New Roman"/>
                <a:cs typeface="Times New Roman"/>
              </a:rPr>
              <a:t>can be </a:t>
            </a:r>
            <a:r>
              <a:rPr sz="3600" spc="-5" dirty="0">
                <a:solidFill>
                  <a:srgbClr val="6F2F9F"/>
                </a:solidFill>
                <a:latin typeface="Times New Roman"/>
                <a:cs typeface="Times New Roman"/>
              </a:rPr>
              <a:t>mathematically  written</a:t>
            </a:r>
            <a:r>
              <a:rPr sz="36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F2F9F"/>
                </a:solidFill>
                <a:latin typeface="Times New Roman"/>
                <a:cs typeface="Times New Roman"/>
              </a:rPr>
              <a:t>as:</a:t>
            </a:r>
            <a:endParaRPr sz="3600">
              <a:latin typeface="Times New Roman"/>
              <a:cs typeface="Times New Roman"/>
            </a:endParaRPr>
          </a:p>
          <a:p>
            <a:pPr marL="1250315">
              <a:lnSpc>
                <a:spcPct val="100000"/>
              </a:lnSpc>
              <a:spcBef>
                <a:spcPts val="780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Q =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f(L,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K,</a:t>
            </a:r>
            <a:r>
              <a:rPr sz="3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T…..n)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4" y="4147562"/>
            <a:ext cx="5245100" cy="2659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Where,</a:t>
            </a:r>
            <a:endParaRPr sz="2400">
              <a:latin typeface="Times New Roman"/>
              <a:cs typeface="Times New Roman"/>
            </a:endParaRPr>
          </a:p>
          <a:p>
            <a:pPr marL="323850" marR="3556000" indent="-76200" algn="just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Q =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output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 = labour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capital</a:t>
            </a:r>
            <a:endParaRPr sz="2400">
              <a:latin typeface="Times New Roman"/>
              <a:cs typeface="Times New Roman"/>
            </a:endParaRPr>
          </a:p>
          <a:p>
            <a:pPr marL="3175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 = level of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 marL="32385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= other inputs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employed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production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64973"/>
            <a:ext cx="8412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•••••••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P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r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o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d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u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c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t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i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o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n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f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u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n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c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ti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o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</a:t>
            </a:r>
            <a:r>
              <a:rPr sz="7500" b="1" spc="-1447" baseline="2777" dirty="0">
                <a:solidFill>
                  <a:srgbClr val="E40DBB"/>
                </a:solidFill>
                <a:latin typeface="Arial"/>
                <a:cs typeface="Arial"/>
              </a:rPr>
              <a:t>n</a:t>
            </a:r>
            <a:r>
              <a:rPr sz="4400" spc="-965" dirty="0">
                <a:solidFill>
                  <a:srgbClr val="00AF50"/>
                </a:solidFill>
                <a:latin typeface="Arial Black"/>
                <a:cs typeface="Arial Black"/>
              </a:rPr>
              <a:t>•••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2209800"/>
            <a:ext cx="3845052" cy="431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18915" y="833627"/>
              <a:ext cx="2103119" cy="367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3013" y="497586"/>
              <a:ext cx="2075179" cy="351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3013" y="497586"/>
              <a:ext cx="2075180" cy="351790"/>
            </a:xfrm>
            <a:custGeom>
              <a:avLst/>
              <a:gdLst/>
              <a:ahLst/>
              <a:cxnLst/>
              <a:rect l="l" t="t" r="r" b="b"/>
              <a:pathLst>
                <a:path w="2075179" h="351790">
                  <a:moveTo>
                    <a:pt x="1584578" y="18796"/>
                  </a:moveTo>
                  <a:lnTo>
                    <a:pt x="1544002" y="30591"/>
                  </a:lnTo>
                  <a:lnTo>
                    <a:pt x="1514475" y="65912"/>
                  </a:lnTo>
                  <a:lnTo>
                    <a:pt x="1499727" y="112982"/>
                  </a:lnTo>
                  <a:lnTo>
                    <a:pt x="1494789" y="176911"/>
                  </a:lnTo>
                  <a:lnTo>
                    <a:pt x="1496693" y="217080"/>
                  </a:lnTo>
                  <a:lnTo>
                    <a:pt x="1511881" y="280656"/>
                  </a:lnTo>
                  <a:lnTo>
                    <a:pt x="1536690" y="316612"/>
                  </a:lnTo>
                  <a:lnTo>
                    <a:pt x="1584071" y="332739"/>
                  </a:lnTo>
                  <a:lnTo>
                    <a:pt x="1596308" y="331976"/>
                  </a:lnTo>
                  <a:lnTo>
                    <a:pt x="1636952" y="311253"/>
                  </a:lnTo>
                  <a:lnTo>
                    <a:pt x="1660652" y="269748"/>
                  </a:lnTo>
                  <a:lnTo>
                    <a:pt x="1669732" y="229568"/>
                  </a:lnTo>
                  <a:lnTo>
                    <a:pt x="1672716" y="178815"/>
                  </a:lnTo>
                  <a:lnTo>
                    <a:pt x="1671953" y="147647"/>
                  </a:lnTo>
                  <a:lnTo>
                    <a:pt x="1665805" y="97788"/>
                  </a:lnTo>
                  <a:lnTo>
                    <a:pt x="1646301" y="50895"/>
                  </a:lnTo>
                  <a:lnTo>
                    <a:pt x="1608105" y="22209"/>
                  </a:lnTo>
                  <a:lnTo>
                    <a:pt x="1584578" y="18796"/>
                  </a:lnTo>
                  <a:close/>
                </a:path>
                <a:path w="2075179" h="351790">
                  <a:moveTo>
                    <a:pt x="1791715" y="7619"/>
                  </a:moveTo>
                  <a:lnTo>
                    <a:pt x="2075179" y="7619"/>
                  </a:lnTo>
                  <a:lnTo>
                    <a:pt x="2075179" y="104012"/>
                  </a:lnTo>
                  <a:lnTo>
                    <a:pt x="2065020" y="104012"/>
                  </a:lnTo>
                  <a:lnTo>
                    <a:pt x="2062616" y="88153"/>
                  </a:lnTo>
                  <a:lnTo>
                    <a:pt x="2058844" y="74485"/>
                  </a:lnTo>
                  <a:lnTo>
                    <a:pt x="2029856" y="39798"/>
                  </a:lnTo>
                  <a:lnTo>
                    <a:pt x="1984819" y="27876"/>
                  </a:lnTo>
                  <a:lnTo>
                    <a:pt x="1950974" y="26924"/>
                  </a:lnTo>
                  <a:lnTo>
                    <a:pt x="1919859" y="26924"/>
                  </a:lnTo>
                  <a:lnTo>
                    <a:pt x="1919859" y="164973"/>
                  </a:lnTo>
                  <a:lnTo>
                    <a:pt x="1929511" y="164973"/>
                  </a:lnTo>
                  <a:lnTo>
                    <a:pt x="1972673" y="154390"/>
                  </a:lnTo>
                  <a:lnTo>
                    <a:pt x="1997900" y="117109"/>
                  </a:lnTo>
                  <a:lnTo>
                    <a:pt x="2002536" y="92837"/>
                  </a:lnTo>
                  <a:lnTo>
                    <a:pt x="2011172" y="92837"/>
                  </a:lnTo>
                  <a:lnTo>
                    <a:pt x="2011172" y="261619"/>
                  </a:lnTo>
                  <a:lnTo>
                    <a:pt x="2002536" y="261619"/>
                  </a:lnTo>
                  <a:lnTo>
                    <a:pt x="1999152" y="239758"/>
                  </a:lnTo>
                  <a:lnTo>
                    <a:pt x="1993757" y="221980"/>
                  </a:lnTo>
                  <a:lnTo>
                    <a:pt x="1966069" y="191960"/>
                  </a:lnTo>
                  <a:lnTo>
                    <a:pt x="1929511" y="183387"/>
                  </a:lnTo>
                  <a:lnTo>
                    <a:pt x="1919859" y="183387"/>
                  </a:lnTo>
                  <a:lnTo>
                    <a:pt x="1919859" y="286130"/>
                  </a:lnTo>
                  <a:lnTo>
                    <a:pt x="1920027" y="297850"/>
                  </a:lnTo>
                  <a:lnTo>
                    <a:pt x="1939289" y="332866"/>
                  </a:lnTo>
                  <a:lnTo>
                    <a:pt x="1946783" y="334517"/>
                  </a:lnTo>
                  <a:lnTo>
                    <a:pt x="1956181" y="334517"/>
                  </a:lnTo>
                  <a:lnTo>
                    <a:pt x="1967357" y="334517"/>
                  </a:lnTo>
                  <a:lnTo>
                    <a:pt x="1967357" y="343662"/>
                  </a:lnTo>
                  <a:lnTo>
                    <a:pt x="1791715" y="343662"/>
                  </a:lnTo>
                  <a:lnTo>
                    <a:pt x="1791715" y="334517"/>
                  </a:lnTo>
                  <a:lnTo>
                    <a:pt x="1802891" y="334517"/>
                  </a:lnTo>
                  <a:lnTo>
                    <a:pt x="1812544" y="334517"/>
                  </a:lnTo>
                  <a:lnTo>
                    <a:pt x="1820417" y="332739"/>
                  </a:lnTo>
                  <a:lnTo>
                    <a:pt x="1826387" y="329311"/>
                  </a:lnTo>
                  <a:lnTo>
                    <a:pt x="1830704" y="327025"/>
                  </a:lnTo>
                  <a:lnTo>
                    <a:pt x="1838960" y="286130"/>
                  </a:lnTo>
                  <a:lnTo>
                    <a:pt x="1838960" y="65150"/>
                  </a:lnTo>
                  <a:lnTo>
                    <a:pt x="1830832" y="24891"/>
                  </a:lnTo>
                  <a:lnTo>
                    <a:pt x="1812289" y="16763"/>
                  </a:lnTo>
                  <a:lnTo>
                    <a:pt x="1802891" y="16763"/>
                  </a:lnTo>
                  <a:lnTo>
                    <a:pt x="1791715" y="16763"/>
                  </a:lnTo>
                  <a:lnTo>
                    <a:pt x="1791715" y="7619"/>
                  </a:lnTo>
                  <a:close/>
                </a:path>
                <a:path w="2075179" h="351790">
                  <a:moveTo>
                    <a:pt x="645922" y="7619"/>
                  </a:moveTo>
                  <a:lnTo>
                    <a:pt x="927226" y="7619"/>
                  </a:lnTo>
                  <a:lnTo>
                    <a:pt x="927226" y="107061"/>
                  </a:lnTo>
                  <a:lnTo>
                    <a:pt x="917701" y="107061"/>
                  </a:lnTo>
                  <a:lnTo>
                    <a:pt x="913796" y="90080"/>
                  </a:lnTo>
                  <a:lnTo>
                    <a:pt x="909129" y="75707"/>
                  </a:lnTo>
                  <a:lnTo>
                    <a:pt x="881872" y="41021"/>
                  </a:lnTo>
                  <a:lnTo>
                    <a:pt x="840819" y="28066"/>
                  </a:lnTo>
                  <a:lnTo>
                    <a:pt x="808736" y="26924"/>
                  </a:lnTo>
                  <a:lnTo>
                    <a:pt x="774064" y="26924"/>
                  </a:lnTo>
                  <a:lnTo>
                    <a:pt x="774064" y="163702"/>
                  </a:lnTo>
                  <a:lnTo>
                    <a:pt x="780669" y="163702"/>
                  </a:lnTo>
                  <a:lnTo>
                    <a:pt x="818763" y="152451"/>
                  </a:lnTo>
                  <a:lnTo>
                    <a:pt x="838850" y="118856"/>
                  </a:lnTo>
                  <a:lnTo>
                    <a:pt x="845438" y="84454"/>
                  </a:lnTo>
                  <a:lnTo>
                    <a:pt x="854837" y="84454"/>
                  </a:lnTo>
                  <a:lnTo>
                    <a:pt x="854837" y="260350"/>
                  </a:lnTo>
                  <a:lnTo>
                    <a:pt x="845438" y="260350"/>
                  </a:lnTo>
                  <a:lnTo>
                    <a:pt x="843510" y="246685"/>
                  </a:lnTo>
                  <a:lnTo>
                    <a:pt x="840771" y="234283"/>
                  </a:lnTo>
                  <a:lnTo>
                    <a:pt x="822578" y="197992"/>
                  </a:lnTo>
                  <a:lnTo>
                    <a:pt x="785354" y="182756"/>
                  </a:lnTo>
                  <a:lnTo>
                    <a:pt x="774064" y="182372"/>
                  </a:lnTo>
                  <a:lnTo>
                    <a:pt x="774064" y="276987"/>
                  </a:lnTo>
                  <a:lnTo>
                    <a:pt x="778001" y="315087"/>
                  </a:lnTo>
                  <a:lnTo>
                    <a:pt x="785240" y="321055"/>
                  </a:lnTo>
                  <a:lnTo>
                    <a:pt x="789432" y="323723"/>
                  </a:lnTo>
                  <a:lnTo>
                    <a:pt x="796416" y="325119"/>
                  </a:lnTo>
                  <a:lnTo>
                    <a:pt x="805941" y="325119"/>
                  </a:lnTo>
                  <a:lnTo>
                    <a:pt x="826008" y="325119"/>
                  </a:lnTo>
                  <a:lnTo>
                    <a:pt x="868505" y="319627"/>
                  </a:lnTo>
                  <a:lnTo>
                    <a:pt x="914765" y="290915"/>
                  </a:lnTo>
                  <a:lnTo>
                    <a:pt x="935148" y="257716"/>
                  </a:lnTo>
                  <a:lnTo>
                    <a:pt x="942339" y="236854"/>
                  </a:lnTo>
                  <a:lnTo>
                    <a:pt x="951484" y="236854"/>
                  </a:lnTo>
                  <a:lnTo>
                    <a:pt x="936371" y="343662"/>
                  </a:lnTo>
                  <a:lnTo>
                    <a:pt x="645922" y="343662"/>
                  </a:lnTo>
                  <a:lnTo>
                    <a:pt x="645922" y="334517"/>
                  </a:lnTo>
                  <a:lnTo>
                    <a:pt x="657098" y="334517"/>
                  </a:lnTo>
                  <a:lnTo>
                    <a:pt x="666876" y="334517"/>
                  </a:lnTo>
                  <a:lnTo>
                    <a:pt x="674624" y="332739"/>
                  </a:lnTo>
                  <a:lnTo>
                    <a:pt x="680592" y="329311"/>
                  </a:lnTo>
                  <a:lnTo>
                    <a:pt x="684911" y="327025"/>
                  </a:lnTo>
                  <a:lnTo>
                    <a:pt x="693292" y="286130"/>
                  </a:lnTo>
                  <a:lnTo>
                    <a:pt x="693292" y="65150"/>
                  </a:lnTo>
                  <a:lnTo>
                    <a:pt x="687324" y="26924"/>
                  </a:lnTo>
                  <a:lnTo>
                    <a:pt x="657098" y="16763"/>
                  </a:lnTo>
                  <a:lnTo>
                    <a:pt x="645922" y="16763"/>
                  </a:lnTo>
                  <a:lnTo>
                    <a:pt x="645922" y="7619"/>
                  </a:lnTo>
                  <a:close/>
                </a:path>
                <a:path w="2075179" h="351790">
                  <a:moveTo>
                    <a:pt x="0" y="7619"/>
                  </a:moveTo>
                  <a:lnTo>
                    <a:pt x="173354" y="7619"/>
                  </a:lnTo>
                  <a:lnTo>
                    <a:pt x="173354" y="16763"/>
                  </a:lnTo>
                  <a:lnTo>
                    <a:pt x="164719" y="16763"/>
                  </a:lnTo>
                  <a:lnTo>
                    <a:pt x="155690" y="17025"/>
                  </a:lnTo>
                  <a:lnTo>
                    <a:pt x="125110" y="44719"/>
                  </a:lnTo>
                  <a:lnTo>
                    <a:pt x="124333" y="68072"/>
                  </a:lnTo>
                  <a:lnTo>
                    <a:pt x="124333" y="232663"/>
                  </a:lnTo>
                  <a:lnTo>
                    <a:pt x="128190" y="283134"/>
                  </a:lnTo>
                  <a:lnTo>
                    <a:pt x="153542" y="316611"/>
                  </a:lnTo>
                  <a:lnTo>
                    <a:pt x="193039" y="326263"/>
                  </a:lnTo>
                  <a:lnTo>
                    <a:pt x="206158" y="325500"/>
                  </a:lnTo>
                  <a:lnTo>
                    <a:pt x="248417" y="307326"/>
                  </a:lnTo>
                  <a:lnTo>
                    <a:pt x="272391" y="267398"/>
                  </a:lnTo>
                  <a:lnTo>
                    <a:pt x="277749" y="205104"/>
                  </a:lnTo>
                  <a:lnTo>
                    <a:pt x="277749" y="68072"/>
                  </a:lnTo>
                  <a:lnTo>
                    <a:pt x="269875" y="29463"/>
                  </a:lnTo>
                  <a:lnTo>
                    <a:pt x="229615" y="16763"/>
                  </a:lnTo>
                  <a:lnTo>
                    <a:pt x="229615" y="7619"/>
                  </a:lnTo>
                  <a:lnTo>
                    <a:pt x="345821" y="7619"/>
                  </a:lnTo>
                  <a:lnTo>
                    <a:pt x="345821" y="16763"/>
                  </a:lnTo>
                  <a:lnTo>
                    <a:pt x="338963" y="16763"/>
                  </a:lnTo>
                  <a:lnTo>
                    <a:pt x="329564" y="16763"/>
                  </a:lnTo>
                  <a:lnTo>
                    <a:pt x="300345" y="44390"/>
                  </a:lnTo>
                  <a:lnTo>
                    <a:pt x="298576" y="68072"/>
                  </a:lnTo>
                  <a:lnTo>
                    <a:pt x="298576" y="195706"/>
                  </a:lnTo>
                  <a:lnTo>
                    <a:pt x="298078" y="223260"/>
                  </a:lnTo>
                  <a:lnTo>
                    <a:pt x="294130" y="265983"/>
                  </a:lnTo>
                  <a:lnTo>
                    <a:pt x="277336" y="306419"/>
                  </a:lnTo>
                  <a:lnTo>
                    <a:pt x="236223" y="339213"/>
                  </a:lnTo>
                  <a:lnTo>
                    <a:pt x="194972" y="350174"/>
                  </a:lnTo>
                  <a:lnTo>
                    <a:pt x="170179" y="351536"/>
                  </a:lnTo>
                  <a:lnTo>
                    <a:pt x="149605" y="350819"/>
                  </a:lnTo>
                  <a:lnTo>
                    <a:pt x="102742" y="339978"/>
                  </a:lnTo>
                  <a:lnTo>
                    <a:pt x="64827" y="311153"/>
                  </a:lnTo>
                  <a:lnTo>
                    <a:pt x="46894" y="270287"/>
                  </a:lnTo>
                  <a:lnTo>
                    <a:pt x="43561" y="232663"/>
                  </a:lnTo>
                  <a:lnTo>
                    <a:pt x="43561" y="68072"/>
                  </a:lnTo>
                  <a:lnTo>
                    <a:pt x="43368" y="54953"/>
                  </a:lnTo>
                  <a:lnTo>
                    <a:pt x="24395" y="18996"/>
                  </a:lnTo>
                  <a:lnTo>
                    <a:pt x="0" y="16763"/>
                  </a:lnTo>
                  <a:lnTo>
                    <a:pt x="0" y="7619"/>
                  </a:lnTo>
                  <a:close/>
                </a:path>
                <a:path w="2075179" h="351790">
                  <a:moveTo>
                    <a:pt x="1591437" y="2793"/>
                  </a:moveTo>
                  <a:lnTo>
                    <a:pt x="1658381" y="14668"/>
                  </a:lnTo>
                  <a:lnTo>
                    <a:pt x="1712087" y="49784"/>
                  </a:lnTo>
                  <a:lnTo>
                    <a:pt x="1749694" y="105838"/>
                  </a:lnTo>
                  <a:lnTo>
                    <a:pt x="1762252" y="174371"/>
                  </a:lnTo>
                  <a:lnTo>
                    <a:pt x="1759916" y="205400"/>
                  </a:lnTo>
                  <a:lnTo>
                    <a:pt x="1741195" y="261649"/>
                  </a:lnTo>
                  <a:lnTo>
                    <a:pt x="1697472" y="315063"/>
                  </a:lnTo>
                  <a:lnTo>
                    <a:pt x="1665049" y="335184"/>
                  </a:lnTo>
                  <a:lnTo>
                    <a:pt x="1627506" y="347257"/>
                  </a:lnTo>
                  <a:lnTo>
                    <a:pt x="1584833" y="351281"/>
                  </a:lnTo>
                  <a:lnTo>
                    <a:pt x="1542063" y="347448"/>
                  </a:lnTo>
                  <a:lnTo>
                    <a:pt x="1504426" y="335946"/>
                  </a:lnTo>
                  <a:lnTo>
                    <a:pt x="1444498" y="289940"/>
                  </a:lnTo>
                  <a:lnTo>
                    <a:pt x="1415176" y="236807"/>
                  </a:lnTo>
                  <a:lnTo>
                    <a:pt x="1405382" y="174625"/>
                  </a:lnTo>
                  <a:lnTo>
                    <a:pt x="1408570" y="138761"/>
                  </a:lnTo>
                  <a:lnTo>
                    <a:pt x="1434046" y="76416"/>
                  </a:lnTo>
                  <a:lnTo>
                    <a:pt x="1483215" y="28263"/>
                  </a:lnTo>
                  <a:lnTo>
                    <a:pt x="1545838" y="4780"/>
                  </a:lnTo>
                  <a:lnTo>
                    <a:pt x="1584960" y="2793"/>
                  </a:lnTo>
                  <a:lnTo>
                    <a:pt x="1588262" y="2793"/>
                  </a:lnTo>
                  <a:lnTo>
                    <a:pt x="1591437" y="2793"/>
                  </a:lnTo>
                  <a:close/>
                </a:path>
                <a:path w="2075179" h="351790">
                  <a:moveTo>
                    <a:pt x="1104391" y="0"/>
                  </a:moveTo>
                  <a:lnTo>
                    <a:pt x="1142281" y="5752"/>
                  </a:lnTo>
                  <a:lnTo>
                    <a:pt x="1175639" y="20319"/>
                  </a:lnTo>
                  <a:lnTo>
                    <a:pt x="1183513" y="22987"/>
                  </a:lnTo>
                  <a:lnTo>
                    <a:pt x="1187958" y="22987"/>
                  </a:lnTo>
                  <a:lnTo>
                    <a:pt x="1192276" y="22987"/>
                  </a:lnTo>
                  <a:lnTo>
                    <a:pt x="1195577" y="21716"/>
                  </a:lnTo>
                  <a:lnTo>
                    <a:pt x="1198117" y="19050"/>
                  </a:lnTo>
                  <a:lnTo>
                    <a:pt x="1200531" y="16383"/>
                  </a:lnTo>
                  <a:lnTo>
                    <a:pt x="1202944" y="10033"/>
                  </a:lnTo>
                  <a:lnTo>
                    <a:pt x="1204976" y="0"/>
                  </a:lnTo>
                  <a:lnTo>
                    <a:pt x="1212469" y="0"/>
                  </a:lnTo>
                  <a:lnTo>
                    <a:pt x="1215136" y="112013"/>
                  </a:lnTo>
                  <a:lnTo>
                    <a:pt x="1204976" y="112013"/>
                  </a:lnTo>
                  <a:lnTo>
                    <a:pt x="1200120" y="91987"/>
                  </a:lnTo>
                  <a:lnTo>
                    <a:pt x="1192609" y="74009"/>
                  </a:lnTo>
                  <a:lnTo>
                    <a:pt x="1155360" y="32954"/>
                  </a:lnTo>
                  <a:lnTo>
                    <a:pt x="1108837" y="18541"/>
                  </a:lnTo>
                  <a:lnTo>
                    <a:pt x="1096906" y="19395"/>
                  </a:lnTo>
                  <a:lnTo>
                    <a:pt x="1062404" y="39026"/>
                  </a:lnTo>
                  <a:lnTo>
                    <a:pt x="1054100" y="63118"/>
                  </a:lnTo>
                  <a:lnTo>
                    <a:pt x="1054100" y="70612"/>
                  </a:lnTo>
                  <a:lnTo>
                    <a:pt x="1082421" y="106044"/>
                  </a:lnTo>
                  <a:lnTo>
                    <a:pt x="1116996" y="125404"/>
                  </a:lnTo>
                  <a:lnTo>
                    <a:pt x="1136141" y="135000"/>
                  </a:lnTo>
                  <a:lnTo>
                    <a:pt x="1163244" y="149286"/>
                  </a:lnTo>
                  <a:lnTo>
                    <a:pt x="1202971" y="176666"/>
                  </a:lnTo>
                  <a:lnTo>
                    <a:pt x="1230899" y="217408"/>
                  </a:lnTo>
                  <a:lnTo>
                    <a:pt x="1235964" y="248792"/>
                  </a:lnTo>
                  <a:lnTo>
                    <a:pt x="1233916" y="269105"/>
                  </a:lnTo>
                  <a:lnTo>
                    <a:pt x="1217533" y="305300"/>
                  </a:lnTo>
                  <a:lnTo>
                    <a:pt x="1185695" y="334498"/>
                  </a:lnTo>
                  <a:lnTo>
                    <a:pt x="1143976" y="349650"/>
                  </a:lnTo>
                  <a:lnTo>
                    <a:pt x="1119759" y="351536"/>
                  </a:lnTo>
                  <a:lnTo>
                    <a:pt x="1111950" y="351343"/>
                  </a:lnTo>
                  <a:lnTo>
                    <a:pt x="1073880" y="343693"/>
                  </a:lnTo>
                  <a:lnTo>
                    <a:pt x="1046479" y="332866"/>
                  </a:lnTo>
                  <a:lnTo>
                    <a:pt x="1039876" y="331215"/>
                  </a:lnTo>
                  <a:lnTo>
                    <a:pt x="1034796" y="331215"/>
                  </a:lnTo>
                  <a:lnTo>
                    <a:pt x="1030477" y="331215"/>
                  </a:lnTo>
                  <a:lnTo>
                    <a:pt x="1025906" y="332866"/>
                  </a:lnTo>
                  <a:lnTo>
                    <a:pt x="1021207" y="336168"/>
                  </a:lnTo>
                  <a:lnTo>
                    <a:pt x="1016381" y="339471"/>
                  </a:lnTo>
                  <a:lnTo>
                    <a:pt x="1012444" y="344550"/>
                  </a:lnTo>
                  <a:lnTo>
                    <a:pt x="1009523" y="351281"/>
                  </a:lnTo>
                  <a:lnTo>
                    <a:pt x="1000378" y="351281"/>
                  </a:lnTo>
                  <a:lnTo>
                    <a:pt x="1000378" y="224409"/>
                  </a:lnTo>
                  <a:lnTo>
                    <a:pt x="1009523" y="224409"/>
                  </a:lnTo>
                  <a:lnTo>
                    <a:pt x="1016216" y="249598"/>
                  </a:lnTo>
                  <a:lnTo>
                    <a:pt x="1025445" y="271621"/>
                  </a:lnTo>
                  <a:lnTo>
                    <a:pt x="1051560" y="306069"/>
                  </a:lnTo>
                  <a:lnTo>
                    <a:pt x="1083849" y="327215"/>
                  </a:lnTo>
                  <a:lnTo>
                    <a:pt x="1118615" y="334263"/>
                  </a:lnTo>
                  <a:lnTo>
                    <a:pt x="1131736" y="333313"/>
                  </a:lnTo>
                  <a:lnTo>
                    <a:pt x="1169999" y="311243"/>
                  </a:lnTo>
                  <a:lnTo>
                    <a:pt x="1179322" y="283972"/>
                  </a:lnTo>
                  <a:lnTo>
                    <a:pt x="1179322" y="275971"/>
                  </a:lnTo>
                  <a:lnTo>
                    <a:pt x="1153795" y="239649"/>
                  </a:lnTo>
                  <a:lnTo>
                    <a:pt x="1108202" y="213613"/>
                  </a:lnTo>
                  <a:lnTo>
                    <a:pt x="1086865" y="202707"/>
                  </a:lnTo>
                  <a:lnTo>
                    <a:pt x="1053909" y="183467"/>
                  </a:lnTo>
                  <a:lnTo>
                    <a:pt x="1024477" y="158368"/>
                  </a:lnTo>
                  <a:lnTo>
                    <a:pt x="1003315" y="119125"/>
                  </a:lnTo>
                  <a:lnTo>
                    <a:pt x="1000633" y="96647"/>
                  </a:lnTo>
                  <a:lnTo>
                    <a:pt x="1002468" y="77289"/>
                  </a:lnTo>
                  <a:lnTo>
                    <a:pt x="1030097" y="28193"/>
                  </a:lnTo>
                  <a:lnTo>
                    <a:pt x="1063434" y="7048"/>
                  </a:lnTo>
                  <a:lnTo>
                    <a:pt x="1082960" y="1762"/>
                  </a:lnTo>
                  <a:lnTo>
                    <a:pt x="1104391" y="0"/>
                  </a:lnTo>
                  <a:close/>
                </a:path>
                <a:path w="2075179" h="351790">
                  <a:moveTo>
                    <a:pt x="484124" y="0"/>
                  </a:moveTo>
                  <a:lnTo>
                    <a:pt x="522013" y="5752"/>
                  </a:lnTo>
                  <a:lnTo>
                    <a:pt x="555371" y="20319"/>
                  </a:lnTo>
                  <a:lnTo>
                    <a:pt x="563245" y="22987"/>
                  </a:lnTo>
                  <a:lnTo>
                    <a:pt x="567689" y="22987"/>
                  </a:lnTo>
                  <a:lnTo>
                    <a:pt x="572008" y="22987"/>
                  </a:lnTo>
                  <a:lnTo>
                    <a:pt x="575310" y="21716"/>
                  </a:lnTo>
                  <a:lnTo>
                    <a:pt x="577850" y="19050"/>
                  </a:lnTo>
                  <a:lnTo>
                    <a:pt x="580263" y="16383"/>
                  </a:lnTo>
                  <a:lnTo>
                    <a:pt x="582676" y="10033"/>
                  </a:lnTo>
                  <a:lnTo>
                    <a:pt x="584708" y="0"/>
                  </a:lnTo>
                  <a:lnTo>
                    <a:pt x="592201" y="0"/>
                  </a:lnTo>
                  <a:lnTo>
                    <a:pt x="594867" y="112013"/>
                  </a:lnTo>
                  <a:lnTo>
                    <a:pt x="584708" y="112013"/>
                  </a:lnTo>
                  <a:lnTo>
                    <a:pt x="579852" y="91987"/>
                  </a:lnTo>
                  <a:lnTo>
                    <a:pt x="572341" y="74009"/>
                  </a:lnTo>
                  <a:lnTo>
                    <a:pt x="535092" y="32954"/>
                  </a:lnTo>
                  <a:lnTo>
                    <a:pt x="488569" y="18541"/>
                  </a:lnTo>
                  <a:lnTo>
                    <a:pt x="476638" y="19395"/>
                  </a:lnTo>
                  <a:lnTo>
                    <a:pt x="442136" y="39026"/>
                  </a:lnTo>
                  <a:lnTo>
                    <a:pt x="433832" y="63118"/>
                  </a:lnTo>
                  <a:lnTo>
                    <a:pt x="433832" y="70612"/>
                  </a:lnTo>
                  <a:lnTo>
                    <a:pt x="462152" y="106044"/>
                  </a:lnTo>
                  <a:lnTo>
                    <a:pt x="496728" y="125404"/>
                  </a:lnTo>
                  <a:lnTo>
                    <a:pt x="515874" y="135000"/>
                  </a:lnTo>
                  <a:lnTo>
                    <a:pt x="542976" y="149286"/>
                  </a:lnTo>
                  <a:lnTo>
                    <a:pt x="582703" y="176666"/>
                  </a:lnTo>
                  <a:lnTo>
                    <a:pt x="610631" y="217408"/>
                  </a:lnTo>
                  <a:lnTo>
                    <a:pt x="615696" y="248792"/>
                  </a:lnTo>
                  <a:lnTo>
                    <a:pt x="613648" y="269105"/>
                  </a:lnTo>
                  <a:lnTo>
                    <a:pt x="597265" y="305300"/>
                  </a:lnTo>
                  <a:lnTo>
                    <a:pt x="565427" y="334498"/>
                  </a:lnTo>
                  <a:lnTo>
                    <a:pt x="523708" y="349650"/>
                  </a:lnTo>
                  <a:lnTo>
                    <a:pt x="499490" y="351536"/>
                  </a:lnTo>
                  <a:lnTo>
                    <a:pt x="491682" y="351343"/>
                  </a:lnTo>
                  <a:lnTo>
                    <a:pt x="453612" y="343693"/>
                  </a:lnTo>
                  <a:lnTo>
                    <a:pt x="426212" y="332866"/>
                  </a:lnTo>
                  <a:lnTo>
                    <a:pt x="419608" y="331215"/>
                  </a:lnTo>
                  <a:lnTo>
                    <a:pt x="414527" y="331215"/>
                  </a:lnTo>
                  <a:lnTo>
                    <a:pt x="410210" y="331215"/>
                  </a:lnTo>
                  <a:lnTo>
                    <a:pt x="405638" y="332866"/>
                  </a:lnTo>
                  <a:lnTo>
                    <a:pt x="400938" y="336168"/>
                  </a:lnTo>
                  <a:lnTo>
                    <a:pt x="396113" y="339471"/>
                  </a:lnTo>
                  <a:lnTo>
                    <a:pt x="392175" y="344550"/>
                  </a:lnTo>
                  <a:lnTo>
                    <a:pt x="389254" y="351281"/>
                  </a:lnTo>
                  <a:lnTo>
                    <a:pt x="380111" y="351281"/>
                  </a:lnTo>
                  <a:lnTo>
                    <a:pt x="380111" y="224409"/>
                  </a:lnTo>
                  <a:lnTo>
                    <a:pt x="389254" y="224409"/>
                  </a:lnTo>
                  <a:lnTo>
                    <a:pt x="395948" y="249598"/>
                  </a:lnTo>
                  <a:lnTo>
                    <a:pt x="405177" y="271621"/>
                  </a:lnTo>
                  <a:lnTo>
                    <a:pt x="431291" y="306069"/>
                  </a:lnTo>
                  <a:lnTo>
                    <a:pt x="463581" y="327215"/>
                  </a:lnTo>
                  <a:lnTo>
                    <a:pt x="498348" y="334263"/>
                  </a:lnTo>
                  <a:lnTo>
                    <a:pt x="511468" y="333313"/>
                  </a:lnTo>
                  <a:lnTo>
                    <a:pt x="549731" y="311243"/>
                  </a:lnTo>
                  <a:lnTo>
                    <a:pt x="559053" y="283972"/>
                  </a:lnTo>
                  <a:lnTo>
                    <a:pt x="559053" y="275971"/>
                  </a:lnTo>
                  <a:lnTo>
                    <a:pt x="533526" y="239649"/>
                  </a:lnTo>
                  <a:lnTo>
                    <a:pt x="487934" y="213613"/>
                  </a:lnTo>
                  <a:lnTo>
                    <a:pt x="466598" y="202707"/>
                  </a:lnTo>
                  <a:lnTo>
                    <a:pt x="433641" y="183467"/>
                  </a:lnTo>
                  <a:lnTo>
                    <a:pt x="404209" y="158368"/>
                  </a:lnTo>
                  <a:lnTo>
                    <a:pt x="383047" y="119125"/>
                  </a:lnTo>
                  <a:lnTo>
                    <a:pt x="380364" y="96647"/>
                  </a:lnTo>
                  <a:lnTo>
                    <a:pt x="382200" y="77289"/>
                  </a:lnTo>
                  <a:lnTo>
                    <a:pt x="409828" y="28193"/>
                  </a:lnTo>
                  <a:lnTo>
                    <a:pt x="443166" y="7048"/>
                  </a:lnTo>
                  <a:lnTo>
                    <a:pt x="462692" y="1762"/>
                  </a:lnTo>
                  <a:lnTo>
                    <a:pt x="484124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851" y="1443227"/>
              <a:ext cx="6304788" cy="367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6314" y="1107186"/>
              <a:ext cx="6277737" cy="3515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948" y="1129538"/>
              <a:ext cx="84455" cy="154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8081" y="1133855"/>
              <a:ext cx="121285" cy="299085"/>
            </a:xfrm>
            <a:custGeom>
              <a:avLst/>
              <a:gdLst/>
              <a:ahLst/>
              <a:cxnLst/>
              <a:rect l="l" t="t" r="r" b="b"/>
              <a:pathLst>
                <a:path w="121285" h="299084">
                  <a:moveTo>
                    <a:pt x="0" y="0"/>
                  </a:moveTo>
                  <a:lnTo>
                    <a:pt x="0" y="262255"/>
                  </a:lnTo>
                  <a:lnTo>
                    <a:pt x="138" y="271637"/>
                  </a:lnTo>
                  <a:lnTo>
                    <a:pt x="8762" y="294894"/>
                  </a:lnTo>
                  <a:lnTo>
                    <a:pt x="13207" y="297434"/>
                  </a:lnTo>
                  <a:lnTo>
                    <a:pt x="19685" y="298704"/>
                  </a:lnTo>
                  <a:lnTo>
                    <a:pt x="28067" y="298704"/>
                  </a:lnTo>
                  <a:lnTo>
                    <a:pt x="79091" y="282737"/>
                  </a:lnTo>
                  <a:lnTo>
                    <a:pt x="104261" y="248691"/>
                  </a:lnTo>
                  <a:lnTo>
                    <a:pt x="119171" y="189497"/>
                  </a:lnTo>
                  <a:lnTo>
                    <a:pt x="121031" y="152019"/>
                  </a:lnTo>
                  <a:lnTo>
                    <a:pt x="119749" y="121275"/>
                  </a:lnTo>
                  <a:lnTo>
                    <a:pt x="109565" y="69597"/>
                  </a:lnTo>
                  <a:lnTo>
                    <a:pt x="92045" y="34710"/>
                  </a:lnTo>
                  <a:lnTo>
                    <a:pt x="59309" y="7493"/>
                  </a:lnTo>
                  <a:lnTo>
                    <a:pt x="19268" y="4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3033" y="1128394"/>
              <a:ext cx="111506" cy="1563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6314" y="1107186"/>
              <a:ext cx="6278245" cy="351790"/>
            </a:xfrm>
            <a:custGeom>
              <a:avLst/>
              <a:gdLst/>
              <a:ahLst/>
              <a:cxnLst/>
              <a:rect l="l" t="t" r="r" b="b"/>
              <a:pathLst>
                <a:path w="6278245" h="351790">
                  <a:moveTo>
                    <a:pt x="5727445" y="18796"/>
                  </a:moveTo>
                  <a:lnTo>
                    <a:pt x="5686869" y="30591"/>
                  </a:lnTo>
                  <a:lnTo>
                    <a:pt x="5657342" y="65912"/>
                  </a:lnTo>
                  <a:lnTo>
                    <a:pt x="5642594" y="112982"/>
                  </a:lnTo>
                  <a:lnTo>
                    <a:pt x="5637657" y="176911"/>
                  </a:lnTo>
                  <a:lnTo>
                    <a:pt x="5639560" y="217080"/>
                  </a:lnTo>
                  <a:lnTo>
                    <a:pt x="5654748" y="280656"/>
                  </a:lnTo>
                  <a:lnTo>
                    <a:pt x="5679557" y="316612"/>
                  </a:lnTo>
                  <a:lnTo>
                    <a:pt x="5726938" y="332739"/>
                  </a:lnTo>
                  <a:lnTo>
                    <a:pt x="5739175" y="331976"/>
                  </a:lnTo>
                  <a:lnTo>
                    <a:pt x="5779819" y="311253"/>
                  </a:lnTo>
                  <a:lnTo>
                    <a:pt x="5803519" y="269748"/>
                  </a:lnTo>
                  <a:lnTo>
                    <a:pt x="5812599" y="229568"/>
                  </a:lnTo>
                  <a:lnTo>
                    <a:pt x="5815584" y="178815"/>
                  </a:lnTo>
                  <a:lnTo>
                    <a:pt x="5814820" y="147647"/>
                  </a:lnTo>
                  <a:lnTo>
                    <a:pt x="5808672" y="97788"/>
                  </a:lnTo>
                  <a:lnTo>
                    <a:pt x="5789168" y="50895"/>
                  </a:lnTo>
                  <a:lnTo>
                    <a:pt x="5750972" y="22209"/>
                  </a:lnTo>
                  <a:lnTo>
                    <a:pt x="5727445" y="18796"/>
                  </a:lnTo>
                  <a:close/>
                </a:path>
                <a:path w="6278245" h="351790">
                  <a:moveTo>
                    <a:pt x="2889758" y="18796"/>
                  </a:moveTo>
                  <a:lnTo>
                    <a:pt x="2849181" y="30591"/>
                  </a:lnTo>
                  <a:lnTo>
                    <a:pt x="2819654" y="65912"/>
                  </a:lnTo>
                  <a:lnTo>
                    <a:pt x="2804906" y="112982"/>
                  </a:lnTo>
                  <a:lnTo>
                    <a:pt x="2799969" y="176911"/>
                  </a:lnTo>
                  <a:lnTo>
                    <a:pt x="2801872" y="217080"/>
                  </a:lnTo>
                  <a:lnTo>
                    <a:pt x="2817060" y="280656"/>
                  </a:lnTo>
                  <a:lnTo>
                    <a:pt x="2841869" y="316612"/>
                  </a:lnTo>
                  <a:lnTo>
                    <a:pt x="2889250" y="332739"/>
                  </a:lnTo>
                  <a:lnTo>
                    <a:pt x="2901487" y="331976"/>
                  </a:lnTo>
                  <a:lnTo>
                    <a:pt x="2942131" y="311253"/>
                  </a:lnTo>
                  <a:lnTo>
                    <a:pt x="2965831" y="269748"/>
                  </a:lnTo>
                  <a:lnTo>
                    <a:pt x="2974911" y="229568"/>
                  </a:lnTo>
                  <a:lnTo>
                    <a:pt x="2977896" y="178815"/>
                  </a:lnTo>
                  <a:lnTo>
                    <a:pt x="2977132" y="147647"/>
                  </a:lnTo>
                  <a:lnTo>
                    <a:pt x="2970984" y="97788"/>
                  </a:lnTo>
                  <a:lnTo>
                    <a:pt x="2951479" y="50895"/>
                  </a:lnTo>
                  <a:lnTo>
                    <a:pt x="2913284" y="22209"/>
                  </a:lnTo>
                  <a:lnTo>
                    <a:pt x="2889758" y="18796"/>
                  </a:lnTo>
                  <a:close/>
                </a:path>
                <a:path w="6278245" h="351790">
                  <a:moveTo>
                    <a:pt x="861313" y="18796"/>
                  </a:moveTo>
                  <a:lnTo>
                    <a:pt x="820737" y="30591"/>
                  </a:lnTo>
                  <a:lnTo>
                    <a:pt x="791210" y="65912"/>
                  </a:lnTo>
                  <a:lnTo>
                    <a:pt x="776462" y="112982"/>
                  </a:lnTo>
                  <a:lnTo>
                    <a:pt x="771525" y="176911"/>
                  </a:lnTo>
                  <a:lnTo>
                    <a:pt x="773428" y="217080"/>
                  </a:lnTo>
                  <a:lnTo>
                    <a:pt x="788616" y="280656"/>
                  </a:lnTo>
                  <a:lnTo>
                    <a:pt x="813425" y="316612"/>
                  </a:lnTo>
                  <a:lnTo>
                    <a:pt x="860806" y="332739"/>
                  </a:lnTo>
                  <a:lnTo>
                    <a:pt x="873043" y="331976"/>
                  </a:lnTo>
                  <a:lnTo>
                    <a:pt x="913687" y="311253"/>
                  </a:lnTo>
                  <a:lnTo>
                    <a:pt x="937387" y="269748"/>
                  </a:lnTo>
                  <a:lnTo>
                    <a:pt x="946467" y="229568"/>
                  </a:lnTo>
                  <a:lnTo>
                    <a:pt x="949452" y="178815"/>
                  </a:lnTo>
                  <a:lnTo>
                    <a:pt x="948688" y="147647"/>
                  </a:lnTo>
                  <a:lnTo>
                    <a:pt x="942540" y="97788"/>
                  </a:lnTo>
                  <a:lnTo>
                    <a:pt x="923036" y="50895"/>
                  </a:lnTo>
                  <a:lnTo>
                    <a:pt x="884840" y="22209"/>
                  </a:lnTo>
                  <a:lnTo>
                    <a:pt x="861313" y="18796"/>
                  </a:lnTo>
                  <a:close/>
                </a:path>
                <a:path w="6278245" h="351790">
                  <a:moveTo>
                    <a:pt x="5930392" y="7619"/>
                  </a:moveTo>
                  <a:lnTo>
                    <a:pt x="6049518" y="7619"/>
                  </a:lnTo>
                  <a:lnTo>
                    <a:pt x="6215253" y="216026"/>
                  </a:lnTo>
                  <a:lnTo>
                    <a:pt x="6215253" y="71627"/>
                  </a:lnTo>
                  <a:lnTo>
                    <a:pt x="6206617" y="30734"/>
                  </a:lnTo>
                  <a:lnTo>
                    <a:pt x="6166739" y="16763"/>
                  </a:lnTo>
                  <a:lnTo>
                    <a:pt x="6166739" y="7619"/>
                  </a:lnTo>
                  <a:lnTo>
                    <a:pt x="6277737" y="7619"/>
                  </a:lnTo>
                  <a:lnTo>
                    <a:pt x="6277737" y="16763"/>
                  </a:lnTo>
                  <a:lnTo>
                    <a:pt x="6267950" y="18268"/>
                  </a:lnTo>
                  <a:lnTo>
                    <a:pt x="6259925" y="19938"/>
                  </a:lnTo>
                  <a:lnTo>
                    <a:pt x="6234699" y="51323"/>
                  </a:lnTo>
                  <a:lnTo>
                    <a:pt x="6233668" y="71627"/>
                  </a:lnTo>
                  <a:lnTo>
                    <a:pt x="6233668" y="351281"/>
                  </a:lnTo>
                  <a:lnTo>
                    <a:pt x="6225159" y="351281"/>
                  </a:lnTo>
                  <a:lnTo>
                    <a:pt x="5997956" y="71627"/>
                  </a:lnTo>
                  <a:lnTo>
                    <a:pt x="5997956" y="285241"/>
                  </a:lnTo>
                  <a:lnTo>
                    <a:pt x="6011291" y="324358"/>
                  </a:lnTo>
                  <a:lnTo>
                    <a:pt x="6049518" y="334517"/>
                  </a:lnTo>
                  <a:lnTo>
                    <a:pt x="6049518" y="343662"/>
                  </a:lnTo>
                  <a:lnTo>
                    <a:pt x="5930392" y="343662"/>
                  </a:lnTo>
                  <a:lnTo>
                    <a:pt x="5930392" y="334517"/>
                  </a:lnTo>
                  <a:lnTo>
                    <a:pt x="5943175" y="333732"/>
                  </a:lnTo>
                  <a:lnTo>
                    <a:pt x="5953887" y="331565"/>
                  </a:lnTo>
                  <a:lnTo>
                    <a:pt x="5979233" y="297620"/>
                  </a:lnTo>
                  <a:lnTo>
                    <a:pt x="5979921" y="285241"/>
                  </a:lnTo>
                  <a:lnTo>
                    <a:pt x="5979921" y="48005"/>
                  </a:lnTo>
                  <a:lnTo>
                    <a:pt x="5948426" y="18668"/>
                  </a:lnTo>
                  <a:lnTo>
                    <a:pt x="5930392" y="16763"/>
                  </a:lnTo>
                  <a:lnTo>
                    <a:pt x="5930392" y="7619"/>
                  </a:lnTo>
                  <a:close/>
                </a:path>
                <a:path w="6278245" h="351790">
                  <a:moveTo>
                    <a:pt x="5340477" y="7619"/>
                  </a:moveTo>
                  <a:lnTo>
                    <a:pt x="5516118" y="7619"/>
                  </a:lnTo>
                  <a:lnTo>
                    <a:pt x="5516118" y="16763"/>
                  </a:lnTo>
                  <a:lnTo>
                    <a:pt x="5505069" y="16763"/>
                  </a:lnTo>
                  <a:lnTo>
                    <a:pt x="5495290" y="16763"/>
                  </a:lnTo>
                  <a:lnTo>
                    <a:pt x="5487416" y="18541"/>
                  </a:lnTo>
                  <a:lnTo>
                    <a:pt x="5481446" y="21971"/>
                  </a:lnTo>
                  <a:lnTo>
                    <a:pt x="5477129" y="24384"/>
                  </a:lnTo>
                  <a:lnTo>
                    <a:pt x="5468620" y="65150"/>
                  </a:lnTo>
                  <a:lnTo>
                    <a:pt x="5468620" y="286130"/>
                  </a:lnTo>
                  <a:lnTo>
                    <a:pt x="5477002" y="326389"/>
                  </a:lnTo>
                  <a:lnTo>
                    <a:pt x="5495544" y="334517"/>
                  </a:lnTo>
                  <a:lnTo>
                    <a:pt x="5505069" y="334517"/>
                  </a:lnTo>
                  <a:lnTo>
                    <a:pt x="5516118" y="334517"/>
                  </a:lnTo>
                  <a:lnTo>
                    <a:pt x="5516118" y="343662"/>
                  </a:lnTo>
                  <a:lnTo>
                    <a:pt x="5340477" y="343662"/>
                  </a:lnTo>
                  <a:lnTo>
                    <a:pt x="5340477" y="334517"/>
                  </a:lnTo>
                  <a:lnTo>
                    <a:pt x="5351653" y="334517"/>
                  </a:lnTo>
                  <a:lnTo>
                    <a:pt x="5361432" y="334517"/>
                  </a:lnTo>
                  <a:lnTo>
                    <a:pt x="5369179" y="332739"/>
                  </a:lnTo>
                  <a:lnTo>
                    <a:pt x="5375147" y="329311"/>
                  </a:lnTo>
                  <a:lnTo>
                    <a:pt x="5379466" y="327025"/>
                  </a:lnTo>
                  <a:lnTo>
                    <a:pt x="5387847" y="286130"/>
                  </a:lnTo>
                  <a:lnTo>
                    <a:pt x="5387847" y="65150"/>
                  </a:lnTo>
                  <a:lnTo>
                    <a:pt x="5379593" y="24891"/>
                  </a:lnTo>
                  <a:lnTo>
                    <a:pt x="5361051" y="16763"/>
                  </a:lnTo>
                  <a:lnTo>
                    <a:pt x="5351653" y="16763"/>
                  </a:lnTo>
                  <a:lnTo>
                    <a:pt x="5340477" y="16763"/>
                  </a:lnTo>
                  <a:lnTo>
                    <a:pt x="5340477" y="7619"/>
                  </a:lnTo>
                  <a:close/>
                </a:path>
                <a:path w="6278245" h="351790">
                  <a:moveTo>
                    <a:pt x="5010277" y="7619"/>
                  </a:moveTo>
                  <a:lnTo>
                    <a:pt x="5312156" y="7619"/>
                  </a:lnTo>
                  <a:lnTo>
                    <a:pt x="5312156" y="98551"/>
                  </a:lnTo>
                  <a:lnTo>
                    <a:pt x="5303266" y="98551"/>
                  </a:lnTo>
                  <a:lnTo>
                    <a:pt x="5299168" y="83933"/>
                  </a:lnTo>
                  <a:lnTo>
                    <a:pt x="5294868" y="71516"/>
                  </a:lnTo>
                  <a:lnTo>
                    <a:pt x="5267074" y="35873"/>
                  </a:lnTo>
                  <a:lnTo>
                    <a:pt x="5226177" y="26924"/>
                  </a:lnTo>
                  <a:lnTo>
                    <a:pt x="5201158" y="26924"/>
                  </a:lnTo>
                  <a:lnTo>
                    <a:pt x="5201158" y="286130"/>
                  </a:lnTo>
                  <a:lnTo>
                    <a:pt x="5201326" y="297850"/>
                  </a:lnTo>
                  <a:lnTo>
                    <a:pt x="5220716" y="332866"/>
                  </a:lnTo>
                  <a:lnTo>
                    <a:pt x="5228209" y="334517"/>
                  </a:lnTo>
                  <a:lnTo>
                    <a:pt x="5237861" y="334517"/>
                  </a:lnTo>
                  <a:lnTo>
                    <a:pt x="5248910" y="334517"/>
                  </a:lnTo>
                  <a:lnTo>
                    <a:pt x="5248910" y="343662"/>
                  </a:lnTo>
                  <a:lnTo>
                    <a:pt x="5073015" y="343662"/>
                  </a:lnTo>
                  <a:lnTo>
                    <a:pt x="5073015" y="334517"/>
                  </a:lnTo>
                  <a:lnTo>
                    <a:pt x="5084191" y="334517"/>
                  </a:lnTo>
                  <a:lnTo>
                    <a:pt x="5093970" y="334517"/>
                  </a:lnTo>
                  <a:lnTo>
                    <a:pt x="5101717" y="332739"/>
                  </a:lnTo>
                  <a:lnTo>
                    <a:pt x="5107686" y="329311"/>
                  </a:lnTo>
                  <a:lnTo>
                    <a:pt x="5112004" y="327025"/>
                  </a:lnTo>
                  <a:lnTo>
                    <a:pt x="5120640" y="286130"/>
                  </a:lnTo>
                  <a:lnTo>
                    <a:pt x="5120640" y="26924"/>
                  </a:lnTo>
                  <a:lnTo>
                    <a:pt x="5096256" y="26924"/>
                  </a:lnTo>
                  <a:lnTo>
                    <a:pt x="5080466" y="27828"/>
                  </a:lnTo>
                  <a:lnTo>
                    <a:pt x="5037197" y="52474"/>
                  </a:lnTo>
                  <a:lnTo>
                    <a:pt x="5019802" y="98551"/>
                  </a:lnTo>
                  <a:lnTo>
                    <a:pt x="5010277" y="98551"/>
                  </a:lnTo>
                  <a:lnTo>
                    <a:pt x="5010277" y="7619"/>
                  </a:lnTo>
                  <a:close/>
                </a:path>
                <a:path w="6278245" h="351790">
                  <a:moveTo>
                    <a:pt x="4267708" y="7619"/>
                  </a:moveTo>
                  <a:lnTo>
                    <a:pt x="4386834" y="7619"/>
                  </a:lnTo>
                  <a:lnTo>
                    <a:pt x="4552569" y="216026"/>
                  </a:lnTo>
                  <a:lnTo>
                    <a:pt x="4552569" y="71627"/>
                  </a:lnTo>
                  <a:lnTo>
                    <a:pt x="4543933" y="30734"/>
                  </a:lnTo>
                  <a:lnTo>
                    <a:pt x="4504055" y="16763"/>
                  </a:lnTo>
                  <a:lnTo>
                    <a:pt x="4504055" y="7619"/>
                  </a:lnTo>
                  <a:lnTo>
                    <a:pt x="4615053" y="7619"/>
                  </a:lnTo>
                  <a:lnTo>
                    <a:pt x="4615053" y="16763"/>
                  </a:lnTo>
                  <a:lnTo>
                    <a:pt x="4605266" y="18268"/>
                  </a:lnTo>
                  <a:lnTo>
                    <a:pt x="4597241" y="19938"/>
                  </a:lnTo>
                  <a:lnTo>
                    <a:pt x="4572015" y="51323"/>
                  </a:lnTo>
                  <a:lnTo>
                    <a:pt x="4570984" y="71627"/>
                  </a:lnTo>
                  <a:lnTo>
                    <a:pt x="4570984" y="351281"/>
                  </a:lnTo>
                  <a:lnTo>
                    <a:pt x="4562475" y="351281"/>
                  </a:lnTo>
                  <a:lnTo>
                    <a:pt x="4335272" y="71627"/>
                  </a:lnTo>
                  <a:lnTo>
                    <a:pt x="4335272" y="285241"/>
                  </a:lnTo>
                  <a:lnTo>
                    <a:pt x="4348607" y="324358"/>
                  </a:lnTo>
                  <a:lnTo>
                    <a:pt x="4386834" y="334517"/>
                  </a:lnTo>
                  <a:lnTo>
                    <a:pt x="4386834" y="343662"/>
                  </a:lnTo>
                  <a:lnTo>
                    <a:pt x="4267708" y="343662"/>
                  </a:lnTo>
                  <a:lnTo>
                    <a:pt x="4267708" y="334517"/>
                  </a:lnTo>
                  <a:lnTo>
                    <a:pt x="4280491" y="333732"/>
                  </a:lnTo>
                  <a:lnTo>
                    <a:pt x="4291203" y="331565"/>
                  </a:lnTo>
                  <a:lnTo>
                    <a:pt x="4316549" y="297620"/>
                  </a:lnTo>
                  <a:lnTo>
                    <a:pt x="4317238" y="285241"/>
                  </a:lnTo>
                  <a:lnTo>
                    <a:pt x="4317238" y="48005"/>
                  </a:lnTo>
                  <a:lnTo>
                    <a:pt x="4285742" y="18668"/>
                  </a:lnTo>
                  <a:lnTo>
                    <a:pt x="4267708" y="16763"/>
                  </a:lnTo>
                  <a:lnTo>
                    <a:pt x="4267708" y="7619"/>
                  </a:lnTo>
                  <a:close/>
                </a:path>
                <a:path w="6278245" h="351790">
                  <a:moveTo>
                    <a:pt x="3906647" y="7619"/>
                  </a:moveTo>
                  <a:lnTo>
                    <a:pt x="4080002" y="7619"/>
                  </a:lnTo>
                  <a:lnTo>
                    <a:pt x="4080002" y="16763"/>
                  </a:lnTo>
                  <a:lnTo>
                    <a:pt x="4071366" y="16763"/>
                  </a:lnTo>
                  <a:lnTo>
                    <a:pt x="4062337" y="17025"/>
                  </a:lnTo>
                  <a:lnTo>
                    <a:pt x="4031757" y="44719"/>
                  </a:lnTo>
                  <a:lnTo>
                    <a:pt x="4030980" y="68072"/>
                  </a:lnTo>
                  <a:lnTo>
                    <a:pt x="4030980" y="232663"/>
                  </a:lnTo>
                  <a:lnTo>
                    <a:pt x="4034837" y="283134"/>
                  </a:lnTo>
                  <a:lnTo>
                    <a:pt x="4060190" y="316611"/>
                  </a:lnTo>
                  <a:lnTo>
                    <a:pt x="4099687" y="326263"/>
                  </a:lnTo>
                  <a:lnTo>
                    <a:pt x="4112805" y="325500"/>
                  </a:lnTo>
                  <a:lnTo>
                    <a:pt x="4155064" y="307326"/>
                  </a:lnTo>
                  <a:lnTo>
                    <a:pt x="4179038" y="267398"/>
                  </a:lnTo>
                  <a:lnTo>
                    <a:pt x="4184396" y="205104"/>
                  </a:lnTo>
                  <a:lnTo>
                    <a:pt x="4184396" y="68072"/>
                  </a:lnTo>
                  <a:lnTo>
                    <a:pt x="4176522" y="29463"/>
                  </a:lnTo>
                  <a:lnTo>
                    <a:pt x="4136263" y="16763"/>
                  </a:lnTo>
                  <a:lnTo>
                    <a:pt x="4136263" y="7619"/>
                  </a:lnTo>
                  <a:lnTo>
                    <a:pt x="4252468" y="7619"/>
                  </a:lnTo>
                  <a:lnTo>
                    <a:pt x="4252468" y="16763"/>
                  </a:lnTo>
                  <a:lnTo>
                    <a:pt x="4245610" y="16763"/>
                  </a:lnTo>
                  <a:lnTo>
                    <a:pt x="4236212" y="16763"/>
                  </a:lnTo>
                  <a:lnTo>
                    <a:pt x="4206992" y="44390"/>
                  </a:lnTo>
                  <a:lnTo>
                    <a:pt x="4205224" y="68072"/>
                  </a:lnTo>
                  <a:lnTo>
                    <a:pt x="4205224" y="195706"/>
                  </a:lnTo>
                  <a:lnTo>
                    <a:pt x="4204725" y="223260"/>
                  </a:lnTo>
                  <a:lnTo>
                    <a:pt x="4200777" y="265983"/>
                  </a:lnTo>
                  <a:lnTo>
                    <a:pt x="4183983" y="306419"/>
                  </a:lnTo>
                  <a:lnTo>
                    <a:pt x="4142870" y="339213"/>
                  </a:lnTo>
                  <a:lnTo>
                    <a:pt x="4101619" y="350174"/>
                  </a:lnTo>
                  <a:lnTo>
                    <a:pt x="4076827" y="351536"/>
                  </a:lnTo>
                  <a:lnTo>
                    <a:pt x="4056253" y="350819"/>
                  </a:lnTo>
                  <a:lnTo>
                    <a:pt x="4009390" y="339978"/>
                  </a:lnTo>
                  <a:lnTo>
                    <a:pt x="3971474" y="311153"/>
                  </a:lnTo>
                  <a:lnTo>
                    <a:pt x="3953541" y="270287"/>
                  </a:lnTo>
                  <a:lnTo>
                    <a:pt x="3950208" y="232663"/>
                  </a:lnTo>
                  <a:lnTo>
                    <a:pt x="3950208" y="68072"/>
                  </a:lnTo>
                  <a:lnTo>
                    <a:pt x="3950015" y="54953"/>
                  </a:lnTo>
                  <a:lnTo>
                    <a:pt x="3931042" y="18996"/>
                  </a:lnTo>
                  <a:lnTo>
                    <a:pt x="3906647" y="16763"/>
                  </a:lnTo>
                  <a:lnTo>
                    <a:pt x="3906647" y="7619"/>
                  </a:lnTo>
                  <a:close/>
                </a:path>
                <a:path w="6278245" h="351790">
                  <a:moveTo>
                    <a:pt x="3596766" y="7619"/>
                  </a:moveTo>
                  <a:lnTo>
                    <a:pt x="3880231" y="7619"/>
                  </a:lnTo>
                  <a:lnTo>
                    <a:pt x="3880231" y="104012"/>
                  </a:lnTo>
                  <a:lnTo>
                    <a:pt x="3870071" y="104012"/>
                  </a:lnTo>
                  <a:lnTo>
                    <a:pt x="3867667" y="88153"/>
                  </a:lnTo>
                  <a:lnTo>
                    <a:pt x="3863895" y="74485"/>
                  </a:lnTo>
                  <a:lnTo>
                    <a:pt x="3834907" y="39798"/>
                  </a:lnTo>
                  <a:lnTo>
                    <a:pt x="3789870" y="27876"/>
                  </a:lnTo>
                  <a:lnTo>
                    <a:pt x="3756025" y="26924"/>
                  </a:lnTo>
                  <a:lnTo>
                    <a:pt x="3724910" y="26924"/>
                  </a:lnTo>
                  <a:lnTo>
                    <a:pt x="3724910" y="164973"/>
                  </a:lnTo>
                  <a:lnTo>
                    <a:pt x="3734562" y="164973"/>
                  </a:lnTo>
                  <a:lnTo>
                    <a:pt x="3777724" y="154390"/>
                  </a:lnTo>
                  <a:lnTo>
                    <a:pt x="3802951" y="117109"/>
                  </a:lnTo>
                  <a:lnTo>
                    <a:pt x="3807587" y="92837"/>
                  </a:lnTo>
                  <a:lnTo>
                    <a:pt x="3816223" y="92837"/>
                  </a:lnTo>
                  <a:lnTo>
                    <a:pt x="3816223" y="261619"/>
                  </a:lnTo>
                  <a:lnTo>
                    <a:pt x="3807587" y="261619"/>
                  </a:lnTo>
                  <a:lnTo>
                    <a:pt x="3804203" y="239758"/>
                  </a:lnTo>
                  <a:lnTo>
                    <a:pt x="3798808" y="221980"/>
                  </a:lnTo>
                  <a:lnTo>
                    <a:pt x="3771120" y="191960"/>
                  </a:lnTo>
                  <a:lnTo>
                    <a:pt x="3734562" y="183387"/>
                  </a:lnTo>
                  <a:lnTo>
                    <a:pt x="3724910" y="183387"/>
                  </a:lnTo>
                  <a:lnTo>
                    <a:pt x="3724910" y="286130"/>
                  </a:lnTo>
                  <a:lnTo>
                    <a:pt x="3725078" y="297850"/>
                  </a:lnTo>
                  <a:lnTo>
                    <a:pt x="3744341" y="332866"/>
                  </a:lnTo>
                  <a:lnTo>
                    <a:pt x="3751834" y="334517"/>
                  </a:lnTo>
                  <a:lnTo>
                    <a:pt x="3761232" y="334517"/>
                  </a:lnTo>
                  <a:lnTo>
                    <a:pt x="3772408" y="334517"/>
                  </a:lnTo>
                  <a:lnTo>
                    <a:pt x="3772408" y="343662"/>
                  </a:lnTo>
                  <a:lnTo>
                    <a:pt x="3596766" y="343662"/>
                  </a:lnTo>
                  <a:lnTo>
                    <a:pt x="3596766" y="334517"/>
                  </a:lnTo>
                  <a:lnTo>
                    <a:pt x="3607943" y="334517"/>
                  </a:lnTo>
                  <a:lnTo>
                    <a:pt x="3617595" y="334517"/>
                  </a:lnTo>
                  <a:lnTo>
                    <a:pt x="3625469" y="332739"/>
                  </a:lnTo>
                  <a:lnTo>
                    <a:pt x="3631438" y="329311"/>
                  </a:lnTo>
                  <a:lnTo>
                    <a:pt x="3635756" y="327025"/>
                  </a:lnTo>
                  <a:lnTo>
                    <a:pt x="3644011" y="286130"/>
                  </a:lnTo>
                  <a:lnTo>
                    <a:pt x="3644011" y="65150"/>
                  </a:lnTo>
                  <a:lnTo>
                    <a:pt x="3635883" y="24891"/>
                  </a:lnTo>
                  <a:lnTo>
                    <a:pt x="3617341" y="16763"/>
                  </a:lnTo>
                  <a:lnTo>
                    <a:pt x="3607943" y="16763"/>
                  </a:lnTo>
                  <a:lnTo>
                    <a:pt x="3596766" y="16763"/>
                  </a:lnTo>
                  <a:lnTo>
                    <a:pt x="3596766" y="7619"/>
                  </a:lnTo>
                  <a:close/>
                </a:path>
                <a:path w="6278245" h="351790">
                  <a:moveTo>
                    <a:pt x="3092704" y="7619"/>
                  </a:moveTo>
                  <a:lnTo>
                    <a:pt x="3211830" y="7619"/>
                  </a:lnTo>
                  <a:lnTo>
                    <a:pt x="3377565" y="216026"/>
                  </a:lnTo>
                  <a:lnTo>
                    <a:pt x="3377565" y="71627"/>
                  </a:lnTo>
                  <a:lnTo>
                    <a:pt x="3368929" y="30734"/>
                  </a:lnTo>
                  <a:lnTo>
                    <a:pt x="3329051" y="16763"/>
                  </a:lnTo>
                  <a:lnTo>
                    <a:pt x="3329051" y="7619"/>
                  </a:lnTo>
                  <a:lnTo>
                    <a:pt x="3440049" y="7619"/>
                  </a:lnTo>
                  <a:lnTo>
                    <a:pt x="3440049" y="16763"/>
                  </a:lnTo>
                  <a:lnTo>
                    <a:pt x="3430262" y="18268"/>
                  </a:lnTo>
                  <a:lnTo>
                    <a:pt x="3422237" y="19938"/>
                  </a:lnTo>
                  <a:lnTo>
                    <a:pt x="3397011" y="51323"/>
                  </a:lnTo>
                  <a:lnTo>
                    <a:pt x="3395980" y="71627"/>
                  </a:lnTo>
                  <a:lnTo>
                    <a:pt x="3395980" y="351281"/>
                  </a:lnTo>
                  <a:lnTo>
                    <a:pt x="3387471" y="351281"/>
                  </a:lnTo>
                  <a:lnTo>
                    <a:pt x="3160268" y="71627"/>
                  </a:lnTo>
                  <a:lnTo>
                    <a:pt x="3160268" y="285241"/>
                  </a:lnTo>
                  <a:lnTo>
                    <a:pt x="3173603" y="324358"/>
                  </a:lnTo>
                  <a:lnTo>
                    <a:pt x="3211830" y="334517"/>
                  </a:lnTo>
                  <a:lnTo>
                    <a:pt x="3211830" y="343662"/>
                  </a:lnTo>
                  <a:lnTo>
                    <a:pt x="3092704" y="343662"/>
                  </a:lnTo>
                  <a:lnTo>
                    <a:pt x="3092704" y="334517"/>
                  </a:lnTo>
                  <a:lnTo>
                    <a:pt x="3105487" y="333732"/>
                  </a:lnTo>
                  <a:lnTo>
                    <a:pt x="3116199" y="331565"/>
                  </a:lnTo>
                  <a:lnTo>
                    <a:pt x="3141545" y="297620"/>
                  </a:lnTo>
                  <a:lnTo>
                    <a:pt x="3142234" y="285241"/>
                  </a:lnTo>
                  <a:lnTo>
                    <a:pt x="3142234" y="48005"/>
                  </a:lnTo>
                  <a:lnTo>
                    <a:pt x="3110738" y="18668"/>
                  </a:lnTo>
                  <a:lnTo>
                    <a:pt x="3092704" y="16763"/>
                  </a:lnTo>
                  <a:lnTo>
                    <a:pt x="3092704" y="7619"/>
                  </a:lnTo>
                  <a:close/>
                </a:path>
                <a:path w="6278245" h="351790">
                  <a:moveTo>
                    <a:pt x="2502789" y="7619"/>
                  </a:moveTo>
                  <a:lnTo>
                    <a:pt x="2678430" y="7619"/>
                  </a:lnTo>
                  <a:lnTo>
                    <a:pt x="2678430" y="16763"/>
                  </a:lnTo>
                  <a:lnTo>
                    <a:pt x="2667381" y="16763"/>
                  </a:lnTo>
                  <a:lnTo>
                    <a:pt x="2657602" y="16763"/>
                  </a:lnTo>
                  <a:lnTo>
                    <a:pt x="2649728" y="18541"/>
                  </a:lnTo>
                  <a:lnTo>
                    <a:pt x="2643759" y="21971"/>
                  </a:lnTo>
                  <a:lnTo>
                    <a:pt x="2639441" y="24384"/>
                  </a:lnTo>
                  <a:lnTo>
                    <a:pt x="2630932" y="65150"/>
                  </a:lnTo>
                  <a:lnTo>
                    <a:pt x="2630932" y="286130"/>
                  </a:lnTo>
                  <a:lnTo>
                    <a:pt x="2639314" y="326389"/>
                  </a:lnTo>
                  <a:lnTo>
                    <a:pt x="2657856" y="334517"/>
                  </a:lnTo>
                  <a:lnTo>
                    <a:pt x="2667381" y="334517"/>
                  </a:lnTo>
                  <a:lnTo>
                    <a:pt x="2678430" y="334517"/>
                  </a:lnTo>
                  <a:lnTo>
                    <a:pt x="2678430" y="343662"/>
                  </a:lnTo>
                  <a:lnTo>
                    <a:pt x="2502789" y="343662"/>
                  </a:lnTo>
                  <a:lnTo>
                    <a:pt x="2502789" y="334517"/>
                  </a:lnTo>
                  <a:lnTo>
                    <a:pt x="2513965" y="334517"/>
                  </a:lnTo>
                  <a:lnTo>
                    <a:pt x="2523744" y="334517"/>
                  </a:lnTo>
                  <a:lnTo>
                    <a:pt x="2531491" y="332739"/>
                  </a:lnTo>
                  <a:lnTo>
                    <a:pt x="2537460" y="329311"/>
                  </a:lnTo>
                  <a:lnTo>
                    <a:pt x="2541778" y="327025"/>
                  </a:lnTo>
                  <a:lnTo>
                    <a:pt x="2550160" y="286130"/>
                  </a:lnTo>
                  <a:lnTo>
                    <a:pt x="2550160" y="65150"/>
                  </a:lnTo>
                  <a:lnTo>
                    <a:pt x="2541905" y="24891"/>
                  </a:lnTo>
                  <a:lnTo>
                    <a:pt x="2523363" y="16763"/>
                  </a:lnTo>
                  <a:lnTo>
                    <a:pt x="2513965" y="16763"/>
                  </a:lnTo>
                  <a:lnTo>
                    <a:pt x="2502789" y="16763"/>
                  </a:lnTo>
                  <a:lnTo>
                    <a:pt x="2502789" y="7619"/>
                  </a:lnTo>
                  <a:close/>
                </a:path>
                <a:path w="6278245" h="351790">
                  <a:moveTo>
                    <a:pt x="2172589" y="7619"/>
                  </a:moveTo>
                  <a:lnTo>
                    <a:pt x="2474468" y="7619"/>
                  </a:lnTo>
                  <a:lnTo>
                    <a:pt x="2474468" y="98551"/>
                  </a:lnTo>
                  <a:lnTo>
                    <a:pt x="2465578" y="98551"/>
                  </a:lnTo>
                  <a:lnTo>
                    <a:pt x="2461480" y="83933"/>
                  </a:lnTo>
                  <a:lnTo>
                    <a:pt x="2457180" y="71516"/>
                  </a:lnTo>
                  <a:lnTo>
                    <a:pt x="2429386" y="35873"/>
                  </a:lnTo>
                  <a:lnTo>
                    <a:pt x="2388489" y="26924"/>
                  </a:lnTo>
                  <a:lnTo>
                    <a:pt x="2363470" y="26924"/>
                  </a:lnTo>
                  <a:lnTo>
                    <a:pt x="2363470" y="286130"/>
                  </a:lnTo>
                  <a:lnTo>
                    <a:pt x="2363638" y="297850"/>
                  </a:lnTo>
                  <a:lnTo>
                    <a:pt x="2383028" y="332866"/>
                  </a:lnTo>
                  <a:lnTo>
                    <a:pt x="2390521" y="334517"/>
                  </a:lnTo>
                  <a:lnTo>
                    <a:pt x="2400173" y="334517"/>
                  </a:lnTo>
                  <a:lnTo>
                    <a:pt x="2411222" y="334517"/>
                  </a:lnTo>
                  <a:lnTo>
                    <a:pt x="2411222" y="343662"/>
                  </a:lnTo>
                  <a:lnTo>
                    <a:pt x="2235327" y="343662"/>
                  </a:lnTo>
                  <a:lnTo>
                    <a:pt x="2235327" y="334517"/>
                  </a:lnTo>
                  <a:lnTo>
                    <a:pt x="2246503" y="334517"/>
                  </a:lnTo>
                  <a:lnTo>
                    <a:pt x="2256282" y="334517"/>
                  </a:lnTo>
                  <a:lnTo>
                    <a:pt x="2264029" y="332739"/>
                  </a:lnTo>
                  <a:lnTo>
                    <a:pt x="2269998" y="329311"/>
                  </a:lnTo>
                  <a:lnTo>
                    <a:pt x="2274316" y="327025"/>
                  </a:lnTo>
                  <a:lnTo>
                    <a:pt x="2282952" y="286130"/>
                  </a:lnTo>
                  <a:lnTo>
                    <a:pt x="2282952" y="26924"/>
                  </a:lnTo>
                  <a:lnTo>
                    <a:pt x="2258568" y="26924"/>
                  </a:lnTo>
                  <a:lnTo>
                    <a:pt x="2242778" y="27828"/>
                  </a:lnTo>
                  <a:lnTo>
                    <a:pt x="2199509" y="52474"/>
                  </a:lnTo>
                  <a:lnTo>
                    <a:pt x="2182114" y="98551"/>
                  </a:lnTo>
                  <a:lnTo>
                    <a:pt x="2172589" y="98551"/>
                  </a:lnTo>
                  <a:lnTo>
                    <a:pt x="2172589" y="7619"/>
                  </a:lnTo>
                  <a:close/>
                </a:path>
                <a:path w="6278245" h="351790">
                  <a:moveTo>
                    <a:pt x="1434719" y="7619"/>
                  </a:moveTo>
                  <a:lnTo>
                    <a:pt x="1608074" y="7619"/>
                  </a:lnTo>
                  <a:lnTo>
                    <a:pt x="1608074" y="16763"/>
                  </a:lnTo>
                  <a:lnTo>
                    <a:pt x="1599438" y="16763"/>
                  </a:lnTo>
                  <a:lnTo>
                    <a:pt x="1590409" y="17025"/>
                  </a:lnTo>
                  <a:lnTo>
                    <a:pt x="1559829" y="44719"/>
                  </a:lnTo>
                  <a:lnTo>
                    <a:pt x="1559052" y="68072"/>
                  </a:lnTo>
                  <a:lnTo>
                    <a:pt x="1559052" y="232663"/>
                  </a:lnTo>
                  <a:lnTo>
                    <a:pt x="1562909" y="283134"/>
                  </a:lnTo>
                  <a:lnTo>
                    <a:pt x="1588262" y="316611"/>
                  </a:lnTo>
                  <a:lnTo>
                    <a:pt x="1627759" y="326263"/>
                  </a:lnTo>
                  <a:lnTo>
                    <a:pt x="1640877" y="325500"/>
                  </a:lnTo>
                  <a:lnTo>
                    <a:pt x="1683136" y="307326"/>
                  </a:lnTo>
                  <a:lnTo>
                    <a:pt x="1707110" y="267398"/>
                  </a:lnTo>
                  <a:lnTo>
                    <a:pt x="1712468" y="205104"/>
                  </a:lnTo>
                  <a:lnTo>
                    <a:pt x="1712468" y="68072"/>
                  </a:lnTo>
                  <a:lnTo>
                    <a:pt x="1704594" y="29463"/>
                  </a:lnTo>
                  <a:lnTo>
                    <a:pt x="1664335" y="16763"/>
                  </a:lnTo>
                  <a:lnTo>
                    <a:pt x="1664335" y="7619"/>
                  </a:lnTo>
                  <a:lnTo>
                    <a:pt x="1780539" y="7619"/>
                  </a:lnTo>
                  <a:lnTo>
                    <a:pt x="1780539" y="16763"/>
                  </a:lnTo>
                  <a:lnTo>
                    <a:pt x="1773682" y="16763"/>
                  </a:lnTo>
                  <a:lnTo>
                    <a:pt x="1764284" y="16763"/>
                  </a:lnTo>
                  <a:lnTo>
                    <a:pt x="1735064" y="44390"/>
                  </a:lnTo>
                  <a:lnTo>
                    <a:pt x="1733296" y="68072"/>
                  </a:lnTo>
                  <a:lnTo>
                    <a:pt x="1733296" y="195706"/>
                  </a:lnTo>
                  <a:lnTo>
                    <a:pt x="1732797" y="223260"/>
                  </a:lnTo>
                  <a:lnTo>
                    <a:pt x="1728849" y="265983"/>
                  </a:lnTo>
                  <a:lnTo>
                    <a:pt x="1712055" y="306419"/>
                  </a:lnTo>
                  <a:lnTo>
                    <a:pt x="1670942" y="339213"/>
                  </a:lnTo>
                  <a:lnTo>
                    <a:pt x="1629691" y="350174"/>
                  </a:lnTo>
                  <a:lnTo>
                    <a:pt x="1604899" y="351536"/>
                  </a:lnTo>
                  <a:lnTo>
                    <a:pt x="1584325" y="350819"/>
                  </a:lnTo>
                  <a:lnTo>
                    <a:pt x="1537462" y="339978"/>
                  </a:lnTo>
                  <a:lnTo>
                    <a:pt x="1499546" y="311153"/>
                  </a:lnTo>
                  <a:lnTo>
                    <a:pt x="1481613" y="270287"/>
                  </a:lnTo>
                  <a:lnTo>
                    <a:pt x="1478280" y="232663"/>
                  </a:lnTo>
                  <a:lnTo>
                    <a:pt x="1478280" y="68072"/>
                  </a:lnTo>
                  <a:lnTo>
                    <a:pt x="1478087" y="54953"/>
                  </a:lnTo>
                  <a:lnTo>
                    <a:pt x="1459114" y="18996"/>
                  </a:lnTo>
                  <a:lnTo>
                    <a:pt x="1434719" y="16763"/>
                  </a:lnTo>
                  <a:lnTo>
                    <a:pt x="1434719" y="7619"/>
                  </a:lnTo>
                  <a:close/>
                </a:path>
                <a:path w="6278245" h="351790">
                  <a:moveTo>
                    <a:pt x="1063752" y="7619"/>
                  </a:moveTo>
                  <a:lnTo>
                    <a:pt x="1214120" y="7619"/>
                  </a:lnTo>
                  <a:lnTo>
                    <a:pt x="1242744" y="8643"/>
                  </a:lnTo>
                  <a:lnTo>
                    <a:pt x="1291183" y="16835"/>
                  </a:lnTo>
                  <a:lnTo>
                    <a:pt x="1332069" y="35309"/>
                  </a:lnTo>
                  <a:lnTo>
                    <a:pt x="1366117" y="65686"/>
                  </a:lnTo>
                  <a:lnTo>
                    <a:pt x="1389187" y="105683"/>
                  </a:lnTo>
                  <a:lnTo>
                    <a:pt x="1400756" y="151681"/>
                  </a:lnTo>
                  <a:lnTo>
                    <a:pt x="1402207" y="176656"/>
                  </a:lnTo>
                  <a:lnTo>
                    <a:pt x="1401492" y="194018"/>
                  </a:lnTo>
                  <a:lnTo>
                    <a:pt x="1390777" y="241935"/>
                  </a:lnTo>
                  <a:lnTo>
                    <a:pt x="1369935" y="280850"/>
                  </a:lnTo>
                  <a:lnTo>
                    <a:pt x="1341802" y="308736"/>
                  </a:lnTo>
                  <a:lnTo>
                    <a:pt x="1307054" y="328025"/>
                  </a:lnTo>
                  <a:lnTo>
                    <a:pt x="1261745" y="340740"/>
                  </a:lnTo>
                  <a:lnTo>
                    <a:pt x="1214120" y="343662"/>
                  </a:lnTo>
                  <a:lnTo>
                    <a:pt x="1063752" y="343662"/>
                  </a:lnTo>
                  <a:lnTo>
                    <a:pt x="1063752" y="334517"/>
                  </a:lnTo>
                  <a:lnTo>
                    <a:pt x="1074801" y="334517"/>
                  </a:lnTo>
                  <a:lnTo>
                    <a:pt x="1084580" y="334517"/>
                  </a:lnTo>
                  <a:lnTo>
                    <a:pt x="1110872" y="297870"/>
                  </a:lnTo>
                  <a:lnTo>
                    <a:pt x="1110996" y="286130"/>
                  </a:lnTo>
                  <a:lnTo>
                    <a:pt x="1110996" y="65150"/>
                  </a:lnTo>
                  <a:lnTo>
                    <a:pt x="1102868" y="24891"/>
                  </a:lnTo>
                  <a:lnTo>
                    <a:pt x="1084326" y="16763"/>
                  </a:lnTo>
                  <a:lnTo>
                    <a:pt x="1074801" y="16763"/>
                  </a:lnTo>
                  <a:lnTo>
                    <a:pt x="1063752" y="16763"/>
                  </a:lnTo>
                  <a:lnTo>
                    <a:pt x="1063752" y="7619"/>
                  </a:lnTo>
                  <a:close/>
                </a:path>
                <a:path w="6278245" h="351790">
                  <a:moveTo>
                    <a:pt x="305943" y="7619"/>
                  </a:moveTo>
                  <a:lnTo>
                    <a:pt x="462025" y="7619"/>
                  </a:lnTo>
                  <a:lnTo>
                    <a:pt x="490477" y="8145"/>
                  </a:lnTo>
                  <a:lnTo>
                    <a:pt x="535142" y="12388"/>
                  </a:lnTo>
                  <a:lnTo>
                    <a:pt x="576929" y="28051"/>
                  </a:lnTo>
                  <a:lnTo>
                    <a:pt x="605168" y="58949"/>
                  </a:lnTo>
                  <a:lnTo>
                    <a:pt x="615188" y="100329"/>
                  </a:lnTo>
                  <a:lnTo>
                    <a:pt x="613519" y="118096"/>
                  </a:lnTo>
                  <a:lnTo>
                    <a:pt x="588391" y="161798"/>
                  </a:lnTo>
                  <a:lnTo>
                    <a:pt x="555136" y="180478"/>
                  </a:lnTo>
                  <a:lnTo>
                    <a:pt x="540638" y="184785"/>
                  </a:lnTo>
                  <a:lnTo>
                    <a:pt x="621411" y="298576"/>
                  </a:lnTo>
                  <a:lnTo>
                    <a:pt x="650748" y="331215"/>
                  </a:lnTo>
                  <a:lnTo>
                    <a:pt x="667512" y="334517"/>
                  </a:lnTo>
                  <a:lnTo>
                    <a:pt x="667512" y="343662"/>
                  </a:lnTo>
                  <a:lnTo>
                    <a:pt x="561721" y="343662"/>
                  </a:lnTo>
                  <a:lnTo>
                    <a:pt x="453390" y="190500"/>
                  </a:lnTo>
                  <a:lnTo>
                    <a:pt x="431292" y="190500"/>
                  </a:lnTo>
                  <a:lnTo>
                    <a:pt x="431292" y="284734"/>
                  </a:lnTo>
                  <a:lnTo>
                    <a:pt x="431506" y="297092"/>
                  </a:lnTo>
                  <a:lnTo>
                    <a:pt x="451576" y="332160"/>
                  </a:lnTo>
                  <a:lnTo>
                    <a:pt x="477900" y="334517"/>
                  </a:lnTo>
                  <a:lnTo>
                    <a:pt x="477900" y="343662"/>
                  </a:lnTo>
                  <a:lnTo>
                    <a:pt x="305943" y="343662"/>
                  </a:lnTo>
                  <a:lnTo>
                    <a:pt x="305943" y="334517"/>
                  </a:lnTo>
                  <a:lnTo>
                    <a:pt x="316634" y="334236"/>
                  </a:lnTo>
                  <a:lnTo>
                    <a:pt x="325469" y="333406"/>
                  </a:lnTo>
                  <a:lnTo>
                    <a:pt x="352339" y="297072"/>
                  </a:lnTo>
                  <a:lnTo>
                    <a:pt x="352552" y="284734"/>
                  </a:lnTo>
                  <a:lnTo>
                    <a:pt x="352552" y="66675"/>
                  </a:lnTo>
                  <a:lnTo>
                    <a:pt x="346963" y="27559"/>
                  </a:lnTo>
                  <a:lnTo>
                    <a:pt x="305943" y="16763"/>
                  </a:lnTo>
                  <a:lnTo>
                    <a:pt x="305943" y="7619"/>
                  </a:lnTo>
                  <a:close/>
                </a:path>
                <a:path w="6278245" h="351790">
                  <a:moveTo>
                    <a:pt x="0" y="7619"/>
                  </a:moveTo>
                  <a:lnTo>
                    <a:pt x="146558" y="7619"/>
                  </a:lnTo>
                  <a:lnTo>
                    <a:pt x="180129" y="9237"/>
                  </a:lnTo>
                  <a:lnTo>
                    <a:pt x="232032" y="22139"/>
                  </a:lnTo>
                  <a:lnTo>
                    <a:pt x="264078" y="47087"/>
                  </a:lnTo>
                  <a:lnTo>
                    <a:pt x="281813" y="97789"/>
                  </a:lnTo>
                  <a:lnTo>
                    <a:pt x="280548" y="113577"/>
                  </a:lnTo>
                  <a:lnTo>
                    <a:pt x="261493" y="153797"/>
                  </a:lnTo>
                  <a:lnTo>
                    <a:pt x="222345" y="180425"/>
                  </a:lnTo>
                  <a:lnTo>
                    <a:pt x="173132" y="190007"/>
                  </a:lnTo>
                  <a:lnTo>
                    <a:pt x="124206" y="191515"/>
                  </a:lnTo>
                  <a:lnTo>
                    <a:pt x="124206" y="284734"/>
                  </a:lnTo>
                  <a:lnTo>
                    <a:pt x="129793" y="323723"/>
                  </a:lnTo>
                  <a:lnTo>
                    <a:pt x="170815" y="334517"/>
                  </a:lnTo>
                  <a:lnTo>
                    <a:pt x="170815" y="343662"/>
                  </a:lnTo>
                  <a:lnTo>
                    <a:pt x="0" y="343662"/>
                  </a:lnTo>
                  <a:lnTo>
                    <a:pt x="0" y="334517"/>
                  </a:lnTo>
                  <a:lnTo>
                    <a:pt x="10763" y="334236"/>
                  </a:lnTo>
                  <a:lnTo>
                    <a:pt x="19621" y="333406"/>
                  </a:lnTo>
                  <a:lnTo>
                    <a:pt x="46414" y="297072"/>
                  </a:lnTo>
                  <a:lnTo>
                    <a:pt x="46609" y="284734"/>
                  </a:lnTo>
                  <a:lnTo>
                    <a:pt x="46609" y="66675"/>
                  </a:lnTo>
                  <a:lnTo>
                    <a:pt x="41021" y="27559"/>
                  </a:lnTo>
                  <a:lnTo>
                    <a:pt x="0" y="16763"/>
                  </a:lnTo>
                  <a:lnTo>
                    <a:pt x="0" y="7619"/>
                  </a:lnTo>
                  <a:close/>
                </a:path>
                <a:path w="6278245" h="351790">
                  <a:moveTo>
                    <a:pt x="5734304" y="2793"/>
                  </a:moveTo>
                  <a:lnTo>
                    <a:pt x="5801248" y="14668"/>
                  </a:lnTo>
                  <a:lnTo>
                    <a:pt x="5854954" y="49784"/>
                  </a:lnTo>
                  <a:lnTo>
                    <a:pt x="5892561" y="105838"/>
                  </a:lnTo>
                  <a:lnTo>
                    <a:pt x="5905119" y="174371"/>
                  </a:lnTo>
                  <a:lnTo>
                    <a:pt x="5902783" y="205400"/>
                  </a:lnTo>
                  <a:lnTo>
                    <a:pt x="5884062" y="261649"/>
                  </a:lnTo>
                  <a:lnTo>
                    <a:pt x="5840339" y="315063"/>
                  </a:lnTo>
                  <a:lnTo>
                    <a:pt x="5807916" y="335184"/>
                  </a:lnTo>
                  <a:lnTo>
                    <a:pt x="5770373" y="347257"/>
                  </a:lnTo>
                  <a:lnTo>
                    <a:pt x="5727700" y="351281"/>
                  </a:lnTo>
                  <a:lnTo>
                    <a:pt x="5684930" y="347448"/>
                  </a:lnTo>
                  <a:lnTo>
                    <a:pt x="5647293" y="335946"/>
                  </a:lnTo>
                  <a:lnTo>
                    <a:pt x="5587365" y="289940"/>
                  </a:lnTo>
                  <a:lnTo>
                    <a:pt x="5558043" y="236807"/>
                  </a:lnTo>
                  <a:lnTo>
                    <a:pt x="5548249" y="174625"/>
                  </a:lnTo>
                  <a:lnTo>
                    <a:pt x="5551437" y="138761"/>
                  </a:lnTo>
                  <a:lnTo>
                    <a:pt x="5576913" y="76416"/>
                  </a:lnTo>
                  <a:lnTo>
                    <a:pt x="5626082" y="28263"/>
                  </a:lnTo>
                  <a:lnTo>
                    <a:pt x="5688705" y="4780"/>
                  </a:lnTo>
                  <a:lnTo>
                    <a:pt x="5727827" y="2793"/>
                  </a:lnTo>
                  <a:lnTo>
                    <a:pt x="5731129" y="2793"/>
                  </a:lnTo>
                  <a:lnTo>
                    <a:pt x="5734304" y="2793"/>
                  </a:lnTo>
                  <a:close/>
                </a:path>
                <a:path w="6278245" h="351790">
                  <a:moveTo>
                    <a:pt x="2896616" y="2793"/>
                  </a:moveTo>
                  <a:lnTo>
                    <a:pt x="2963560" y="14668"/>
                  </a:lnTo>
                  <a:lnTo>
                    <a:pt x="3017266" y="49784"/>
                  </a:lnTo>
                  <a:lnTo>
                    <a:pt x="3054873" y="105838"/>
                  </a:lnTo>
                  <a:lnTo>
                    <a:pt x="3067431" y="174371"/>
                  </a:lnTo>
                  <a:lnTo>
                    <a:pt x="3065095" y="205400"/>
                  </a:lnTo>
                  <a:lnTo>
                    <a:pt x="3046374" y="261649"/>
                  </a:lnTo>
                  <a:lnTo>
                    <a:pt x="3002651" y="315063"/>
                  </a:lnTo>
                  <a:lnTo>
                    <a:pt x="2970228" y="335184"/>
                  </a:lnTo>
                  <a:lnTo>
                    <a:pt x="2932685" y="347257"/>
                  </a:lnTo>
                  <a:lnTo>
                    <a:pt x="2890012" y="351281"/>
                  </a:lnTo>
                  <a:lnTo>
                    <a:pt x="2847242" y="347448"/>
                  </a:lnTo>
                  <a:lnTo>
                    <a:pt x="2809605" y="335946"/>
                  </a:lnTo>
                  <a:lnTo>
                    <a:pt x="2749677" y="289940"/>
                  </a:lnTo>
                  <a:lnTo>
                    <a:pt x="2720355" y="236807"/>
                  </a:lnTo>
                  <a:lnTo>
                    <a:pt x="2710561" y="174625"/>
                  </a:lnTo>
                  <a:lnTo>
                    <a:pt x="2713749" y="138761"/>
                  </a:lnTo>
                  <a:lnTo>
                    <a:pt x="2739225" y="76416"/>
                  </a:lnTo>
                  <a:lnTo>
                    <a:pt x="2788394" y="28263"/>
                  </a:lnTo>
                  <a:lnTo>
                    <a:pt x="2851017" y="4780"/>
                  </a:lnTo>
                  <a:lnTo>
                    <a:pt x="2890139" y="2793"/>
                  </a:lnTo>
                  <a:lnTo>
                    <a:pt x="2893441" y="2793"/>
                  </a:lnTo>
                  <a:lnTo>
                    <a:pt x="2896616" y="2793"/>
                  </a:lnTo>
                  <a:close/>
                </a:path>
                <a:path w="6278245" h="351790">
                  <a:moveTo>
                    <a:pt x="868172" y="2793"/>
                  </a:moveTo>
                  <a:lnTo>
                    <a:pt x="935116" y="14668"/>
                  </a:lnTo>
                  <a:lnTo>
                    <a:pt x="988822" y="49784"/>
                  </a:lnTo>
                  <a:lnTo>
                    <a:pt x="1026429" y="105838"/>
                  </a:lnTo>
                  <a:lnTo>
                    <a:pt x="1038987" y="174371"/>
                  </a:lnTo>
                  <a:lnTo>
                    <a:pt x="1036651" y="205400"/>
                  </a:lnTo>
                  <a:lnTo>
                    <a:pt x="1017930" y="261649"/>
                  </a:lnTo>
                  <a:lnTo>
                    <a:pt x="974207" y="315063"/>
                  </a:lnTo>
                  <a:lnTo>
                    <a:pt x="941784" y="335184"/>
                  </a:lnTo>
                  <a:lnTo>
                    <a:pt x="904241" y="347257"/>
                  </a:lnTo>
                  <a:lnTo>
                    <a:pt x="861568" y="351281"/>
                  </a:lnTo>
                  <a:lnTo>
                    <a:pt x="818798" y="347448"/>
                  </a:lnTo>
                  <a:lnTo>
                    <a:pt x="781161" y="335946"/>
                  </a:lnTo>
                  <a:lnTo>
                    <a:pt x="721233" y="289940"/>
                  </a:lnTo>
                  <a:lnTo>
                    <a:pt x="691911" y="236807"/>
                  </a:lnTo>
                  <a:lnTo>
                    <a:pt x="682117" y="174625"/>
                  </a:lnTo>
                  <a:lnTo>
                    <a:pt x="685305" y="138761"/>
                  </a:lnTo>
                  <a:lnTo>
                    <a:pt x="710781" y="76416"/>
                  </a:lnTo>
                  <a:lnTo>
                    <a:pt x="759950" y="28263"/>
                  </a:lnTo>
                  <a:lnTo>
                    <a:pt x="822573" y="4780"/>
                  </a:lnTo>
                  <a:lnTo>
                    <a:pt x="861694" y="2793"/>
                  </a:lnTo>
                  <a:lnTo>
                    <a:pt x="864997" y="2793"/>
                  </a:lnTo>
                  <a:lnTo>
                    <a:pt x="868172" y="2793"/>
                  </a:lnTo>
                  <a:close/>
                </a:path>
                <a:path w="6278245" h="351790">
                  <a:moveTo>
                    <a:pt x="4830191" y="0"/>
                  </a:moveTo>
                  <a:lnTo>
                    <a:pt x="4885537" y="8626"/>
                  </a:lnTo>
                  <a:lnTo>
                    <a:pt x="4915376" y="19274"/>
                  </a:lnTo>
                  <a:lnTo>
                    <a:pt x="4923663" y="22050"/>
                  </a:lnTo>
                  <a:lnTo>
                    <a:pt x="4929854" y="23707"/>
                  </a:lnTo>
                  <a:lnTo>
                    <a:pt x="4933950" y="24256"/>
                  </a:lnTo>
                  <a:lnTo>
                    <a:pt x="4939284" y="24256"/>
                  </a:lnTo>
                  <a:lnTo>
                    <a:pt x="4955286" y="0"/>
                  </a:lnTo>
                  <a:lnTo>
                    <a:pt x="4964938" y="0"/>
                  </a:lnTo>
                  <a:lnTo>
                    <a:pt x="4964938" y="116459"/>
                  </a:lnTo>
                  <a:lnTo>
                    <a:pt x="4955286" y="116459"/>
                  </a:lnTo>
                  <a:lnTo>
                    <a:pt x="4948668" y="94954"/>
                  </a:lnTo>
                  <a:lnTo>
                    <a:pt x="4939680" y="76152"/>
                  </a:lnTo>
                  <a:lnTo>
                    <a:pt x="4914646" y="46609"/>
                  </a:lnTo>
                  <a:lnTo>
                    <a:pt x="4865568" y="23748"/>
                  </a:lnTo>
                  <a:lnTo>
                    <a:pt x="4847209" y="22225"/>
                  </a:lnTo>
                  <a:lnTo>
                    <a:pt x="4831824" y="23366"/>
                  </a:lnTo>
                  <a:lnTo>
                    <a:pt x="4789551" y="40386"/>
                  </a:lnTo>
                  <a:lnTo>
                    <a:pt x="4758047" y="73747"/>
                  </a:lnTo>
                  <a:lnTo>
                    <a:pt x="4739354" y="127190"/>
                  </a:lnTo>
                  <a:lnTo>
                    <a:pt x="4735449" y="170941"/>
                  </a:lnTo>
                  <a:lnTo>
                    <a:pt x="4736163" y="192996"/>
                  </a:lnTo>
                  <a:lnTo>
                    <a:pt x="4741878" y="234057"/>
                  </a:lnTo>
                  <a:lnTo>
                    <a:pt x="4753401" y="270470"/>
                  </a:lnTo>
                  <a:lnTo>
                    <a:pt x="4782566" y="309117"/>
                  </a:lnTo>
                  <a:lnTo>
                    <a:pt x="4827125" y="326852"/>
                  </a:lnTo>
                  <a:lnTo>
                    <a:pt x="4845558" y="328040"/>
                  </a:lnTo>
                  <a:lnTo>
                    <a:pt x="4861055" y="327181"/>
                  </a:lnTo>
                  <a:lnTo>
                    <a:pt x="4903597" y="314198"/>
                  </a:lnTo>
                  <a:lnTo>
                    <a:pt x="4944816" y="282033"/>
                  </a:lnTo>
                  <a:lnTo>
                    <a:pt x="4959223" y="266318"/>
                  </a:lnTo>
                  <a:lnTo>
                    <a:pt x="4959223" y="295401"/>
                  </a:lnTo>
                  <a:lnTo>
                    <a:pt x="4930441" y="320786"/>
                  </a:lnTo>
                  <a:lnTo>
                    <a:pt x="4884463" y="343888"/>
                  </a:lnTo>
                  <a:lnTo>
                    <a:pt x="4828921" y="351281"/>
                  </a:lnTo>
                  <a:lnTo>
                    <a:pt x="4802800" y="349946"/>
                  </a:lnTo>
                  <a:lnTo>
                    <a:pt x="4755036" y="339226"/>
                  </a:lnTo>
                  <a:lnTo>
                    <a:pt x="4713747" y="317867"/>
                  </a:lnTo>
                  <a:lnTo>
                    <a:pt x="4681553" y="286867"/>
                  </a:lnTo>
                  <a:lnTo>
                    <a:pt x="4659100" y="247318"/>
                  </a:lnTo>
                  <a:lnTo>
                    <a:pt x="4647721" y="204317"/>
                  </a:lnTo>
                  <a:lnTo>
                    <a:pt x="4646295" y="181863"/>
                  </a:lnTo>
                  <a:lnTo>
                    <a:pt x="4647866" y="158150"/>
                  </a:lnTo>
                  <a:lnTo>
                    <a:pt x="4660439" y="112533"/>
                  </a:lnTo>
                  <a:lnTo>
                    <a:pt x="4685111" y="70344"/>
                  </a:lnTo>
                  <a:lnTo>
                    <a:pt x="4719071" y="36867"/>
                  </a:lnTo>
                  <a:lnTo>
                    <a:pt x="4761057" y="13340"/>
                  </a:lnTo>
                  <a:lnTo>
                    <a:pt x="4806447" y="1478"/>
                  </a:lnTo>
                  <a:lnTo>
                    <a:pt x="4830191" y="0"/>
                  </a:lnTo>
                  <a:close/>
                </a:path>
                <a:path w="6278245" h="351790">
                  <a:moveTo>
                    <a:pt x="1992502" y="0"/>
                  </a:moveTo>
                  <a:lnTo>
                    <a:pt x="2047849" y="8626"/>
                  </a:lnTo>
                  <a:lnTo>
                    <a:pt x="2077688" y="19274"/>
                  </a:lnTo>
                  <a:lnTo>
                    <a:pt x="2085975" y="22050"/>
                  </a:lnTo>
                  <a:lnTo>
                    <a:pt x="2092166" y="23707"/>
                  </a:lnTo>
                  <a:lnTo>
                    <a:pt x="2096262" y="24256"/>
                  </a:lnTo>
                  <a:lnTo>
                    <a:pt x="2101596" y="24256"/>
                  </a:lnTo>
                  <a:lnTo>
                    <a:pt x="2117598" y="0"/>
                  </a:lnTo>
                  <a:lnTo>
                    <a:pt x="2127250" y="0"/>
                  </a:lnTo>
                  <a:lnTo>
                    <a:pt x="2127250" y="116459"/>
                  </a:lnTo>
                  <a:lnTo>
                    <a:pt x="2117598" y="116459"/>
                  </a:lnTo>
                  <a:lnTo>
                    <a:pt x="2110980" y="94954"/>
                  </a:lnTo>
                  <a:lnTo>
                    <a:pt x="2101992" y="76152"/>
                  </a:lnTo>
                  <a:lnTo>
                    <a:pt x="2076958" y="46609"/>
                  </a:lnTo>
                  <a:lnTo>
                    <a:pt x="2027880" y="23748"/>
                  </a:lnTo>
                  <a:lnTo>
                    <a:pt x="2009521" y="22225"/>
                  </a:lnTo>
                  <a:lnTo>
                    <a:pt x="1994136" y="23366"/>
                  </a:lnTo>
                  <a:lnTo>
                    <a:pt x="1951863" y="40386"/>
                  </a:lnTo>
                  <a:lnTo>
                    <a:pt x="1920359" y="73747"/>
                  </a:lnTo>
                  <a:lnTo>
                    <a:pt x="1901666" y="127190"/>
                  </a:lnTo>
                  <a:lnTo>
                    <a:pt x="1897761" y="170941"/>
                  </a:lnTo>
                  <a:lnTo>
                    <a:pt x="1898475" y="192996"/>
                  </a:lnTo>
                  <a:lnTo>
                    <a:pt x="1904190" y="234057"/>
                  </a:lnTo>
                  <a:lnTo>
                    <a:pt x="1915713" y="270470"/>
                  </a:lnTo>
                  <a:lnTo>
                    <a:pt x="1944877" y="309117"/>
                  </a:lnTo>
                  <a:lnTo>
                    <a:pt x="1989437" y="326852"/>
                  </a:lnTo>
                  <a:lnTo>
                    <a:pt x="2007870" y="328040"/>
                  </a:lnTo>
                  <a:lnTo>
                    <a:pt x="2023367" y="327181"/>
                  </a:lnTo>
                  <a:lnTo>
                    <a:pt x="2065909" y="314198"/>
                  </a:lnTo>
                  <a:lnTo>
                    <a:pt x="2107128" y="282033"/>
                  </a:lnTo>
                  <a:lnTo>
                    <a:pt x="2121535" y="266318"/>
                  </a:lnTo>
                  <a:lnTo>
                    <a:pt x="2121535" y="295401"/>
                  </a:lnTo>
                  <a:lnTo>
                    <a:pt x="2092753" y="320786"/>
                  </a:lnTo>
                  <a:lnTo>
                    <a:pt x="2046775" y="343888"/>
                  </a:lnTo>
                  <a:lnTo>
                    <a:pt x="1991233" y="351281"/>
                  </a:lnTo>
                  <a:lnTo>
                    <a:pt x="1965112" y="349946"/>
                  </a:lnTo>
                  <a:lnTo>
                    <a:pt x="1917348" y="339226"/>
                  </a:lnTo>
                  <a:lnTo>
                    <a:pt x="1876059" y="317867"/>
                  </a:lnTo>
                  <a:lnTo>
                    <a:pt x="1843865" y="286867"/>
                  </a:lnTo>
                  <a:lnTo>
                    <a:pt x="1821412" y="247318"/>
                  </a:lnTo>
                  <a:lnTo>
                    <a:pt x="1810033" y="204317"/>
                  </a:lnTo>
                  <a:lnTo>
                    <a:pt x="1808607" y="181863"/>
                  </a:lnTo>
                  <a:lnTo>
                    <a:pt x="1810178" y="158150"/>
                  </a:lnTo>
                  <a:lnTo>
                    <a:pt x="1822751" y="112533"/>
                  </a:lnTo>
                  <a:lnTo>
                    <a:pt x="1847423" y="70344"/>
                  </a:lnTo>
                  <a:lnTo>
                    <a:pt x="1881383" y="36867"/>
                  </a:lnTo>
                  <a:lnTo>
                    <a:pt x="1923369" y="13340"/>
                  </a:lnTo>
                  <a:lnTo>
                    <a:pt x="1968759" y="1478"/>
                  </a:lnTo>
                  <a:lnTo>
                    <a:pt x="1992502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7340" y="2141347"/>
            <a:ext cx="7573645" cy="464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How </a:t>
            </a:r>
            <a:r>
              <a:rPr sz="3200" b="1" spc="-15" dirty="0">
                <a:solidFill>
                  <a:srgbClr val="E40DBB"/>
                </a:solidFill>
                <a:latin typeface="Carlito"/>
                <a:cs typeface="Carlito"/>
              </a:rPr>
              <a:t>to </a:t>
            </a: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obtain Maximum</a:t>
            </a:r>
            <a:r>
              <a:rPr sz="3200" b="1" spc="-30" dirty="0">
                <a:solidFill>
                  <a:srgbClr val="E40DBB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Helps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the </a:t>
            </a:r>
            <a:r>
              <a:rPr sz="3200" b="1" spc="-10" dirty="0">
                <a:solidFill>
                  <a:srgbClr val="E40DBB"/>
                </a:solidFill>
                <a:latin typeface="Carlito"/>
                <a:cs typeface="Carlito"/>
              </a:rPr>
              <a:t>producers </a:t>
            </a:r>
            <a:r>
              <a:rPr sz="3200" b="1" spc="-15" dirty="0">
                <a:solidFill>
                  <a:srgbClr val="E40DBB"/>
                </a:solidFill>
                <a:latin typeface="Carlito"/>
                <a:cs typeface="Carlito"/>
              </a:rPr>
              <a:t>to </a:t>
            </a:r>
            <a:r>
              <a:rPr sz="3200" b="1" spc="-10" dirty="0">
                <a:solidFill>
                  <a:srgbClr val="E40DBB"/>
                </a:solidFill>
                <a:latin typeface="Carlito"/>
                <a:cs typeface="Carlito"/>
              </a:rPr>
              <a:t>determine </a:t>
            </a: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whether  employing variable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inputs </a:t>
            </a:r>
            <a:r>
              <a:rPr sz="3200" b="1" spc="-20" dirty="0">
                <a:solidFill>
                  <a:srgbClr val="E40DBB"/>
                </a:solidFill>
                <a:latin typeface="Carlito"/>
                <a:cs typeface="Carlito"/>
              </a:rPr>
              <a:t>/costs </a:t>
            </a:r>
            <a:r>
              <a:rPr sz="3200" b="1" spc="-10" dirty="0">
                <a:solidFill>
                  <a:srgbClr val="E40DBB"/>
                </a:solidFill>
                <a:latin typeface="Carlito"/>
                <a:cs typeface="Carlito"/>
              </a:rPr>
              <a:t>are  </a:t>
            </a: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profitable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Highly </a:t>
            </a: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useful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in longrun</a:t>
            </a:r>
            <a:r>
              <a:rPr sz="3200" b="1" spc="-70" dirty="0">
                <a:solidFill>
                  <a:srgbClr val="E40DBB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decisions</a:t>
            </a:r>
            <a:endParaRPr sz="3200">
              <a:latin typeface="Carlito"/>
              <a:cs typeface="Carlito"/>
            </a:endParaRPr>
          </a:p>
          <a:p>
            <a:pPr marL="355600" marR="571500" indent="-342900">
              <a:lnSpc>
                <a:spcPct val="100000"/>
              </a:lnSpc>
              <a:spcBef>
                <a:spcPts val="30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Least </a:t>
            </a:r>
            <a:r>
              <a:rPr sz="3200" b="1" spc="-10" dirty="0">
                <a:solidFill>
                  <a:srgbClr val="E40DBB"/>
                </a:solidFill>
                <a:latin typeface="Carlito"/>
                <a:cs typeface="Carlito"/>
              </a:rPr>
              <a:t>cost </a:t>
            </a: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combination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of inputs and</a:t>
            </a:r>
            <a:r>
              <a:rPr sz="3200" b="1" spc="-145" dirty="0">
                <a:solidFill>
                  <a:srgbClr val="E40DBB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E40DBB"/>
                </a:solidFill>
                <a:latin typeface="Carlito"/>
                <a:cs typeface="Carlito"/>
              </a:rPr>
              <a:t>to  </a:t>
            </a:r>
            <a:r>
              <a:rPr sz="3200" b="1" spc="-5" dirty="0">
                <a:solidFill>
                  <a:srgbClr val="E40DBB"/>
                </a:solidFill>
                <a:latin typeface="Carlito"/>
                <a:cs typeface="Carlito"/>
              </a:rPr>
              <a:t>produce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an</a:t>
            </a:r>
            <a:r>
              <a:rPr sz="3200" b="1" spc="-20" dirty="0">
                <a:solidFill>
                  <a:srgbClr val="E40DBB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E40DBB"/>
                </a:solidFill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19" y="685801"/>
            <a:ext cx="7188961" cy="430887"/>
          </a:xfrm>
        </p:spPr>
        <p:txBody>
          <a:bodyPr/>
          <a:lstStyle/>
          <a:p>
            <a:r>
              <a:rPr lang="en-US" dirty="0" smtClean="0"/>
              <a:t>     Cobb-Douglas  Production Function: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59" y="1371601"/>
            <a:ext cx="6906641" cy="4965462"/>
          </a:xfrm>
        </p:spPr>
        <p:txBody>
          <a:bodyPr/>
          <a:lstStyle/>
          <a:p>
            <a:pPr marL="63500" marR="30480">
              <a:lnSpc>
                <a:spcPts val="1560"/>
              </a:lnSpc>
              <a:spcBef>
                <a:spcPts val="350"/>
              </a:spcBef>
            </a:pPr>
            <a:r>
              <a:rPr lang="en-US" dirty="0" smtClean="0">
                <a:solidFill>
                  <a:srgbClr val="00AFEF"/>
                </a:solidFill>
                <a:latin typeface="Times New Roman"/>
                <a:cs typeface="Times New Roman"/>
              </a:rPr>
              <a:t>Paul </a:t>
            </a:r>
            <a:r>
              <a:rPr lang="en-US" dirty="0" err="1" smtClean="0">
                <a:solidFill>
                  <a:srgbClr val="00AFEF"/>
                </a:solidFill>
                <a:latin typeface="Times New Roman"/>
                <a:cs typeface="Times New Roman"/>
              </a:rPr>
              <a:t>H.Douglas</a:t>
            </a:r>
            <a:r>
              <a:rPr lang="en-US" dirty="0" smtClean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00AFEF"/>
                </a:solidFill>
                <a:latin typeface="Times New Roman"/>
                <a:cs typeface="Times New Roman"/>
              </a:rPr>
              <a:t>and C.W </a:t>
            </a:r>
            <a:r>
              <a:rPr lang="en-US" dirty="0" smtClean="0">
                <a:solidFill>
                  <a:srgbClr val="00AFEF"/>
                </a:solidFill>
                <a:latin typeface="Times New Roman"/>
                <a:cs typeface="Times New Roman"/>
              </a:rPr>
              <a:t>Cobb of the </a:t>
            </a:r>
            <a:r>
              <a:rPr lang="en-US" spc="-5" dirty="0" smtClean="0">
                <a:solidFill>
                  <a:srgbClr val="00AFEF"/>
                </a:solidFill>
                <a:latin typeface="Times New Roman"/>
                <a:cs typeface="Times New Roman"/>
              </a:rPr>
              <a:t>U.S.A </a:t>
            </a:r>
            <a:r>
              <a:rPr lang="en-US" dirty="0" smtClean="0">
                <a:solidFill>
                  <a:srgbClr val="00AFEF"/>
                </a:solidFill>
                <a:latin typeface="Times New Roman"/>
                <a:cs typeface="Times New Roman"/>
              </a:rPr>
              <a:t>have studied the production of the </a:t>
            </a:r>
            <a:r>
              <a:rPr lang="en-US" spc="-5" dirty="0" err="1" smtClean="0">
                <a:solidFill>
                  <a:srgbClr val="00AFEF"/>
                </a:solidFill>
                <a:latin typeface="Times New Roman"/>
                <a:cs typeface="Times New Roman"/>
              </a:rPr>
              <a:t>american</a:t>
            </a:r>
            <a:r>
              <a:rPr lang="en-US" spc="-165" dirty="0" smtClean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AFEF"/>
                </a:solidFill>
                <a:latin typeface="Times New Roman"/>
                <a:cs typeface="Times New Roman"/>
              </a:rPr>
              <a:t>manufacturing  industries and they formulated a statistical </a:t>
            </a:r>
            <a:r>
              <a:rPr lang="en-US" spc="-5" dirty="0" smtClean="0">
                <a:solidFill>
                  <a:srgbClr val="00AFEF"/>
                </a:solidFill>
                <a:latin typeface="Times New Roman"/>
                <a:cs typeface="Times New Roman"/>
              </a:rPr>
              <a:t>production</a:t>
            </a:r>
            <a:r>
              <a:rPr lang="en-US" spc="-130" dirty="0" smtClean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AFEF"/>
                </a:solidFill>
                <a:latin typeface="Times New Roman"/>
                <a:cs typeface="Times New Roman"/>
              </a:rPr>
              <a:t>function.</a:t>
            </a:r>
            <a:endParaRPr lang="en-US" dirty="0" smtClean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lang="en-US" sz="32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Empirical </a:t>
            </a:r>
            <a:r>
              <a:rPr lang="en-US" sz="3200" spc="-5" dirty="0" smtClean="0">
                <a:solidFill>
                  <a:srgbClr val="00AF50"/>
                </a:solidFill>
                <a:latin typeface="Times New Roman"/>
                <a:cs typeface="Times New Roman"/>
              </a:rPr>
              <a:t>estimation </a:t>
            </a:r>
            <a:r>
              <a:rPr lang="en-US" sz="32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is the power function of the </a:t>
            </a:r>
            <a:r>
              <a:rPr lang="en-US" sz="3200" spc="5" dirty="0" smtClean="0">
                <a:solidFill>
                  <a:srgbClr val="00AF50"/>
                </a:solidFill>
                <a:latin typeface="Times New Roman"/>
                <a:cs typeface="Times New Roman"/>
              </a:rPr>
              <a:t>form</a:t>
            </a:r>
            <a:r>
              <a:rPr lang="en-US" sz="3200" spc="-125" dirty="0" smtClean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880235">
              <a:lnSpc>
                <a:spcPct val="100000"/>
              </a:lnSpc>
            </a:pPr>
            <a:r>
              <a:rPr lang="en-US" sz="3200" b="1" dirty="0" smtClean="0">
                <a:solidFill>
                  <a:srgbClr val="E40DBB"/>
                </a:solidFill>
                <a:latin typeface="Times New Roman"/>
                <a:cs typeface="Times New Roman"/>
              </a:rPr>
              <a:t>Q = </a:t>
            </a:r>
            <a:r>
              <a:rPr lang="en-US" sz="3200" b="1" spc="5" dirty="0" err="1" smtClean="0">
                <a:solidFill>
                  <a:srgbClr val="E40DBB"/>
                </a:solidFill>
                <a:latin typeface="Times New Roman"/>
                <a:cs typeface="Times New Roman"/>
              </a:rPr>
              <a:t>AL</a:t>
            </a:r>
            <a:r>
              <a:rPr lang="en-US" sz="3200" b="1" spc="7" baseline="25641" dirty="0" err="1" smtClean="0">
                <a:solidFill>
                  <a:srgbClr val="E40DBB"/>
                </a:solidFill>
                <a:latin typeface="Times New Roman"/>
                <a:cs typeface="Times New Roman"/>
              </a:rPr>
              <a:t>a</a:t>
            </a:r>
            <a:r>
              <a:rPr lang="en-US" sz="3200" b="1" spc="-195" baseline="25641" dirty="0" smtClean="0">
                <a:solidFill>
                  <a:srgbClr val="E40DBB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10" dirty="0" smtClean="0">
                <a:solidFill>
                  <a:srgbClr val="E40DBB"/>
                </a:solidFill>
                <a:latin typeface="Times New Roman"/>
                <a:cs typeface="Times New Roman"/>
              </a:rPr>
              <a:t>K</a:t>
            </a:r>
            <a:r>
              <a:rPr lang="en-US" sz="3200" b="1" spc="15" baseline="25641" dirty="0" smtClean="0">
                <a:solidFill>
                  <a:srgbClr val="E40DBB"/>
                </a:solidFill>
                <a:latin typeface="Times New Roman"/>
                <a:cs typeface="Times New Roman"/>
              </a:rPr>
              <a:t>b</a:t>
            </a:r>
            <a:endParaRPr lang="en-US" sz="3200" baseline="25641" dirty="0" smtClean="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1595"/>
              </a:spcBef>
            </a:pPr>
            <a:r>
              <a:rPr lang="en-US" sz="3200" b="1" spc="-10" dirty="0" smtClean="0">
                <a:solidFill>
                  <a:srgbClr val="00AF50"/>
                </a:solidFill>
                <a:latin typeface="Times New Roman"/>
                <a:cs typeface="Times New Roman"/>
              </a:rPr>
              <a:t>where,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370965">
              <a:lnSpc>
                <a:spcPct val="100000"/>
              </a:lnSpc>
            </a:pP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Q =</a:t>
            </a:r>
            <a:r>
              <a:rPr lang="en-US" sz="3200" b="1" spc="-15" dirty="0" smtClean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Output</a:t>
            </a:r>
          </a:p>
          <a:p>
            <a:pPr marL="1370965">
              <a:lnSpc>
                <a:spcPct val="100000"/>
              </a:lnSpc>
            </a:pP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L  = </a:t>
            </a:r>
            <a:r>
              <a:rPr lang="en-US" sz="3200" b="1" dirty="0" err="1" smtClean="0">
                <a:solidFill>
                  <a:srgbClr val="00AF50"/>
                </a:solidFill>
                <a:latin typeface="Times New Roman"/>
                <a:cs typeface="Times New Roman"/>
              </a:rPr>
              <a:t>Labour</a:t>
            </a: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   K = capital</a:t>
            </a:r>
            <a:r>
              <a:rPr lang="en-US" sz="3200" b="1" spc="-114" dirty="0" smtClean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356995">
              <a:lnSpc>
                <a:spcPct val="100000"/>
              </a:lnSpc>
            </a:pP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A, a and b </a:t>
            </a:r>
            <a:r>
              <a:rPr lang="en-US" sz="3200" b="1" spc="-10" dirty="0" smtClean="0">
                <a:solidFill>
                  <a:srgbClr val="00AF50"/>
                </a:solidFill>
                <a:latin typeface="Times New Roman"/>
                <a:cs typeface="Times New Roman"/>
              </a:rPr>
              <a:t>are </a:t>
            </a: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positive</a:t>
            </a:r>
            <a:r>
              <a:rPr lang="en-US" sz="3200" b="1" spc="-75" dirty="0" smtClean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constants.</a:t>
            </a:r>
            <a:endParaRPr lang="en-US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24650"/>
            <a:chOff x="0" y="0"/>
            <a:chExt cx="9144000" cy="67246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724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0853" y="4480433"/>
              <a:ext cx="4453255" cy="576580"/>
            </a:xfrm>
            <a:custGeom>
              <a:avLst/>
              <a:gdLst/>
              <a:ahLst/>
              <a:cxnLst/>
              <a:rect l="l" t="t" r="r" b="b"/>
              <a:pathLst>
                <a:path w="4453255" h="576579">
                  <a:moveTo>
                    <a:pt x="4421124" y="576072"/>
                  </a:moveTo>
                  <a:lnTo>
                    <a:pt x="4424172" y="0"/>
                  </a:lnTo>
                  <a:lnTo>
                    <a:pt x="4453128" y="254"/>
                  </a:lnTo>
                  <a:lnTo>
                    <a:pt x="4450080" y="576326"/>
                  </a:lnTo>
                  <a:lnTo>
                    <a:pt x="4421124" y="576072"/>
                  </a:lnTo>
                  <a:close/>
                </a:path>
                <a:path w="4453255" h="576579">
                  <a:moveTo>
                    <a:pt x="0" y="576072"/>
                  </a:moveTo>
                  <a:lnTo>
                    <a:pt x="4571" y="0"/>
                  </a:lnTo>
                  <a:lnTo>
                    <a:pt x="33527" y="254"/>
                  </a:lnTo>
                  <a:lnTo>
                    <a:pt x="28956" y="576326"/>
                  </a:lnTo>
                  <a:lnTo>
                    <a:pt x="0" y="576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0853" y="2752344"/>
              <a:ext cx="4450080" cy="576580"/>
            </a:xfrm>
            <a:custGeom>
              <a:avLst/>
              <a:gdLst/>
              <a:ahLst/>
              <a:cxnLst/>
              <a:rect l="l" t="t" r="r" b="b"/>
              <a:pathLst>
                <a:path w="4450080" h="576579">
                  <a:moveTo>
                    <a:pt x="4450080" y="576071"/>
                  </a:moveTo>
                  <a:lnTo>
                    <a:pt x="4450080" y="447293"/>
                  </a:lnTo>
                  <a:lnTo>
                    <a:pt x="2240280" y="447293"/>
                  </a:lnTo>
                  <a:lnTo>
                    <a:pt x="2240280" y="0"/>
                  </a:lnTo>
                  <a:lnTo>
                    <a:pt x="2211323" y="0"/>
                  </a:lnTo>
                  <a:lnTo>
                    <a:pt x="2211323" y="476250"/>
                  </a:lnTo>
                  <a:lnTo>
                    <a:pt x="4421124" y="476250"/>
                  </a:lnTo>
                  <a:lnTo>
                    <a:pt x="4421124" y="576071"/>
                  </a:lnTo>
                  <a:lnTo>
                    <a:pt x="4450080" y="576071"/>
                  </a:lnTo>
                  <a:close/>
                </a:path>
                <a:path w="4450080" h="576579">
                  <a:moveTo>
                    <a:pt x="0" y="576071"/>
                  </a:moveTo>
                  <a:lnTo>
                    <a:pt x="0" y="447293"/>
                  </a:lnTo>
                  <a:lnTo>
                    <a:pt x="2211323" y="447293"/>
                  </a:lnTo>
                  <a:lnTo>
                    <a:pt x="2211323" y="0"/>
                  </a:lnTo>
                  <a:lnTo>
                    <a:pt x="2240280" y="0"/>
                  </a:lnTo>
                  <a:lnTo>
                    <a:pt x="2240280" y="476250"/>
                  </a:lnTo>
                  <a:lnTo>
                    <a:pt x="28956" y="476250"/>
                  </a:lnTo>
                  <a:lnTo>
                    <a:pt x="28956" y="576071"/>
                  </a:lnTo>
                  <a:lnTo>
                    <a:pt x="0" y="57607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799" y="1600200"/>
              <a:ext cx="3789045" cy="1152525"/>
            </a:xfrm>
            <a:custGeom>
              <a:avLst/>
              <a:gdLst/>
              <a:ahLst/>
              <a:cxnLst/>
              <a:rect l="l" t="t" r="r" b="b"/>
              <a:pathLst>
                <a:path w="3789045" h="1152525">
                  <a:moveTo>
                    <a:pt x="3596640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3596640" y="1152144"/>
                  </a:lnTo>
                  <a:lnTo>
                    <a:pt x="3640667" y="1147072"/>
                  </a:lnTo>
                  <a:lnTo>
                    <a:pt x="3681084" y="1132625"/>
                  </a:lnTo>
                  <a:lnTo>
                    <a:pt x="3716738" y="1109956"/>
                  </a:lnTo>
                  <a:lnTo>
                    <a:pt x="3746476" y="1080218"/>
                  </a:lnTo>
                  <a:lnTo>
                    <a:pt x="3769145" y="1044564"/>
                  </a:lnTo>
                  <a:lnTo>
                    <a:pt x="3783592" y="1004147"/>
                  </a:lnTo>
                  <a:lnTo>
                    <a:pt x="3788664" y="960120"/>
                  </a:lnTo>
                  <a:lnTo>
                    <a:pt x="3788664" y="192024"/>
                  </a:lnTo>
                  <a:lnTo>
                    <a:pt x="3783592" y="147996"/>
                  </a:lnTo>
                  <a:lnTo>
                    <a:pt x="3769145" y="107579"/>
                  </a:lnTo>
                  <a:lnTo>
                    <a:pt x="3746476" y="71925"/>
                  </a:lnTo>
                  <a:lnTo>
                    <a:pt x="3716738" y="42187"/>
                  </a:lnTo>
                  <a:lnTo>
                    <a:pt x="3681084" y="19518"/>
                  </a:lnTo>
                  <a:lnTo>
                    <a:pt x="3640667" y="5071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6227" y="1595627"/>
              <a:ext cx="3798570" cy="1162050"/>
            </a:xfrm>
            <a:custGeom>
              <a:avLst/>
              <a:gdLst/>
              <a:ahLst/>
              <a:cxnLst/>
              <a:rect l="l" t="t" r="r" b="b"/>
              <a:pathLst>
                <a:path w="3798570" h="1162050">
                  <a:moveTo>
                    <a:pt x="196469" y="0"/>
                  </a:moveTo>
                  <a:lnTo>
                    <a:pt x="3601720" y="0"/>
                  </a:lnTo>
                  <a:lnTo>
                    <a:pt x="3640836" y="4063"/>
                  </a:lnTo>
                  <a:lnTo>
                    <a:pt x="3677793" y="15367"/>
                  </a:lnTo>
                  <a:lnTo>
                    <a:pt x="3740404" y="57658"/>
                  </a:lnTo>
                  <a:lnTo>
                    <a:pt x="3782695" y="120269"/>
                  </a:lnTo>
                  <a:lnTo>
                    <a:pt x="3794125" y="157225"/>
                  </a:lnTo>
                  <a:lnTo>
                    <a:pt x="3798062" y="196469"/>
                  </a:lnTo>
                  <a:lnTo>
                    <a:pt x="3798062" y="965200"/>
                  </a:lnTo>
                  <a:lnTo>
                    <a:pt x="3794125" y="1004443"/>
                  </a:lnTo>
                  <a:lnTo>
                    <a:pt x="3782695" y="1041400"/>
                  </a:lnTo>
                  <a:lnTo>
                    <a:pt x="3740404" y="1104011"/>
                  </a:lnTo>
                  <a:lnTo>
                    <a:pt x="3677793" y="1146302"/>
                  </a:lnTo>
                  <a:lnTo>
                    <a:pt x="3640836" y="1157605"/>
                  </a:lnTo>
                  <a:lnTo>
                    <a:pt x="3601720" y="1161669"/>
                  </a:lnTo>
                  <a:lnTo>
                    <a:pt x="196469" y="1161669"/>
                  </a:lnTo>
                  <a:lnTo>
                    <a:pt x="157226" y="1157605"/>
                  </a:lnTo>
                  <a:lnTo>
                    <a:pt x="120269" y="1146302"/>
                  </a:lnTo>
                  <a:lnTo>
                    <a:pt x="57658" y="1104011"/>
                  </a:lnTo>
                  <a:lnTo>
                    <a:pt x="15367" y="1041400"/>
                  </a:lnTo>
                  <a:lnTo>
                    <a:pt x="4064" y="1004443"/>
                  </a:lnTo>
                  <a:lnTo>
                    <a:pt x="0" y="965200"/>
                  </a:lnTo>
                  <a:lnTo>
                    <a:pt x="0" y="196469"/>
                  </a:lnTo>
                  <a:lnTo>
                    <a:pt x="4064" y="157225"/>
                  </a:lnTo>
                  <a:lnTo>
                    <a:pt x="15367" y="120269"/>
                  </a:lnTo>
                  <a:lnTo>
                    <a:pt x="57658" y="57658"/>
                  </a:lnTo>
                  <a:lnTo>
                    <a:pt x="120269" y="15367"/>
                  </a:lnTo>
                  <a:lnTo>
                    <a:pt x="157226" y="4063"/>
                  </a:lnTo>
                  <a:lnTo>
                    <a:pt x="1964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54907" y="1924634"/>
            <a:ext cx="10642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665" y="3319081"/>
            <a:ext cx="3808095" cy="1171575"/>
            <a:chOff x="371665" y="3319081"/>
            <a:chExt cx="3808095" cy="1171575"/>
          </a:xfrm>
        </p:grpSpPr>
        <p:sp>
          <p:nvSpPr>
            <p:cNvPr id="10" name="object 10"/>
            <p:cNvSpPr/>
            <p:nvPr/>
          </p:nvSpPr>
          <p:spPr>
            <a:xfrm>
              <a:off x="380999" y="3328416"/>
              <a:ext cx="3789045" cy="1152525"/>
            </a:xfrm>
            <a:custGeom>
              <a:avLst/>
              <a:gdLst/>
              <a:ahLst/>
              <a:cxnLst/>
              <a:rect l="l" t="t" r="r" b="b"/>
              <a:pathLst>
                <a:path w="3789045" h="1152525">
                  <a:moveTo>
                    <a:pt x="3596640" y="0"/>
                  </a:moveTo>
                  <a:lnTo>
                    <a:pt x="192023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3" y="1152144"/>
                  </a:lnTo>
                  <a:lnTo>
                    <a:pt x="3596640" y="1152144"/>
                  </a:lnTo>
                  <a:lnTo>
                    <a:pt x="3640667" y="1147072"/>
                  </a:lnTo>
                  <a:lnTo>
                    <a:pt x="3681084" y="1132625"/>
                  </a:lnTo>
                  <a:lnTo>
                    <a:pt x="3716738" y="1109956"/>
                  </a:lnTo>
                  <a:lnTo>
                    <a:pt x="3746476" y="1080218"/>
                  </a:lnTo>
                  <a:lnTo>
                    <a:pt x="3769145" y="1044564"/>
                  </a:lnTo>
                  <a:lnTo>
                    <a:pt x="3783592" y="1004147"/>
                  </a:lnTo>
                  <a:lnTo>
                    <a:pt x="3788664" y="960120"/>
                  </a:lnTo>
                  <a:lnTo>
                    <a:pt x="3788664" y="192024"/>
                  </a:lnTo>
                  <a:lnTo>
                    <a:pt x="3783592" y="147996"/>
                  </a:lnTo>
                  <a:lnTo>
                    <a:pt x="3769145" y="107579"/>
                  </a:lnTo>
                  <a:lnTo>
                    <a:pt x="3746476" y="71925"/>
                  </a:lnTo>
                  <a:lnTo>
                    <a:pt x="3716738" y="42187"/>
                  </a:lnTo>
                  <a:lnTo>
                    <a:pt x="3681084" y="19518"/>
                  </a:lnTo>
                  <a:lnTo>
                    <a:pt x="3640667" y="5071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427" y="3323844"/>
              <a:ext cx="3798570" cy="1162050"/>
            </a:xfrm>
            <a:custGeom>
              <a:avLst/>
              <a:gdLst/>
              <a:ahLst/>
              <a:cxnLst/>
              <a:rect l="l" t="t" r="r" b="b"/>
              <a:pathLst>
                <a:path w="3798570" h="1162050">
                  <a:moveTo>
                    <a:pt x="196418" y="0"/>
                  </a:moveTo>
                  <a:lnTo>
                    <a:pt x="3601720" y="0"/>
                  </a:lnTo>
                  <a:lnTo>
                    <a:pt x="3640836" y="4063"/>
                  </a:lnTo>
                  <a:lnTo>
                    <a:pt x="3677793" y="15366"/>
                  </a:lnTo>
                  <a:lnTo>
                    <a:pt x="3740404" y="57657"/>
                  </a:lnTo>
                  <a:lnTo>
                    <a:pt x="3782695" y="120268"/>
                  </a:lnTo>
                  <a:lnTo>
                    <a:pt x="3794125" y="157225"/>
                  </a:lnTo>
                  <a:lnTo>
                    <a:pt x="3798062" y="196468"/>
                  </a:lnTo>
                  <a:lnTo>
                    <a:pt x="3798062" y="965199"/>
                  </a:lnTo>
                  <a:lnTo>
                    <a:pt x="3794125" y="1004442"/>
                  </a:lnTo>
                  <a:lnTo>
                    <a:pt x="3782695" y="1041399"/>
                  </a:lnTo>
                  <a:lnTo>
                    <a:pt x="3740404" y="1104010"/>
                  </a:lnTo>
                  <a:lnTo>
                    <a:pt x="3677793" y="1146301"/>
                  </a:lnTo>
                  <a:lnTo>
                    <a:pt x="3640836" y="1157604"/>
                  </a:lnTo>
                  <a:lnTo>
                    <a:pt x="3601720" y="1161668"/>
                  </a:lnTo>
                  <a:lnTo>
                    <a:pt x="196418" y="1161668"/>
                  </a:lnTo>
                  <a:lnTo>
                    <a:pt x="157251" y="1157604"/>
                  </a:lnTo>
                  <a:lnTo>
                    <a:pt x="120256" y="1146301"/>
                  </a:lnTo>
                  <a:lnTo>
                    <a:pt x="57683" y="1104010"/>
                  </a:lnTo>
                  <a:lnTo>
                    <a:pt x="15417" y="1041399"/>
                  </a:lnTo>
                  <a:lnTo>
                    <a:pt x="4038" y="1004442"/>
                  </a:lnTo>
                  <a:lnTo>
                    <a:pt x="0" y="965199"/>
                  </a:lnTo>
                  <a:lnTo>
                    <a:pt x="0" y="196468"/>
                  </a:lnTo>
                  <a:lnTo>
                    <a:pt x="4038" y="157225"/>
                  </a:lnTo>
                  <a:lnTo>
                    <a:pt x="15417" y="120268"/>
                  </a:lnTo>
                  <a:lnTo>
                    <a:pt x="57683" y="57657"/>
                  </a:lnTo>
                  <a:lnTo>
                    <a:pt x="120256" y="15366"/>
                  </a:lnTo>
                  <a:lnTo>
                    <a:pt x="157251" y="4063"/>
                  </a:lnTo>
                  <a:lnTo>
                    <a:pt x="19641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6504" y="3264230"/>
            <a:ext cx="3495040" cy="123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Short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–Run</a:t>
            </a:r>
            <a:endParaRPr sz="3000">
              <a:latin typeface="Arial"/>
              <a:cs typeface="Arial"/>
            </a:endParaRPr>
          </a:p>
          <a:p>
            <a:pPr marL="102870" algn="ctr">
              <a:lnSpc>
                <a:spcPct val="100000"/>
              </a:lnSpc>
              <a:spcBef>
                <a:spcPts val="25"/>
              </a:spcBef>
            </a:pPr>
            <a:r>
              <a:rPr sz="2100" spc="-5" dirty="0">
                <a:latin typeface="Arial"/>
                <a:cs typeface="Arial"/>
              </a:rPr>
              <a:t>(Inputs kept constant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100" spc="-5" dirty="0">
                <a:latin typeface="Arial"/>
                <a:cs typeface="Arial"/>
              </a:rPr>
              <a:t>One input </a:t>
            </a:r>
            <a:r>
              <a:rPr sz="2100" b="1" spc="-5" dirty="0">
                <a:latin typeface="Arial"/>
                <a:cs typeface="Arial"/>
              </a:rPr>
              <a:t>(Labour</a:t>
            </a:r>
            <a:r>
              <a:rPr sz="2100" spc="-5" dirty="0">
                <a:latin typeface="Arial"/>
                <a:cs typeface="Arial"/>
              </a:rPr>
              <a:t>) is</a:t>
            </a:r>
            <a:r>
              <a:rPr sz="2100" spc="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varied)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91265" y="3319081"/>
            <a:ext cx="3808095" cy="1171575"/>
            <a:chOff x="4791265" y="3319081"/>
            <a:chExt cx="3808095" cy="1171575"/>
          </a:xfrm>
        </p:grpSpPr>
        <p:sp>
          <p:nvSpPr>
            <p:cNvPr id="14" name="object 14"/>
            <p:cNvSpPr/>
            <p:nvPr/>
          </p:nvSpPr>
          <p:spPr>
            <a:xfrm>
              <a:off x="4800600" y="3328416"/>
              <a:ext cx="3789045" cy="1152525"/>
            </a:xfrm>
            <a:custGeom>
              <a:avLst/>
              <a:gdLst/>
              <a:ahLst/>
              <a:cxnLst/>
              <a:rect l="l" t="t" r="r" b="b"/>
              <a:pathLst>
                <a:path w="3789045" h="1152525">
                  <a:moveTo>
                    <a:pt x="3596640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3596640" y="1152144"/>
                  </a:lnTo>
                  <a:lnTo>
                    <a:pt x="3640667" y="1147072"/>
                  </a:lnTo>
                  <a:lnTo>
                    <a:pt x="3681084" y="1132625"/>
                  </a:lnTo>
                  <a:lnTo>
                    <a:pt x="3716738" y="1109956"/>
                  </a:lnTo>
                  <a:lnTo>
                    <a:pt x="3746476" y="1080218"/>
                  </a:lnTo>
                  <a:lnTo>
                    <a:pt x="3769145" y="1044564"/>
                  </a:lnTo>
                  <a:lnTo>
                    <a:pt x="3783592" y="1004147"/>
                  </a:lnTo>
                  <a:lnTo>
                    <a:pt x="3788664" y="960120"/>
                  </a:lnTo>
                  <a:lnTo>
                    <a:pt x="3788664" y="192024"/>
                  </a:lnTo>
                  <a:lnTo>
                    <a:pt x="3783592" y="147996"/>
                  </a:lnTo>
                  <a:lnTo>
                    <a:pt x="3769145" y="107579"/>
                  </a:lnTo>
                  <a:lnTo>
                    <a:pt x="3746476" y="71925"/>
                  </a:lnTo>
                  <a:lnTo>
                    <a:pt x="3716738" y="42187"/>
                  </a:lnTo>
                  <a:lnTo>
                    <a:pt x="3681084" y="19518"/>
                  </a:lnTo>
                  <a:lnTo>
                    <a:pt x="3640667" y="5071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6028" y="3323844"/>
              <a:ext cx="3798570" cy="1162050"/>
            </a:xfrm>
            <a:custGeom>
              <a:avLst/>
              <a:gdLst/>
              <a:ahLst/>
              <a:cxnLst/>
              <a:rect l="l" t="t" r="r" b="b"/>
              <a:pathLst>
                <a:path w="3798570" h="1162050">
                  <a:moveTo>
                    <a:pt x="196469" y="0"/>
                  </a:moveTo>
                  <a:lnTo>
                    <a:pt x="3601720" y="0"/>
                  </a:lnTo>
                  <a:lnTo>
                    <a:pt x="3640836" y="4063"/>
                  </a:lnTo>
                  <a:lnTo>
                    <a:pt x="3677793" y="15366"/>
                  </a:lnTo>
                  <a:lnTo>
                    <a:pt x="3740404" y="57657"/>
                  </a:lnTo>
                  <a:lnTo>
                    <a:pt x="3782695" y="120268"/>
                  </a:lnTo>
                  <a:lnTo>
                    <a:pt x="3794125" y="157225"/>
                  </a:lnTo>
                  <a:lnTo>
                    <a:pt x="3798062" y="196468"/>
                  </a:lnTo>
                  <a:lnTo>
                    <a:pt x="3798062" y="965199"/>
                  </a:lnTo>
                  <a:lnTo>
                    <a:pt x="3794125" y="1004442"/>
                  </a:lnTo>
                  <a:lnTo>
                    <a:pt x="3782695" y="1041399"/>
                  </a:lnTo>
                  <a:lnTo>
                    <a:pt x="3740404" y="1104010"/>
                  </a:lnTo>
                  <a:lnTo>
                    <a:pt x="3677793" y="1146301"/>
                  </a:lnTo>
                  <a:lnTo>
                    <a:pt x="3640836" y="1157604"/>
                  </a:lnTo>
                  <a:lnTo>
                    <a:pt x="3601720" y="1161668"/>
                  </a:lnTo>
                  <a:lnTo>
                    <a:pt x="196469" y="1161668"/>
                  </a:lnTo>
                  <a:lnTo>
                    <a:pt x="157225" y="1157604"/>
                  </a:lnTo>
                  <a:lnTo>
                    <a:pt x="120269" y="1146301"/>
                  </a:lnTo>
                  <a:lnTo>
                    <a:pt x="57658" y="1104010"/>
                  </a:lnTo>
                  <a:lnTo>
                    <a:pt x="15367" y="1041399"/>
                  </a:lnTo>
                  <a:lnTo>
                    <a:pt x="4063" y="1004442"/>
                  </a:lnTo>
                  <a:lnTo>
                    <a:pt x="0" y="965199"/>
                  </a:lnTo>
                  <a:lnTo>
                    <a:pt x="0" y="196468"/>
                  </a:lnTo>
                  <a:lnTo>
                    <a:pt x="4063" y="157225"/>
                  </a:lnTo>
                  <a:lnTo>
                    <a:pt x="15367" y="120268"/>
                  </a:lnTo>
                  <a:lnTo>
                    <a:pt x="57658" y="57657"/>
                  </a:lnTo>
                  <a:lnTo>
                    <a:pt x="120269" y="15366"/>
                  </a:lnTo>
                  <a:lnTo>
                    <a:pt x="157225" y="4063"/>
                  </a:lnTo>
                  <a:lnTo>
                    <a:pt x="1964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81269" y="3493389"/>
            <a:ext cx="223139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Long </a:t>
            </a:r>
            <a:r>
              <a:rPr sz="3000" dirty="0">
                <a:latin typeface="Arial"/>
                <a:cs typeface="Arial"/>
              </a:rPr>
              <a:t>–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Run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100" spc="-5" dirty="0">
                <a:latin typeface="Arial"/>
                <a:cs typeface="Arial"/>
              </a:rPr>
              <a:t>(Varying all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inputs)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1665" y="5047297"/>
            <a:ext cx="3808095" cy="1171575"/>
            <a:chOff x="371665" y="5047297"/>
            <a:chExt cx="3808095" cy="1171575"/>
          </a:xfrm>
        </p:grpSpPr>
        <p:sp>
          <p:nvSpPr>
            <p:cNvPr id="18" name="object 18"/>
            <p:cNvSpPr/>
            <p:nvPr/>
          </p:nvSpPr>
          <p:spPr>
            <a:xfrm>
              <a:off x="380999" y="5056631"/>
              <a:ext cx="3789045" cy="1152525"/>
            </a:xfrm>
            <a:custGeom>
              <a:avLst/>
              <a:gdLst/>
              <a:ahLst/>
              <a:cxnLst/>
              <a:rect l="l" t="t" r="r" b="b"/>
              <a:pathLst>
                <a:path w="3789045" h="1152525">
                  <a:moveTo>
                    <a:pt x="3596640" y="0"/>
                  </a:moveTo>
                  <a:lnTo>
                    <a:pt x="192023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3" y="1152144"/>
                  </a:lnTo>
                  <a:lnTo>
                    <a:pt x="3596640" y="1152144"/>
                  </a:lnTo>
                  <a:lnTo>
                    <a:pt x="3640667" y="1147072"/>
                  </a:lnTo>
                  <a:lnTo>
                    <a:pt x="3681084" y="1132625"/>
                  </a:lnTo>
                  <a:lnTo>
                    <a:pt x="3716738" y="1109956"/>
                  </a:lnTo>
                  <a:lnTo>
                    <a:pt x="3746476" y="1080218"/>
                  </a:lnTo>
                  <a:lnTo>
                    <a:pt x="3769145" y="1044564"/>
                  </a:lnTo>
                  <a:lnTo>
                    <a:pt x="3783592" y="1004147"/>
                  </a:lnTo>
                  <a:lnTo>
                    <a:pt x="3788664" y="960120"/>
                  </a:lnTo>
                  <a:lnTo>
                    <a:pt x="3788664" y="192024"/>
                  </a:lnTo>
                  <a:lnTo>
                    <a:pt x="3783592" y="147996"/>
                  </a:lnTo>
                  <a:lnTo>
                    <a:pt x="3769145" y="107579"/>
                  </a:lnTo>
                  <a:lnTo>
                    <a:pt x="3746476" y="71925"/>
                  </a:lnTo>
                  <a:lnTo>
                    <a:pt x="3716738" y="42187"/>
                  </a:lnTo>
                  <a:lnTo>
                    <a:pt x="3681084" y="19518"/>
                  </a:lnTo>
                  <a:lnTo>
                    <a:pt x="3640667" y="5071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427" y="5052059"/>
              <a:ext cx="3798570" cy="1162050"/>
            </a:xfrm>
            <a:custGeom>
              <a:avLst/>
              <a:gdLst/>
              <a:ahLst/>
              <a:cxnLst/>
              <a:rect l="l" t="t" r="r" b="b"/>
              <a:pathLst>
                <a:path w="3798570" h="1162050">
                  <a:moveTo>
                    <a:pt x="196418" y="0"/>
                  </a:moveTo>
                  <a:lnTo>
                    <a:pt x="3601720" y="0"/>
                  </a:lnTo>
                  <a:lnTo>
                    <a:pt x="3640836" y="4063"/>
                  </a:lnTo>
                  <a:lnTo>
                    <a:pt x="3677793" y="15366"/>
                  </a:lnTo>
                  <a:lnTo>
                    <a:pt x="3740404" y="57657"/>
                  </a:lnTo>
                  <a:lnTo>
                    <a:pt x="3782695" y="120268"/>
                  </a:lnTo>
                  <a:lnTo>
                    <a:pt x="3794125" y="157225"/>
                  </a:lnTo>
                  <a:lnTo>
                    <a:pt x="3798062" y="196468"/>
                  </a:lnTo>
                  <a:lnTo>
                    <a:pt x="3798062" y="965238"/>
                  </a:lnTo>
                  <a:lnTo>
                    <a:pt x="3794125" y="1004417"/>
                  </a:lnTo>
                  <a:lnTo>
                    <a:pt x="3782695" y="1041412"/>
                  </a:lnTo>
                  <a:lnTo>
                    <a:pt x="3740404" y="1103985"/>
                  </a:lnTo>
                  <a:lnTo>
                    <a:pt x="3677793" y="1146251"/>
                  </a:lnTo>
                  <a:lnTo>
                    <a:pt x="3640836" y="1157630"/>
                  </a:lnTo>
                  <a:lnTo>
                    <a:pt x="3601720" y="1161669"/>
                  </a:lnTo>
                  <a:lnTo>
                    <a:pt x="196418" y="1161669"/>
                  </a:lnTo>
                  <a:lnTo>
                    <a:pt x="157251" y="1157630"/>
                  </a:lnTo>
                  <a:lnTo>
                    <a:pt x="120256" y="1146251"/>
                  </a:lnTo>
                  <a:lnTo>
                    <a:pt x="57683" y="1103985"/>
                  </a:lnTo>
                  <a:lnTo>
                    <a:pt x="15417" y="1041412"/>
                  </a:lnTo>
                  <a:lnTo>
                    <a:pt x="4038" y="1004417"/>
                  </a:lnTo>
                  <a:lnTo>
                    <a:pt x="0" y="965238"/>
                  </a:lnTo>
                  <a:lnTo>
                    <a:pt x="0" y="196468"/>
                  </a:lnTo>
                  <a:lnTo>
                    <a:pt x="4038" y="157225"/>
                  </a:lnTo>
                  <a:lnTo>
                    <a:pt x="15417" y="120268"/>
                  </a:lnTo>
                  <a:lnTo>
                    <a:pt x="57683" y="57657"/>
                  </a:lnTo>
                  <a:lnTo>
                    <a:pt x="120256" y="15366"/>
                  </a:lnTo>
                  <a:lnTo>
                    <a:pt x="157251" y="4063"/>
                  </a:lnTo>
                  <a:lnTo>
                    <a:pt x="19641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30655" y="5153025"/>
            <a:ext cx="25895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 marR="5080" indent="-47625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Law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variable  </a:t>
            </a:r>
            <a:r>
              <a:rPr sz="3000" spc="-5" dirty="0">
                <a:latin typeface="Arial"/>
                <a:cs typeface="Arial"/>
              </a:rPr>
              <a:t>proportion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91265" y="5047297"/>
            <a:ext cx="3808095" cy="1171575"/>
            <a:chOff x="4791265" y="5047297"/>
            <a:chExt cx="3808095" cy="1171575"/>
          </a:xfrm>
        </p:grpSpPr>
        <p:sp>
          <p:nvSpPr>
            <p:cNvPr id="22" name="object 22"/>
            <p:cNvSpPr/>
            <p:nvPr/>
          </p:nvSpPr>
          <p:spPr>
            <a:xfrm>
              <a:off x="4800600" y="5056631"/>
              <a:ext cx="3789045" cy="1152525"/>
            </a:xfrm>
            <a:custGeom>
              <a:avLst/>
              <a:gdLst/>
              <a:ahLst/>
              <a:cxnLst/>
              <a:rect l="l" t="t" r="r" b="b"/>
              <a:pathLst>
                <a:path w="3789045" h="1152525">
                  <a:moveTo>
                    <a:pt x="3596640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3596640" y="1152144"/>
                  </a:lnTo>
                  <a:lnTo>
                    <a:pt x="3640667" y="1147072"/>
                  </a:lnTo>
                  <a:lnTo>
                    <a:pt x="3681084" y="1132625"/>
                  </a:lnTo>
                  <a:lnTo>
                    <a:pt x="3716738" y="1109956"/>
                  </a:lnTo>
                  <a:lnTo>
                    <a:pt x="3746476" y="1080218"/>
                  </a:lnTo>
                  <a:lnTo>
                    <a:pt x="3769145" y="1044564"/>
                  </a:lnTo>
                  <a:lnTo>
                    <a:pt x="3783592" y="1004147"/>
                  </a:lnTo>
                  <a:lnTo>
                    <a:pt x="3788664" y="960120"/>
                  </a:lnTo>
                  <a:lnTo>
                    <a:pt x="3788664" y="192024"/>
                  </a:lnTo>
                  <a:lnTo>
                    <a:pt x="3783592" y="147996"/>
                  </a:lnTo>
                  <a:lnTo>
                    <a:pt x="3769145" y="107579"/>
                  </a:lnTo>
                  <a:lnTo>
                    <a:pt x="3746476" y="71925"/>
                  </a:lnTo>
                  <a:lnTo>
                    <a:pt x="3716738" y="42187"/>
                  </a:lnTo>
                  <a:lnTo>
                    <a:pt x="3681084" y="19518"/>
                  </a:lnTo>
                  <a:lnTo>
                    <a:pt x="3640667" y="5071"/>
                  </a:lnTo>
                  <a:lnTo>
                    <a:pt x="3596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6028" y="5052059"/>
              <a:ext cx="3798570" cy="1162050"/>
            </a:xfrm>
            <a:custGeom>
              <a:avLst/>
              <a:gdLst/>
              <a:ahLst/>
              <a:cxnLst/>
              <a:rect l="l" t="t" r="r" b="b"/>
              <a:pathLst>
                <a:path w="3798570" h="1162050">
                  <a:moveTo>
                    <a:pt x="196469" y="0"/>
                  </a:moveTo>
                  <a:lnTo>
                    <a:pt x="3601720" y="0"/>
                  </a:lnTo>
                  <a:lnTo>
                    <a:pt x="3640836" y="4063"/>
                  </a:lnTo>
                  <a:lnTo>
                    <a:pt x="3677793" y="15366"/>
                  </a:lnTo>
                  <a:lnTo>
                    <a:pt x="3740404" y="57657"/>
                  </a:lnTo>
                  <a:lnTo>
                    <a:pt x="3782695" y="120268"/>
                  </a:lnTo>
                  <a:lnTo>
                    <a:pt x="3794125" y="157225"/>
                  </a:lnTo>
                  <a:lnTo>
                    <a:pt x="3798062" y="196468"/>
                  </a:lnTo>
                  <a:lnTo>
                    <a:pt x="3798062" y="965238"/>
                  </a:lnTo>
                  <a:lnTo>
                    <a:pt x="3794125" y="1004417"/>
                  </a:lnTo>
                  <a:lnTo>
                    <a:pt x="3782695" y="1041412"/>
                  </a:lnTo>
                  <a:lnTo>
                    <a:pt x="3740404" y="1103985"/>
                  </a:lnTo>
                  <a:lnTo>
                    <a:pt x="3677793" y="1146251"/>
                  </a:lnTo>
                  <a:lnTo>
                    <a:pt x="3640836" y="1157630"/>
                  </a:lnTo>
                  <a:lnTo>
                    <a:pt x="3601720" y="1161669"/>
                  </a:lnTo>
                  <a:lnTo>
                    <a:pt x="196469" y="1161669"/>
                  </a:lnTo>
                  <a:lnTo>
                    <a:pt x="157225" y="1157630"/>
                  </a:lnTo>
                  <a:lnTo>
                    <a:pt x="120269" y="1146251"/>
                  </a:lnTo>
                  <a:lnTo>
                    <a:pt x="57658" y="1103985"/>
                  </a:lnTo>
                  <a:lnTo>
                    <a:pt x="15367" y="1041412"/>
                  </a:lnTo>
                  <a:lnTo>
                    <a:pt x="4063" y="1004417"/>
                  </a:lnTo>
                  <a:lnTo>
                    <a:pt x="0" y="965238"/>
                  </a:lnTo>
                  <a:lnTo>
                    <a:pt x="0" y="196468"/>
                  </a:lnTo>
                  <a:lnTo>
                    <a:pt x="4063" y="157225"/>
                  </a:lnTo>
                  <a:lnTo>
                    <a:pt x="15367" y="120268"/>
                  </a:lnTo>
                  <a:lnTo>
                    <a:pt x="57658" y="57657"/>
                  </a:lnTo>
                  <a:lnTo>
                    <a:pt x="120269" y="15366"/>
                  </a:lnTo>
                  <a:lnTo>
                    <a:pt x="157225" y="4063"/>
                  </a:lnTo>
                  <a:lnTo>
                    <a:pt x="1964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12460" y="5153025"/>
            <a:ext cx="28600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5080" indent="-102616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Law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returns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 scale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800" y="200787"/>
            <a:ext cx="8112759" cy="3075940"/>
            <a:chOff x="304800" y="200787"/>
            <a:chExt cx="8112759" cy="3075940"/>
          </a:xfrm>
        </p:grpSpPr>
        <p:sp>
          <p:nvSpPr>
            <p:cNvPr id="26" name="object 26"/>
            <p:cNvSpPr/>
            <p:nvPr/>
          </p:nvSpPr>
          <p:spPr>
            <a:xfrm>
              <a:off x="1202359" y="206121"/>
              <a:ext cx="6853631" cy="499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6586" y="350266"/>
              <a:ext cx="99441" cy="220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07158" y="350266"/>
              <a:ext cx="99440" cy="220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39514" y="343916"/>
              <a:ext cx="99695" cy="221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5804" y="336296"/>
              <a:ext cx="89788" cy="2430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9823" y="336296"/>
              <a:ext cx="89788" cy="243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57828" y="336296"/>
              <a:ext cx="89789" cy="243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4160" y="336296"/>
              <a:ext cx="89788" cy="243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4051" y="334645"/>
              <a:ext cx="84962" cy="1008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02359" y="206375"/>
              <a:ext cx="6854190" cy="499745"/>
            </a:xfrm>
            <a:custGeom>
              <a:avLst/>
              <a:gdLst/>
              <a:ahLst/>
              <a:cxnLst/>
              <a:rect l="l" t="t" r="r" b="b"/>
              <a:pathLst>
                <a:path w="6854190" h="499745">
                  <a:moveTo>
                    <a:pt x="6134557" y="123444"/>
                  </a:moveTo>
                  <a:lnTo>
                    <a:pt x="6241618" y="123444"/>
                  </a:lnTo>
                  <a:lnTo>
                    <a:pt x="6241618" y="325882"/>
                  </a:lnTo>
                  <a:lnTo>
                    <a:pt x="6242001" y="338173"/>
                  </a:lnTo>
                  <a:lnTo>
                    <a:pt x="6272479" y="369062"/>
                  </a:lnTo>
                  <a:lnTo>
                    <a:pt x="6272479" y="378840"/>
                  </a:lnTo>
                  <a:lnTo>
                    <a:pt x="6134557" y="378840"/>
                  </a:lnTo>
                  <a:lnTo>
                    <a:pt x="6134557" y="369062"/>
                  </a:lnTo>
                  <a:lnTo>
                    <a:pt x="6142466" y="368228"/>
                  </a:lnTo>
                  <a:lnTo>
                    <a:pt x="6149257" y="366299"/>
                  </a:lnTo>
                  <a:lnTo>
                    <a:pt x="6165037" y="325882"/>
                  </a:lnTo>
                  <a:lnTo>
                    <a:pt x="6165037" y="176784"/>
                  </a:lnTo>
                  <a:lnTo>
                    <a:pt x="6154934" y="138854"/>
                  </a:lnTo>
                  <a:lnTo>
                    <a:pt x="6134557" y="133603"/>
                  </a:lnTo>
                  <a:lnTo>
                    <a:pt x="6134557" y="123444"/>
                  </a:lnTo>
                  <a:close/>
                </a:path>
                <a:path w="6854190" h="499745">
                  <a:moveTo>
                    <a:pt x="5084140" y="123444"/>
                  </a:moveTo>
                  <a:lnTo>
                    <a:pt x="5188153" y="123444"/>
                  </a:lnTo>
                  <a:lnTo>
                    <a:pt x="5188153" y="297941"/>
                  </a:lnTo>
                  <a:lnTo>
                    <a:pt x="5188319" y="310423"/>
                  </a:lnTo>
                  <a:lnTo>
                    <a:pt x="5202631" y="347979"/>
                  </a:lnTo>
                  <a:lnTo>
                    <a:pt x="5206949" y="349376"/>
                  </a:lnTo>
                  <a:lnTo>
                    <a:pt x="5211902" y="349376"/>
                  </a:lnTo>
                  <a:lnTo>
                    <a:pt x="5218506" y="349376"/>
                  </a:lnTo>
                  <a:lnTo>
                    <a:pt x="5248488" y="325346"/>
                  </a:lnTo>
                  <a:lnTo>
                    <a:pt x="5255844" y="315467"/>
                  </a:lnTo>
                  <a:lnTo>
                    <a:pt x="5255844" y="178942"/>
                  </a:lnTo>
                  <a:lnTo>
                    <a:pt x="5246954" y="138175"/>
                  </a:lnTo>
                  <a:lnTo>
                    <a:pt x="5228285" y="133603"/>
                  </a:lnTo>
                  <a:lnTo>
                    <a:pt x="5228285" y="123444"/>
                  </a:lnTo>
                  <a:lnTo>
                    <a:pt x="5332298" y="123444"/>
                  </a:lnTo>
                  <a:lnTo>
                    <a:pt x="5332298" y="323341"/>
                  </a:lnTo>
                  <a:lnTo>
                    <a:pt x="5332651" y="336629"/>
                  </a:lnTo>
                  <a:lnTo>
                    <a:pt x="5359984" y="369062"/>
                  </a:lnTo>
                  <a:lnTo>
                    <a:pt x="5359984" y="378840"/>
                  </a:lnTo>
                  <a:lnTo>
                    <a:pt x="5255844" y="378840"/>
                  </a:lnTo>
                  <a:lnTo>
                    <a:pt x="5255844" y="344677"/>
                  </a:lnTo>
                  <a:lnTo>
                    <a:pt x="5246700" y="354873"/>
                  </a:lnTo>
                  <a:lnTo>
                    <a:pt x="5209860" y="380888"/>
                  </a:lnTo>
                  <a:lnTo>
                    <a:pt x="5178374" y="386461"/>
                  </a:lnTo>
                  <a:lnTo>
                    <a:pt x="5167845" y="385629"/>
                  </a:lnTo>
                  <a:lnTo>
                    <a:pt x="5132255" y="366321"/>
                  </a:lnTo>
                  <a:lnTo>
                    <a:pt x="5114913" y="331741"/>
                  </a:lnTo>
                  <a:lnTo>
                    <a:pt x="5111699" y="280288"/>
                  </a:lnTo>
                  <a:lnTo>
                    <a:pt x="5111699" y="178942"/>
                  </a:lnTo>
                  <a:lnTo>
                    <a:pt x="5111365" y="165824"/>
                  </a:lnTo>
                  <a:lnTo>
                    <a:pt x="5084140" y="133603"/>
                  </a:lnTo>
                  <a:lnTo>
                    <a:pt x="5084140" y="123444"/>
                  </a:lnTo>
                  <a:close/>
                </a:path>
                <a:path w="6854190" h="499745">
                  <a:moveTo>
                    <a:pt x="4008577" y="123444"/>
                  </a:moveTo>
                  <a:lnTo>
                    <a:pt x="4115638" y="123444"/>
                  </a:lnTo>
                  <a:lnTo>
                    <a:pt x="4115638" y="325882"/>
                  </a:lnTo>
                  <a:lnTo>
                    <a:pt x="4116021" y="338173"/>
                  </a:lnTo>
                  <a:lnTo>
                    <a:pt x="4146499" y="369062"/>
                  </a:lnTo>
                  <a:lnTo>
                    <a:pt x="4146499" y="378840"/>
                  </a:lnTo>
                  <a:lnTo>
                    <a:pt x="4008577" y="378840"/>
                  </a:lnTo>
                  <a:lnTo>
                    <a:pt x="4008577" y="369062"/>
                  </a:lnTo>
                  <a:lnTo>
                    <a:pt x="4016486" y="368228"/>
                  </a:lnTo>
                  <a:lnTo>
                    <a:pt x="4023277" y="366299"/>
                  </a:lnTo>
                  <a:lnTo>
                    <a:pt x="4039057" y="325882"/>
                  </a:lnTo>
                  <a:lnTo>
                    <a:pt x="4039057" y="176784"/>
                  </a:lnTo>
                  <a:lnTo>
                    <a:pt x="4028954" y="138854"/>
                  </a:lnTo>
                  <a:lnTo>
                    <a:pt x="4008577" y="133603"/>
                  </a:lnTo>
                  <a:lnTo>
                    <a:pt x="4008577" y="123444"/>
                  </a:lnTo>
                  <a:close/>
                </a:path>
                <a:path w="6854190" h="499745">
                  <a:moveTo>
                    <a:pt x="3269056" y="123444"/>
                  </a:moveTo>
                  <a:lnTo>
                    <a:pt x="3373069" y="123444"/>
                  </a:lnTo>
                  <a:lnTo>
                    <a:pt x="3373069" y="297941"/>
                  </a:lnTo>
                  <a:lnTo>
                    <a:pt x="3373235" y="310423"/>
                  </a:lnTo>
                  <a:lnTo>
                    <a:pt x="3387547" y="347979"/>
                  </a:lnTo>
                  <a:lnTo>
                    <a:pt x="3391865" y="349376"/>
                  </a:lnTo>
                  <a:lnTo>
                    <a:pt x="3396818" y="349376"/>
                  </a:lnTo>
                  <a:lnTo>
                    <a:pt x="3403422" y="349376"/>
                  </a:lnTo>
                  <a:lnTo>
                    <a:pt x="3433404" y="325346"/>
                  </a:lnTo>
                  <a:lnTo>
                    <a:pt x="3440760" y="315467"/>
                  </a:lnTo>
                  <a:lnTo>
                    <a:pt x="3440760" y="178942"/>
                  </a:lnTo>
                  <a:lnTo>
                    <a:pt x="3431870" y="138175"/>
                  </a:lnTo>
                  <a:lnTo>
                    <a:pt x="3413201" y="133603"/>
                  </a:lnTo>
                  <a:lnTo>
                    <a:pt x="3413201" y="123444"/>
                  </a:lnTo>
                  <a:lnTo>
                    <a:pt x="3517214" y="123444"/>
                  </a:lnTo>
                  <a:lnTo>
                    <a:pt x="3517214" y="323341"/>
                  </a:lnTo>
                  <a:lnTo>
                    <a:pt x="3517569" y="336629"/>
                  </a:lnTo>
                  <a:lnTo>
                    <a:pt x="3544900" y="369062"/>
                  </a:lnTo>
                  <a:lnTo>
                    <a:pt x="3544900" y="378840"/>
                  </a:lnTo>
                  <a:lnTo>
                    <a:pt x="3440760" y="378840"/>
                  </a:lnTo>
                  <a:lnTo>
                    <a:pt x="3440760" y="344677"/>
                  </a:lnTo>
                  <a:lnTo>
                    <a:pt x="3431616" y="354873"/>
                  </a:lnTo>
                  <a:lnTo>
                    <a:pt x="3394776" y="380888"/>
                  </a:lnTo>
                  <a:lnTo>
                    <a:pt x="3363290" y="386461"/>
                  </a:lnTo>
                  <a:lnTo>
                    <a:pt x="3352761" y="385629"/>
                  </a:lnTo>
                  <a:lnTo>
                    <a:pt x="3317171" y="366321"/>
                  </a:lnTo>
                  <a:lnTo>
                    <a:pt x="3299829" y="331741"/>
                  </a:lnTo>
                  <a:lnTo>
                    <a:pt x="3296615" y="280288"/>
                  </a:lnTo>
                  <a:lnTo>
                    <a:pt x="3296615" y="178942"/>
                  </a:lnTo>
                  <a:lnTo>
                    <a:pt x="3296281" y="165824"/>
                  </a:lnTo>
                  <a:lnTo>
                    <a:pt x="3269056" y="133603"/>
                  </a:lnTo>
                  <a:lnTo>
                    <a:pt x="3269056" y="123444"/>
                  </a:lnTo>
                  <a:close/>
                </a:path>
                <a:path w="6854190" h="499745">
                  <a:moveTo>
                    <a:pt x="316687" y="123444"/>
                  </a:moveTo>
                  <a:lnTo>
                    <a:pt x="452450" y="123444"/>
                  </a:lnTo>
                  <a:lnTo>
                    <a:pt x="452450" y="133603"/>
                  </a:lnTo>
                  <a:lnTo>
                    <a:pt x="443433" y="133984"/>
                  </a:lnTo>
                  <a:lnTo>
                    <a:pt x="437210" y="135635"/>
                  </a:lnTo>
                  <a:lnTo>
                    <a:pt x="433527" y="138810"/>
                  </a:lnTo>
                  <a:lnTo>
                    <a:pt x="429971" y="141858"/>
                  </a:lnTo>
                  <a:lnTo>
                    <a:pt x="428066" y="145669"/>
                  </a:lnTo>
                  <a:lnTo>
                    <a:pt x="428066" y="149987"/>
                  </a:lnTo>
                  <a:lnTo>
                    <a:pt x="428923" y="156414"/>
                  </a:lnTo>
                  <a:lnTo>
                    <a:pt x="431495" y="165401"/>
                  </a:lnTo>
                  <a:lnTo>
                    <a:pt x="435781" y="176936"/>
                  </a:lnTo>
                  <a:lnTo>
                    <a:pt x="441782" y="191008"/>
                  </a:lnTo>
                  <a:lnTo>
                    <a:pt x="485470" y="290957"/>
                  </a:lnTo>
                  <a:lnTo>
                    <a:pt x="515188" y="213613"/>
                  </a:lnTo>
                  <a:lnTo>
                    <a:pt x="522262" y="194589"/>
                  </a:lnTo>
                  <a:lnTo>
                    <a:pt x="527300" y="178673"/>
                  </a:lnTo>
                  <a:lnTo>
                    <a:pt x="530315" y="165875"/>
                  </a:lnTo>
                  <a:lnTo>
                    <a:pt x="531317" y="156210"/>
                  </a:lnTo>
                  <a:lnTo>
                    <a:pt x="531317" y="149478"/>
                  </a:lnTo>
                  <a:lnTo>
                    <a:pt x="529158" y="144145"/>
                  </a:lnTo>
                  <a:lnTo>
                    <a:pt x="524586" y="140207"/>
                  </a:lnTo>
                  <a:lnTo>
                    <a:pt x="520141" y="136144"/>
                  </a:lnTo>
                  <a:lnTo>
                    <a:pt x="512267" y="133984"/>
                  </a:lnTo>
                  <a:lnTo>
                    <a:pt x="500964" y="133603"/>
                  </a:lnTo>
                  <a:lnTo>
                    <a:pt x="500964" y="123444"/>
                  </a:lnTo>
                  <a:lnTo>
                    <a:pt x="586435" y="123444"/>
                  </a:lnTo>
                  <a:lnTo>
                    <a:pt x="586435" y="133603"/>
                  </a:lnTo>
                  <a:lnTo>
                    <a:pt x="578180" y="134493"/>
                  </a:lnTo>
                  <a:lnTo>
                    <a:pt x="571322" y="137795"/>
                  </a:lnTo>
                  <a:lnTo>
                    <a:pt x="548164" y="178278"/>
                  </a:lnTo>
                  <a:lnTo>
                    <a:pt x="466547" y="389254"/>
                  </a:lnTo>
                  <a:lnTo>
                    <a:pt x="453692" y="421302"/>
                  </a:lnTo>
                  <a:lnTo>
                    <a:pt x="433221" y="465014"/>
                  </a:lnTo>
                  <a:lnTo>
                    <a:pt x="404412" y="493775"/>
                  </a:lnTo>
                  <a:lnTo>
                    <a:pt x="378409" y="499490"/>
                  </a:lnTo>
                  <a:lnTo>
                    <a:pt x="367602" y="498681"/>
                  </a:lnTo>
                  <a:lnTo>
                    <a:pt x="331133" y="472249"/>
                  </a:lnTo>
                  <a:lnTo>
                    <a:pt x="327609" y="455295"/>
                  </a:lnTo>
                  <a:lnTo>
                    <a:pt x="328206" y="447724"/>
                  </a:lnTo>
                  <a:lnTo>
                    <a:pt x="354352" y="419363"/>
                  </a:lnTo>
                  <a:lnTo>
                    <a:pt x="361137" y="418719"/>
                  </a:lnTo>
                  <a:lnTo>
                    <a:pt x="370281" y="418719"/>
                  </a:lnTo>
                  <a:lnTo>
                    <a:pt x="391744" y="454533"/>
                  </a:lnTo>
                  <a:lnTo>
                    <a:pt x="391998" y="461390"/>
                  </a:lnTo>
                  <a:lnTo>
                    <a:pt x="392760" y="465836"/>
                  </a:lnTo>
                  <a:lnTo>
                    <a:pt x="394284" y="467867"/>
                  </a:lnTo>
                  <a:lnTo>
                    <a:pt x="395681" y="469900"/>
                  </a:lnTo>
                  <a:lnTo>
                    <a:pt x="397840" y="470915"/>
                  </a:lnTo>
                  <a:lnTo>
                    <a:pt x="400507" y="470915"/>
                  </a:lnTo>
                  <a:lnTo>
                    <a:pt x="404825" y="470915"/>
                  </a:lnTo>
                  <a:lnTo>
                    <a:pt x="409524" y="468249"/>
                  </a:lnTo>
                  <a:lnTo>
                    <a:pt x="432961" y="429107"/>
                  </a:lnTo>
                  <a:lnTo>
                    <a:pt x="448005" y="389254"/>
                  </a:lnTo>
                  <a:lnTo>
                    <a:pt x="365582" y="199898"/>
                  </a:lnTo>
                  <a:lnTo>
                    <a:pt x="349389" y="165306"/>
                  </a:lnTo>
                  <a:lnTo>
                    <a:pt x="322737" y="135888"/>
                  </a:lnTo>
                  <a:lnTo>
                    <a:pt x="316687" y="133603"/>
                  </a:lnTo>
                  <a:lnTo>
                    <a:pt x="316687" y="123444"/>
                  </a:lnTo>
                  <a:close/>
                </a:path>
                <a:path w="6854190" h="499745">
                  <a:moveTo>
                    <a:pt x="6758508" y="115824"/>
                  </a:moveTo>
                  <a:lnTo>
                    <a:pt x="6799783" y="129667"/>
                  </a:lnTo>
                  <a:lnTo>
                    <a:pt x="6821627" y="163957"/>
                  </a:lnTo>
                  <a:lnTo>
                    <a:pt x="6825681" y="203390"/>
                  </a:lnTo>
                  <a:lnTo>
                    <a:pt x="6825945" y="223774"/>
                  </a:lnTo>
                  <a:lnTo>
                    <a:pt x="6825945" y="323088"/>
                  </a:lnTo>
                  <a:lnTo>
                    <a:pt x="6826278" y="336468"/>
                  </a:lnTo>
                  <a:lnTo>
                    <a:pt x="6853631" y="369062"/>
                  </a:lnTo>
                  <a:lnTo>
                    <a:pt x="6853631" y="378840"/>
                  </a:lnTo>
                  <a:lnTo>
                    <a:pt x="6724345" y="378840"/>
                  </a:lnTo>
                  <a:lnTo>
                    <a:pt x="6724345" y="369062"/>
                  </a:lnTo>
                  <a:lnTo>
                    <a:pt x="6733997" y="367791"/>
                  </a:lnTo>
                  <a:lnTo>
                    <a:pt x="6740982" y="363727"/>
                  </a:lnTo>
                  <a:lnTo>
                    <a:pt x="6749491" y="323088"/>
                  </a:lnTo>
                  <a:lnTo>
                    <a:pt x="6749491" y="209550"/>
                  </a:lnTo>
                  <a:lnTo>
                    <a:pt x="6747078" y="169925"/>
                  </a:lnTo>
                  <a:lnTo>
                    <a:pt x="6738696" y="157225"/>
                  </a:lnTo>
                  <a:lnTo>
                    <a:pt x="6734886" y="154177"/>
                  </a:lnTo>
                  <a:lnTo>
                    <a:pt x="6730441" y="152653"/>
                  </a:lnTo>
                  <a:lnTo>
                    <a:pt x="6725742" y="152653"/>
                  </a:lnTo>
                  <a:lnTo>
                    <a:pt x="6714218" y="154769"/>
                  </a:lnTo>
                  <a:lnTo>
                    <a:pt x="6703088" y="161099"/>
                  </a:lnTo>
                  <a:lnTo>
                    <a:pt x="6692363" y="171620"/>
                  </a:lnTo>
                  <a:lnTo>
                    <a:pt x="6682054" y="186309"/>
                  </a:lnTo>
                  <a:lnTo>
                    <a:pt x="6682054" y="323088"/>
                  </a:lnTo>
                  <a:lnTo>
                    <a:pt x="6690944" y="364489"/>
                  </a:lnTo>
                  <a:lnTo>
                    <a:pt x="6707200" y="369062"/>
                  </a:lnTo>
                  <a:lnTo>
                    <a:pt x="6707200" y="378840"/>
                  </a:lnTo>
                  <a:lnTo>
                    <a:pt x="6578041" y="378840"/>
                  </a:lnTo>
                  <a:lnTo>
                    <a:pt x="6578041" y="369062"/>
                  </a:lnTo>
                  <a:lnTo>
                    <a:pt x="6588709" y="367919"/>
                  </a:lnTo>
                  <a:lnTo>
                    <a:pt x="6596456" y="364489"/>
                  </a:lnTo>
                  <a:lnTo>
                    <a:pt x="6605600" y="323088"/>
                  </a:lnTo>
                  <a:lnTo>
                    <a:pt x="6605600" y="178942"/>
                  </a:lnTo>
                  <a:lnTo>
                    <a:pt x="6596710" y="138175"/>
                  </a:lnTo>
                  <a:lnTo>
                    <a:pt x="6578041" y="133603"/>
                  </a:lnTo>
                  <a:lnTo>
                    <a:pt x="6578041" y="123444"/>
                  </a:lnTo>
                  <a:lnTo>
                    <a:pt x="6682054" y="123444"/>
                  </a:lnTo>
                  <a:lnTo>
                    <a:pt x="6682054" y="156590"/>
                  </a:lnTo>
                  <a:lnTo>
                    <a:pt x="6691769" y="146641"/>
                  </a:lnTo>
                  <a:lnTo>
                    <a:pt x="6728968" y="121342"/>
                  </a:lnTo>
                  <a:lnTo>
                    <a:pt x="6748312" y="116441"/>
                  </a:lnTo>
                  <a:lnTo>
                    <a:pt x="6758508" y="115824"/>
                  </a:lnTo>
                  <a:close/>
                </a:path>
                <a:path w="6854190" h="499745">
                  <a:moveTo>
                    <a:pt x="6417767" y="115824"/>
                  </a:moveTo>
                  <a:lnTo>
                    <a:pt x="6465148" y="125521"/>
                  </a:lnTo>
                  <a:lnTo>
                    <a:pt x="6505000" y="153876"/>
                  </a:lnTo>
                  <a:lnTo>
                    <a:pt x="6529805" y="198183"/>
                  </a:lnTo>
                  <a:lnTo>
                    <a:pt x="6538163" y="251333"/>
                  </a:lnTo>
                  <a:lnTo>
                    <a:pt x="6536446" y="277381"/>
                  </a:lnTo>
                  <a:lnTo>
                    <a:pt x="6522679" y="322859"/>
                  </a:lnTo>
                  <a:lnTo>
                    <a:pt x="6492359" y="361600"/>
                  </a:lnTo>
                  <a:lnTo>
                    <a:pt x="6446346" y="383698"/>
                  </a:lnTo>
                  <a:lnTo>
                    <a:pt x="6418529" y="386461"/>
                  </a:lnTo>
                  <a:lnTo>
                    <a:pt x="6391408" y="383936"/>
                  </a:lnTo>
                  <a:lnTo>
                    <a:pt x="6347073" y="363743"/>
                  </a:lnTo>
                  <a:lnTo>
                    <a:pt x="6316214" y="325072"/>
                  </a:lnTo>
                  <a:lnTo>
                    <a:pt x="6300593" y="278209"/>
                  </a:lnTo>
                  <a:lnTo>
                    <a:pt x="6298641" y="252349"/>
                  </a:lnTo>
                  <a:lnTo>
                    <a:pt x="6300639" y="225798"/>
                  </a:lnTo>
                  <a:lnTo>
                    <a:pt x="6316589" y="177982"/>
                  </a:lnTo>
                  <a:lnTo>
                    <a:pt x="6347901" y="138809"/>
                  </a:lnTo>
                  <a:lnTo>
                    <a:pt x="6391525" y="118373"/>
                  </a:lnTo>
                  <a:lnTo>
                    <a:pt x="6417767" y="115824"/>
                  </a:lnTo>
                  <a:close/>
                </a:path>
                <a:path w="6854190" h="499745">
                  <a:moveTo>
                    <a:pt x="5830392" y="115824"/>
                  </a:moveTo>
                  <a:lnTo>
                    <a:pt x="5880666" y="127075"/>
                  </a:lnTo>
                  <a:lnTo>
                    <a:pt x="5910926" y="156908"/>
                  </a:lnTo>
                  <a:lnTo>
                    <a:pt x="5916752" y="180339"/>
                  </a:lnTo>
                  <a:lnTo>
                    <a:pt x="5916158" y="187692"/>
                  </a:lnTo>
                  <a:lnTo>
                    <a:pt x="5882589" y="214375"/>
                  </a:lnTo>
                  <a:lnTo>
                    <a:pt x="5874921" y="213729"/>
                  </a:lnTo>
                  <a:lnTo>
                    <a:pt x="5844703" y="178456"/>
                  </a:lnTo>
                  <a:lnTo>
                    <a:pt x="5841949" y="154304"/>
                  </a:lnTo>
                  <a:lnTo>
                    <a:pt x="5839282" y="146303"/>
                  </a:lnTo>
                  <a:lnTo>
                    <a:pt x="5835091" y="141731"/>
                  </a:lnTo>
                  <a:lnTo>
                    <a:pt x="5830900" y="137286"/>
                  </a:lnTo>
                  <a:lnTo>
                    <a:pt x="5825947" y="135000"/>
                  </a:lnTo>
                  <a:lnTo>
                    <a:pt x="5820359" y="135000"/>
                  </a:lnTo>
                  <a:lnTo>
                    <a:pt x="5791712" y="160799"/>
                  </a:lnTo>
                  <a:lnTo>
                    <a:pt x="5783783" y="213360"/>
                  </a:lnTo>
                  <a:lnTo>
                    <a:pt x="5784497" y="231171"/>
                  </a:lnTo>
                  <a:lnTo>
                    <a:pt x="5795213" y="282321"/>
                  </a:lnTo>
                  <a:lnTo>
                    <a:pt x="5817180" y="322218"/>
                  </a:lnTo>
                  <a:lnTo>
                    <a:pt x="5852210" y="342290"/>
                  </a:lnTo>
                  <a:lnTo>
                    <a:pt x="5862142" y="343026"/>
                  </a:lnTo>
                  <a:lnTo>
                    <a:pt x="5868736" y="342644"/>
                  </a:lnTo>
                  <a:lnTo>
                    <a:pt x="5907955" y="321105"/>
                  </a:lnTo>
                  <a:lnTo>
                    <a:pt x="5915863" y="313054"/>
                  </a:lnTo>
                  <a:lnTo>
                    <a:pt x="5924372" y="319532"/>
                  </a:lnTo>
                  <a:lnTo>
                    <a:pt x="5892350" y="360590"/>
                  </a:lnTo>
                  <a:lnTo>
                    <a:pt x="5851696" y="382349"/>
                  </a:lnTo>
                  <a:lnTo>
                    <a:pt x="5822264" y="386461"/>
                  </a:lnTo>
                  <a:lnTo>
                    <a:pt x="5798003" y="384055"/>
                  </a:lnTo>
                  <a:lnTo>
                    <a:pt x="5757148" y="364815"/>
                  </a:lnTo>
                  <a:lnTo>
                    <a:pt x="5727194" y="327763"/>
                  </a:lnTo>
                  <a:lnTo>
                    <a:pt x="5711903" y="281471"/>
                  </a:lnTo>
                  <a:lnTo>
                    <a:pt x="5709996" y="255397"/>
                  </a:lnTo>
                  <a:lnTo>
                    <a:pt x="5711734" y="230084"/>
                  </a:lnTo>
                  <a:lnTo>
                    <a:pt x="5725641" y="184173"/>
                  </a:lnTo>
                  <a:lnTo>
                    <a:pt x="5756240" y="142720"/>
                  </a:lnTo>
                  <a:lnTo>
                    <a:pt x="5802531" y="118820"/>
                  </a:lnTo>
                  <a:lnTo>
                    <a:pt x="5830392" y="115824"/>
                  </a:lnTo>
                  <a:close/>
                </a:path>
                <a:path w="6854190" h="499745">
                  <a:moveTo>
                    <a:pt x="5577408" y="115824"/>
                  </a:moveTo>
                  <a:lnTo>
                    <a:pt x="5618683" y="129667"/>
                  </a:lnTo>
                  <a:lnTo>
                    <a:pt x="5640527" y="163957"/>
                  </a:lnTo>
                  <a:lnTo>
                    <a:pt x="5644581" y="203390"/>
                  </a:lnTo>
                  <a:lnTo>
                    <a:pt x="5644845" y="223774"/>
                  </a:lnTo>
                  <a:lnTo>
                    <a:pt x="5644845" y="323088"/>
                  </a:lnTo>
                  <a:lnTo>
                    <a:pt x="5645178" y="336468"/>
                  </a:lnTo>
                  <a:lnTo>
                    <a:pt x="5672531" y="369062"/>
                  </a:lnTo>
                  <a:lnTo>
                    <a:pt x="5672531" y="378840"/>
                  </a:lnTo>
                  <a:lnTo>
                    <a:pt x="5543245" y="378840"/>
                  </a:lnTo>
                  <a:lnTo>
                    <a:pt x="5543245" y="369062"/>
                  </a:lnTo>
                  <a:lnTo>
                    <a:pt x="5552897" y="367791"/>
                  </a:lnTo>
                  <a:lnTo>
                    <a:pt x="5559882" y="363727"/>
                  </a:lnTo>
                  <a:lnTo>
                    <a:pt x="5568391" y="323088"/>
                  </a:lnTo>
                  <a:lnTo>
                    <a:pt x="5568391" y="209550"/>
                  </a:lnTo>
                  <a:lnTo>
                    <a:pt x="5565978" y="169925"/>
                  </a:lnTo>
                  <a:lnTo>
                    <a:pt x="5557596" y="157225"/>
                  </a:lnTo>
                  <a:lnTo>
                    <a:pt x="5553786" y="154177"/>
                  </a:lnTo>
                  <a:lnTo>
                    <a:pt x="5549341" y="152653"/>
                  </a:lnTo>
                  <a:lnTo>
                    <a:pt x="5544642" y="152653"/>
                  </a:lnTo>
                  <a:lnTo>
                    <a:pt x="5533118" y="154769"/>
                  </a:lnTo>
                  <a:lnTo>
                    <a:pt x="5521988" y="161099"/>
                  </a:lnTo>
                  <a:lnTo>
                    <a:pt x="5511263" y="171620"/>
                  </a:lnTo>
                  <a:lnTo>
                    <a:pt x="5500954" y="186309"/>
                  </a:lnTo>
                  <a:lnTo>
                    <a:pt x="5500954" y="323088"/>
                  </a:lnTo>
                  <a:lnTo>
                    <a:pt x="5509844" y="364489"/>
                  </a:lnTo>
                  <a:lnTo>
                    <a:pt x="5526100" y="369062"/>
                  </a:lnTo>
                  <a:lnTo>
                    <a:pt x="5526100" y="378840"/>
                  </a:lnTo>
                  <a:lnTo>
                    <a:pt x="5396941" y="378840"/>
                  </a:lnTo>
                  <a:lnTo>
                    <a:pt x="5396941" y="369062"/>
                  </a:lnTo>
                  <a:lnTo>
                    <a:pt x="5407609" y="367919"/>
                  </a:lnTo>
                  <a:lnTo>
                    <a:pt x="5415356" y="364489"/>
                  </a:lnTo>
                  <a:lnTo>
                    <a:pt x="5424500" y="323088"/>
                  </a:lnTo>
                  <a:lnTo>
                    <a:pt x="5424500" y="178942"/>
                  </a:lnTo>
                  <a:lnTo>
                    <a:pt x="5415610" y="138175"/>
                  </a:lnTo>
                  <a:lnTo>
                    <a:pt x="5396941" y="133603"/>
                  </a:lnTo>
                  <a:lnTo>
                    <a:pt x="5396941" y="123444"/>
                  </a:lnTo>
                  <a:lnTo>
                    <a:pt x="5500954" y="123444"/>
                  </a:lnTo>
                  <a:lnTo>
                    <a:pt x="5500954" y="156590"/>
                  </a:lnTo>
                  <a:lnTo>
                    <a:pt x="5510669" y="146641"/>
                  </a:lnTo>
                  <a:lnTo>
                    <a:pt x="5547868" y="121342"/>
                  </a:lnTo>
                  <a:lnTo>
                    <a:pt x="5567212" y="116441"/>
                  </a:lnTo>
                  <a:lnTo>
                    <a:pt x="5577408" y="115824"/>
                  </a:lnTo>
                  <a:close/>
                </a:path>
                <a:path w="6854190" h="499745">
                  <a:moveTo>
                    <a:pt x="4632528" y="115824"/>
                  </a:moveTo>
                  <a:lnTo>
                    <a:pt x="4673803" y="129667"/>
                  </a:lnTo>
                  <a:lnTo>
                    <a:pt x="4695647" y="163957"/>
                  </a:lnTo>
                  <a:lnTo>
                    <a:pt x="4699701" y="203390"/>
                  </a:lnTo>
                  <a:lnTo>
                    <a:pt x="4699965" y="223774"/>
                  </a:lnTo>
                  <a:lnTo>
                    <a:pt x="4699965" y="323088"/>
                  </a:lnTo>
                  <a:lnTo>
                    <a:pt x="4700298" y="336468"/>
                  </a:lnTo>
                  <a:lnTo>
                    <a:pt x="4727651" y="369062"/>
                  </a:lnTo>
                  <a:lnTo>
                    <a:pt x="4727651" y="378840"/>
                  </a:lnTo>
                  <a:lnTo>
                    <a:pt x="4598365" y="378840"/>
                  </a:lnTo>
                  <a:lnTo>
                    <a:pt x="4598365" y="369062"/>
                  </a:lnTo>
                  <a:lnTo>
                    <a:pt x="4608017" y="367791"/>
                  </a:lnTo>
                  <a:lnTo>
                    <a:pt x="4615002" y="363727"/>
                  </a:lnTo>
                  <a:lnTo>
                    <a:pt x="4623511" y="323088"/>
                  </a:lnTo>
                  <a:lnTo>
                    <a:pt x="4623511" y="209550"/>
                  </a:lnTo>
                  <a:lnTo>
                    <a:pt x="4621098" y="169925"/>
                  </a:lnTo>
                  <a:lnTo>
                    <a:pt x="4612716" y="157225"/>
                  </a:lnTo>
                  <a:lnTo>
                    <a:pt x="4608906" y="154177"/>
                  </a:lnTo>
                  <a:lnTo>
                    <a:pt x="4604461" y="152653"/>
                  </a:lnTo>
                  <a:lnTo>
                    <a:pt x="4599762" y="152653"/>
                  </a:lnTo>
                  <a:lnTo>
                    <a:pt x="4588238" y="154769"/>
                  </a:lnTo>
                  <a:lnTo>
                    <a:pt x="4577108" y="161099"/>
                  </a:lnTo>
                  <a:lnTo>
                    <a:pt x="4566383" y="171620"/>
                  </a:lnTo>
                  <a:lnTo>
                    <a:pt x="4556074" y="186309"/>
                  </a:lnTo>
                  <a:lnTo>
                    <a:pt x="4556074" y="323088"/>
                  </a:lnTo>
                  <a:lnTo>
                    <a:pt x="4564964" y="364489"/>
                  </a:lnTo>
                  <a:lnTo>
                    <a:pt x="4581220" y="369062"/>
                  </a:lnTo>
                  <a:lnTo>
                    <a:pt x="4581220" y="378840"/>
                  </a:lnTo>
                  <a:lnTo>
                    <a:pt x="4452061" y="378840"/>
                  </a:lnTo>
                  <a:lnTo>
                    <a:pt x="4452061" y="369062"/>
                  </a:lnTo>
                  <a:lnTo>
                    <a:pt x="4462729" y="367919"/>
                  </a:lnTo>
                  <a:lnTo>
                    <a:pt x="4470476" y="364489"/>
                  </a:lnTo>
                  <a:lnTo>
                    <a:pt x="4479620" y="323088"/>
                  </a:lnTo>
                  <a:lnTo>
                    <a:pt x="4479620" y="178942"/>
                  </a:lnTo>
                  <a:lnTo>
                    <a:pt x="4470730" y="138175"/>
                  </a:lnTo>
                  <a:lnTo>
                    <a:pt x="4452061" y="133603"/>
                  </a:lnTo>
                  <a:lnTo>
                    <a:pt x="4452061" y="123444"/>
                  </a:lnTo>
                  <a:lnTo>
                    <a:pt x="4556074" y="123444"/>
                  </a:lnTo>
                  <a:lnTo>
                    <a:pt x="4556074" y="156590"/>
                  </a:lnTo>
                  <a:lnTo>
                    <a:pt x="4565789" y="146641"/>
                  </a:lnTo>
                  <a:lnTo>
                    <a:pt x="4602988" y="121342"/>
                  </a:lnTo>
                  <a:lnTo>
                    <a:pt x="4622332" y="116441"/>
                  </a:lnTo>
                  <a:lnTo>
                    <a:pt x="4632528" y="115824"/>
                  </a:lnTo>
                  <a:close/>
                </a:path>
                <a:path w="6854190" h="499745">
                  <a:moveTo>
                    <a:pt x="4291787" y="115824"/>
                  </a:moveTo>
                  <a:lnTo>
                    <a:pt x="4339168" y="125521"/>
                  </a:lnTo>
                  <a:lnTo>
                    <a:pt x="4379020" y="153876"/>
                  </a:lnTo>
                  <a:lnTo>
                    <a:pt x="4403825" y="198183"/>
                  </a:lnTo>
                  <a:lnTo>
                    <a:pt x="4412183" y="251333"/>
                  </a:lnTo>
                  <a:lnTo>
                    <a:pt x="4410466" y="277381"/>
                  </a:lnTo>
                  <a:lnTo>
                    <a:pt x="4396699" y="322859"/>
                  </a:lnTo>
                  <a:lnTo>
                    <a:pt x="4366379" y="361600"/>
                  </a:lnTo>
                  <a:lnTo>
                    <a:pt x="4320366" y="383698"/>
                  </a:lnTo>
                  <a:lnTo>
                    <a:pt x="4292549" y="386461"/>
                  </a:lnTo>
                  <a:lnTo>
                    <a:pt x="4265428" y="383936"/>
                  </a:lnTo>
                  <a:lnTo>
                    <a:pt x="4221093" y="363743"/>
                  </a:lnTo>
                  <a:lnTo>
                    <a:pt x="4190234" y="325072"/>
                  </a:lnTo>
                  <a:lnTo>
                    <a:pt x="4174613" y="278209"/>
                  </a:lnTo>
                  <a:lnTo>
                    <a:pt x="4172661" y="252349"/>
                  </a:lnTo>
                  <a:lnTo>
                    <a:pt x="4174659" y="225798"/>
                  </a:lnTo>
                  <a:lnTo>
                    <a:pt x="4190609" y="177982"/>
                  </a:lnTo>
                  <a:lnTo>
                    <a:pt x="4221921" y="138809"/>
                  </a:lnTo>
                  <a:lnTo>
                    <a:pt x="4265545" y="118373"/>
                  </a:lnTo>
                  <a:lnTo>
                    <a:pt x="4291787" y="115824"/>
                  </a:lnTo>
                  <a:close/>
                </a:path>
                <a:path w="6854190" h="499745">
                  <a:moveTo>
                    <a:pt x="3704412" y="115824"/>
                  </a:moveTo>
                  <a:lnTo>
                    <a:pt x="3754686" y="127075"/>
                  </a:lnTo>
                  <a:lnTo>
                    <a:pt x="3784946" y="156908"/>
                  </a:lnTo>
                  <a:lnTo>
                    <a:pt x="3790772" y="180339"/>
                  </a:lnTo>
                  <a:lnTo>
                    <a:pt x="3790178" y="187692"/>
                  </a:lnTo>
                  <a:lnTo>
                    <a:pt x="3756609" y="214375"/>
                  </a:lnTo>
                  <a:lnTo>
                    <a:pt x="3748941" y="213729"/>
                  </a:lnTo>
                  <a:lnTo>
                    <a:pt x="3718723" y="178456"/>
                  </a:lnTo>
                  <a:lnTo>
                    <a:pt x="3715969" y="154304"/>
                  </a:lnTo>
                  <a:lnTo>
                    <a:pt x="3713302" y="146303"/>
                  </a:lnTo>
                  <a:lnTo>
                    <a:pt x="3709111" y="141731"/>
                  </a:lnTo>
                  <a:lnTo>
                    <a:pt x="3704920" y="137286"/>
                  </a:lnTo>
                  <a:lnTo>
                    <a:pt x="3699967" y="135000"/>
                  </a:lnTo>
                  <a:lnTo>
                    <a:pt x="3694379" y="135000"/>
                  </a:lnTo>
                  <a:lnTo>
                    <a:pt x="3665732" y="160799"/>
                  </a:lnTo>
                  <a:lnTo>
                    <a:pt x="3657803" y="213360"/>
                  </a:lnTo>
                  <a:lnTo>
                    <a:pt x="3658517" y="231171"/>
                  </a:lnTo>
                  <a:lnTo>
                    <a:pt x="3669233" y="282321"/>
                  </a:lnTo>
                  <a:lnTo>
                    <a:pt x="3691200" y="322218"/>
                  </a:lnTo>
                  <a:lnTo>
                    <a:pt x="3726230" y="342290"/>
                  </a:lnTo>
                  <a:lnTo>
                    <a:pt x="3736162" y="343026"/>
                  </a:lnTo>
                  <a:lnTo>
                    <a:pt x="3742756" y="342644"/>
                  </a:lnTo>
                  <a:lnTo>
                    <a:pt x="3781975" y="321105"/>
                  </a:lnTo>
                  <a:lnTo>
                    <a:pt x="3789883" y="313054"/>
                  </a:lnTo>
                  <a:lnTo>
                    <a:pt x="3798392" y="319532"/>
                  </a:lnTo>
                  <a:lnTo>
                    <a:pt x="3766370" y="360590"/>
                  </a:lnTo>
                  <a:lnTo>
                    <a:pt x="3725716" y="382349"/>
                  </a:lnTo>
                  <a:lnTo>
                    <a:pt x="3696284" y="386461"/>
                  </a:lnTo>
                  <a:lnTo>
                    <a:pt x="3672023" y="384055"/>
                  </a:lnTo>
                  <a:lnTo>
                    <a:pt x="3631168" y="364815"/>
                  </a:lnTo>
                  <a:lnTo>
                    <a:pt x="3601214" y="327763"/>
                  </a:lnTo>
                  <a:lnTo>
                    <a:pt x="3585923" y="281471"/>
                  </a:lnTo>
                  <a:lnTo>
                    <a:pt x="3584016" y="255397"/>
                  </a:lnTo>
                  <a:lnTo>
                    <a:pt x="3585754" y="230084"/>
                  </a:lnTo>
                  <a:lnTo>
                    <a:pt x="3599661" y="184173"/>
                  </a:lnTo>
                  <a:lnTo>
                    <a:pt x="3630260" y="142720"/>
                  </a:lnTo>
                  <a:lnTo>
                    <a:pt x="3676551" y="118820"/>
                  </a:lnTo>
                  <a:lnTo>
                    <a:pt x="3704412" y="115824"/>
                  </a:lnTo>
                  <a:close/>
                </a:path>
                <a:path w="6854190" h="499745">
                  <a:moveTo>
                    <a:pt x="2799791" y="115824"/>
                  </a:moveTo>
                  <a:lnTo>
                    <a:pt x="2847172" y="125521"/>
                  </a:lnTo>
                  <a:lnTo>
                    <a:pt x="2887024" y="153876"/>
                  </a:lnTo>
                  <a:lnTo>
                    <a:pt x="2911829" y="198183"/>
                  </a:lnTo>
                  <a:lnTo>
                    <a:pt x="2920187" y="251333"/>
                  </a:lnTo>
                  <a:lnTo>
                    <a:pt x="2918470" y="277381"/>
                  </a:lnTo>
                  <a:lnTo>
                    <a:pt x="2904703" y="322859"/>
                  </a:lnTo>
                  <a:lnTo>
                    <a:pt x="2874383" y="361600"/>
                  </a:lnTo>
                  <a:lnTo>
                    <a:pt x="2828370" y="383698"/>
                  </a:lnTo>
                  <a:lnTo>
                    <a:pt x="2800553" y="386461"/>
                  </a:lnTo>
                  <a:lnTo>
                    <a:pt x="2773432" y="383936"/>
                  </a:lnTo>
                  <a:lnTo>
                    <a:pt x="2729097" y="363743"/>
                  </a:lnTo>
                  <a:lnTo>
                    <a:pt x="2698238" y="325072"/>
                  </a:lnTo>
                  <a:lnTo>
                    <a:pt x="2682617" y="278209"/>
                  </a:lnTo>
                  <a:lnTo>
                    <a:pt x="2680665" y="252349"/>
                  </a:lnTo>
                  <a:lnTo>
                    <a:pt x="2682663" y="225798"/>
                  </a:lnTo>
                  <a:lnTo>
                    <a:pt x="2698613" y="177982"/>
                  </a:lnTo>
                  <a:lnTo>
                    <a:pt x="2729925" y="138809"/>
                  </a:lnTo>
                  <a:lnTo>
                    <a:pt x="2773549" y="118373"/>
                  </a:lnTo>
                  <a:lnTo>
                    <a:pt x="2799791" y="115824"/>
                  </a:lnTo>
                  <a:close/>
                </a:path>
                <a:path w="6854190" h="499745">
                  <a:moveTo>
                    <a:pt x="2628976" y="115824"/>
                  </a:moveTo>
                  <a:lnTo>
                    <a:pt x="2661932" y="143795"/>
                  </a:lnTo>
                  <a:lnTo>
                    <a:pt x="2662504" y="151891"/>
                  </a:lnTo>
                  <a:lnTo>
                    <a:pt x="2661954" y="160533"/>
                  </a:lnTo>
                  <a:lnTo>
                    <a:pt x="2640660" y="190373"/>
                  </a:lnTo>
                  <a:lnTo>
                    <a:pt x="2632278" y="190373"/>
                  </a:lnTo>
                  <a:lnTo>
                    <a:pt x="2600020" y="174878"/>
                  </a:lnTo>
                  <a:lnTo>
                    <a:pt x="2595829" y="171450"/>
                  </a:lnTo>
                  <a:lnTo>
                    <a:pt x="2594559" y="170687"/>
                  </a:lnTo>
                  <a:lnTo>
                    <a:pt x="2592781" y="169672"/>
                  </a:lnTo>
                  <a:lnTo>
                    <a:pt x="2590622" y="169037"/>
                  </a:lnTo>
                  <a:lnTo>
                    <a:pt x="2588209" y="169037"/>
                  </a:lnTo>
                  <a:lnTo>
                    <a:pt x="2583002" y="169037"/>
                  </a:lnTo>
                  <a:lnTo>
                    <a:pt x="2556332" y="201549"/>
                  </a:lnTo>
                  <a:lnTo>
                    <a:pt x="2548116" y="244429"/>
                  </a:lnTo>
                  <a:lnTo>
                    <a:pt x="2547569" y="260096"/>
                  </a:lnTo>
                  <a:lnTo>
                    <a:pt x="2547569" y="318770"/>
                  </a:lnTo>
                  <a:lnTo>
                    <a:pt x="2547823" y="334010"/>
                  </a:lnTo>
                  <a:lnTo>
                    <a:pt x="2547823" y="344424"/>
                  </a:lnTo>
                  <a:lnTo>
                    <a:pt x="2559507" y="364744"/>
                  </a:lnTo>
                  <a:lnTo>
                    <a:pt x="2563698" y="367029"/>
                  </a:lnTo>
                  <a:lnTo>
                    <a:pt x="2570937" y="368426"/>
                  </a:lnTo>
                  <a:lnTo>
                    <a:pt x="2581224" y="369062"/>
                  </a:lnTo>
                  <a:lnTo>
                    <a:pt x="2581224" y="378840"/>
                  </a:lnTo>
                  <a:lnTo>
                    <a:pt x="2443302" y="378840"/>
                  </a:lnTo>
                  <a:lnTo>
                    <a:pt x="2443302" y="369062"/>
                  </a:lnTo>
                  <a:lnTo>
                    <a:pt x="2454351" y="368046"/>
                  </a:lnTo>
                  <a:lnTo>
                    <a:pt x="2461844" y="364998"/>
                  </a:lnTo>
                  <a:lnTo>
                    <a:pt x="2471623" y="318770"/>
                  </a:lnTo>
                  <a:lnTo>
                    <a:pt x="2471623" y="177546"/>
                  </a:lnTo>
                  <a:lnTo>
                    <a:pt x="2461590" y="138556"/>
                  </a:lnTo>
                  <a:lnTo>
                    <a:pt x="2458034" y="136144"/>
                  </a:lnTo>
                  <a:lnTo>
                    <a:pt x="2451938" y="134493"/>
                  </a:lnTo>
                  <a:lnTo>
                    <a:pt x="2443302" y="133603"/>
                  </a:lnTo>
                  <a:lnTo>
                    <a:pt x="2443302" y="123444"/>
                  </a:lnTo>
                  <a:lnTo>
                    <a:pt x="2547569" y="123444"/>
                  </a:lnTo>
                  <a:lnTo>
                    <a:pt x="2547569" y="181355"/>
                  </a:lnTo>
                  <a:lnTo>
                    <a:pt x="2559856" y="163210"/>
                  </a:lnTo>
                  <a:lnTo>
                    <a:pt x="2592146" y="128777"/>
                  </a:lnTo>
                  <a:lnTo>
                    <a:pt x="2620024" y="116633"/>
                  </a:lnTo>
                  <a:lnTo>
                    <a:pt x="2628976" y="115824"/>
                  </a:lnTo>
                  <a:close/>
                </a:path>
                <a:path w="6854190" h="499745">
                  <a:moveTo>
                    <a:pt x="2300300" y="115824"/>
                  </a:moveTo>
                  <a:lnTo>
                    <a:pt x="2339644" y="125843"/>
                  </a:lnTo>
                  <a:lnTo>
                    <a:pt x="2371832" y="154733"/>
                  </a:lnTo>
                  <a:lnTo>
                    <a:pt x="2391900" y="198554"/>
                  </a:lnTo>
                  <a:lnTo>
                    <a:pt x="2398598" y="249936"/>
                  </a:lnTo>
                  <a:lnTo>
                    <a:pt x="2397832" y="268938"/>
                  </a:lnTo>
                  <a:lnTo>
                    <a:pt x="2386152" y="320801"/>
                  </a:lnTo>
                  <a:lnTo>
                    <a:pt x="2361309" y="360342"/>
                  </a:lnTo>
                  <a:lnTo>
                    <a:pt x="2325255" y="382270"/>
                  </a:lnTo>
                  <a:lnTo>
                    <a:pt x="2297633" y="386461"/>
                  </a:lnTo>
                  <a:lnTo>
                    <a:pt x="2287248" y="385887"/>
                  </a:lnTo>
                  <a:lnTo>
                    <a:pt x="2251331" y="373024"/>
                  </a:lnTo>
                  <a:lnTo>
                    <a:pt x="2229561" y="352933"/>
                  </a:lnTo>
                  <a:lnTo>
                    <a:pt x="2229561" y="447928"/>
                  </a:lnTo>
                  <a:lnTo>
                    <a:pt x="2242388" y="485139"/>
                  </a:lnTo>
                  <a:lnTo>
                    <a:pt x="2268042" y="488314"/>
                  </a:lnTo>
                  <a:lnTo>
                    <a:pt x="2268042" y="498475"/>
                  </a:lnTo>
                  <a:lnTo>
                    <a:pt x="2122500" y="498475"/>
                  </a:lnTo>
                  <a:lnTo>
                    <a:pt x="2122500" y="488314"/>
                  </a:lnTo>
                  <a:lnTo>
                    <a:pt x="2130429" y="487505"/>
                  </a:lnTo>
                  <a:lnTo>
                    <a:pt x="2137263" y="485648"/>
                  </a:lnTo>
                  <a:lnTo>
                    <a:pt x="2153107" y="446277"/>
                  </a:lnTo>
                  <a:lnTo>
                    <a:pt x="2153107" y="176784"/>
                  </a:lnTo>
                  <a:lnTo>
                    <a:pt x="2143002" y="138854"/>
                  </a:lnTo>
                  <a:lnTo>
                    <a:pt x="2122500" y="133603"/>
                  </a:lnTo>
                  <a:lnTo>
                    <a:pt x="2122500" y="123444"/>
                  </a:lnTo>
                  <a:lnTo>
                    <a:pt x="2229561" y="123444"/>
                  </a:lnTo>
                  <a:lnTo>
                    <a:pt x="2229561" y="157099"/>
                  </a:lnTo>
                  <a:lnTo>
                    <a:pt x="2236274" y="147956"/>
                  </a:lnTo>
                  <a:lnTo>
                    <a:pt x="2267081" y="123057"/>
                  </a:lnTo>
                  <a:lnTo>
                    <a:pt x="2288798" y="116631"/>
                  </a:lnTo>
                  <a:lnTo>
                    <a:pt x="2300300" y="115824"/>
                  </a:lnTo>
                  <a:close/>
                </a:path>
                <a:path w="6854190" h="499745">
                  <a:moveTo>
                    <a:pt x="1646123" y="115824"/>
                  </a:moveTo>
                  <a:lnTo>
                    <a:pt x="1693504" y="125521"/>
                  </a:lnTo>
                  <a:lnTo>
                    <a:pt x="1733356" y="153876"/>
                  </a:lnTo>
                  <a:lnTo>
                    <a:pt x="1758161" y="198183"/>
                  </a:lnTo>
                  <a:lnTo>
                    <a:pt x="1766519" y="251333"/>
                  </a:lnTo>
                  <a:lnTo>
                    <a:pt x="1764802" y="277381"/>
                  </a:lnTo>
                  <a:lnTo>
                    <a:pt x="1751035" y="322859"/>
                  </a:lnTo>
                  <a:lnTo>
                    <a:pt x="1720715" y="361600"/>
                  </a:lnTo>
                  <a:lnTo>
                    <a:pt x="1674702" y="383698"/>
                  </a:lnTo>
                  <a:lnTo>
                    <a:pt x="1646885" y="386461"/>
                  </a:lnTo>
                  <a:lnTo>
                    <a:pt x="1619764" y="383936"/>
                  </a:lnTo>
                  <a:lnTo>
                    <a:pt x="1575429" y="363743"/>
                  </a:lnTo>
                  <a:lnTo>
                    <a:pt x="1544570" y="325072"/>
                  </a:lnTo>
                  <a:lnTo>
                    <a:pt x="1528949" y="278209"/>
                  </a:lnTo>
                  <a:lnTo>
                    <a:pt x="1526997" y="252349"/>
                  </a:lnTo>
                  <a:lnTo>
                    <a:pt x="1528995" y="225798"/>
                  </a:lnTo>
                  <a:lnTo>
                    <a:pt x="1544945" y="177982"/>
                  </a:lnTo>
                  <a:lnTo>
                    <a:pt x="1576257" y="138809"/>
                  </a:lnTo>
                  <a:lnTo>
                    <a:pt x="1619881" y="118373"/>
                  </a:lnTo>
                  <a:lnTo>
                    <a:pt x="1646123" y="115824"/>
                  </a:lnTo>
                  <a:close/>
                </a:path>
                <a:path w="6854190" h="499745">
                  <a:moveTo>
                    <a:pt x="1253058" y="115824"/>
                  </a:moveTo>
                  <a:lnTo>
                    <a:pt x="1293190" y="125983"/>
                  </a:lnTo>
                  <a:lnTo>
                    <a:pt x="1298143" y="128650"/>
                  </a:lnTo>
                  <a:lnTo>
                    <a:pt x="1302080" y="130048"/>
                  </a:lnTo>
                  <a:lnTo>
                    <a:pt x="1305255" y="130048"/>
                  </a:lnTo>
                  <a:lnTo>
                    <a:pt x="1308557" y="130048"/>
                  </a:lnTo>
                  <a:lnTo>
                    <a:pt x="1311097" y="129413"/>
                  </a:lnTo>
                  <a:lnTo>
                    <a:pt x="1313129" y="128016"/>
                  </a:lnTo>
                  <a:lnTo>
                    <a:pt x="1315161" y="126619"/>
                  </a:lnTo>
                  <a:lnTo>
                    <a:pt x="1318336" y="122808"/>
                  </a:lnTo>
                  <a:lnTo>
                    <a:pt x="1322654" y="116331"/>
                  </a:lnTo>
                  <a:lnTo>
                    <a:pt x="1332052" y="116331"/>
                  </a:lnTo>
                  <a:lnTo>
                    <a:pt x="1336116" y="203453"/>
                  </a:lnTo>
                  <a:lnTo>
                    <a:pt x="1326845" y="203453"/>
                  </a:lnTo>
                  <a:lnTo>
                    <a:pt x="1318411" y="185642"/>
                  </a:lnTo>
                  <a:lnTo>
                    <a:pt x="1309858" y="170878"/>
                  </a:lnTo>
                  <a:lnTo>
                    <a:pt x="1274410" y="139858"/>
                  </a:lnTo>
                  <a:lnTo>
                    <a:pt x="1256614" y="136271"/>
                  </a:lnTo>
                  <a:lnTo>
                    <a:pt x="1249121" y="136271"/>
                  </a:lnTo>
                  <a:lnTo>
                    <a:pt x="1242771" y="138810"/>
                  </a:lnTo>
                  <a:lnTo>
                    <a:pt x="1237564" y="143891"/>
                  </a:lnTo>
                  <a:lnTo>
                    <a:pt x="1232230" y="148844"/>
                  </a:lnTo>
                  <a:lnTo>
                    <a:pt x="1229563" y="154686"/>
                  </a:lnTo>
                  <a:lnTo>
                    <a:pt x="1229563" y="161162"/>
                  </a:lnTo>
                  <a:lnTo>
                    <a:pt x="1229563" y="166115"/>
                  </a:lnTo>
                  <a:lnTo>
                    <a:pt x="1265795" y="201140"/>
                  </a:lnTo>
                  <a:lnTo>
                    <a:pt x="1283919" y="213740"/>
                  </a:lnTo>
                  <a:lnTo>
                    <a:pt x="1302300" y="226839"/>
                  </a:lnTo>
                  <a:lnTo>
                    <a:pt x="1336751" y="259969"/>
                  </a:lnTo>
                  <a:lnTo>
                    <a:pt x="1349451" y="302387"/>
                  </a:lnTo>
                  <a:lnTo>
                    <a:pt x="1348784" y="312987"/>
                  </a:lnTo>
                  <a:lnTo>
                    <a:pt x="1332921" y="353786"/>
                  </a:lnTo>
                  <a:lnTo>
                    <a:pt x="1298835" y="380353"/>
                  </a:lnTo>
                  <a:lnTo>
                    <a:pt x="1265885" y="386461"/>
                  </a:lnTo>
                  <a:lnTo>
                    <a:pt x="1255977" y="385746"/>
                  </a:lnTo>
                  <a:lnTo>
                    <a:pt x="1244533" y="383603"/>
                  </a:lnTo>
                  <a:lnTo>
                    <a:pt x="1231541" y="380031"/>
                  </a:lnTo>
                  <a:lnTo>
                    <a:pt x="1216990" y="375030"/>
                  </a:lnTo>
                  <a:lnTo>
                    <a:pt x="1211529" y="372999"/>
                  </a:lnTo>
                  <a:lnTo>
                    <a:pt x="1207846" y="371983"/>
                  </a:lnTo>
                  <a:lnTo>
                    <a:pt x="1205814" y="371983"/>
                  </a:lnTo>
                  <a:lnTo>
                    <a:pt x="1199845" y="371983"/>
                  </a:lnTo>
                  <a:lnTo>
                    <a:pt x="1194765" y="376554"/>
                  </a:lnTo>
                  <a:lnTo>
                    <a:pt x="1190828" y="385699"/>
                  </a:lnTo>
                  <a:lnTo>
                    <a:pt x="1181811" y="385699"/>
                  </a:lnTo>
                  <a:lnTo>
                    <a:pt x="1177366" y="293877"/>
                  </a:lnTo>
                  <a:lnTo>
                    <a:pt x="1186764" y="293877"/>
                  </a:lnTo>
                  <a:lnTo>
                    <a:pt x="1193451" y="310761"/>
                  </a:lnTo>
                  <a:lnTo>
                    <a:pt x="1201305" y="325405"/>
                  </a:lnTo>
                  <a:lnTo>
                    <a:pt x="1231017" y="355887"/>
                  </a:lnTo>
                  <a:lnTo>
                    <a:pt x="1260932" y="366013"/>
                  </a:lnTo>
                  <a:lnTo>
                    <a:pt x="1269695" y="366013"/>
                  </a:lnTo>
                  <a:lnTo>
                    <a:pt x="1276934" y="363347"/>
                  </a:lnTo>
                  <a:lnTo>
                    <a:pt x="1282395" y="357886"/>
                  </a:lnTo>
                  <a:lnTo>
                    <a:pt x="1287983" y="352551"/>
                  </a:lnTo>
                  <a:lnTo>
                    <a:pt x="1290777" y="346075"/>
                  </a:lnTo>
                  <a:lnTo>
                    <a:pt x="1290777" y="338454"/>
                  </a:lnTo>
                  <a:lnTo>
                    <a:pt x="1290777" y="329691"/>
                  </a:lnTo>
                  <a:lnTo>
                    <a:pt x="1258876" y="295862"/>
                  </a:lnTo>
                  <a:lnTo>
                    <a:pt x="1245946" y="286765"/>
                  </a:lnTo>
                  <a:lnTo>
                    <a:pt x="1226920" y="273145"/>
                  </a:lnTo>
                  <a:lnTo>
                    <a:pt x="1191844" y="242570"/>
                  </a:lnTo>
                  <a:lnTo>
                    <a:pt x="1175056" y="206386"/>
                  </a:lnTo>
                  <a:lnTo>
                    <a:pt x="1173937" y="193166"/>
                  </a:lnTo>
                  <a:lnTo>
                    <a:pt x="1175201" y="178758"/>
                  </a:lnTo>
                  <a:lnTo>
                    <a:pt x="1194257" y="139700"/>
                  </a:lnTo>
                  <a:lnTo>
                    <a:pt x="1234958" y="117322"/>
                  </a:lnTo>
                  <a:lnTo>
                    <a:pt x="1253058" y="115824"/>
                  </a:lnTo>
                  <a:close/>
                </a:path>
                <a:path w="6854190" h="499745">
                  <a:moveTo>
                    <a:pt x="1040460" y="115824"/>
                  </a:moveTo>
                  <a:lnTo>
                    <a:pt x="1092841" y="133772"/>
                  </a:lnTo>
                  <a:lnTo>
                    <a:pt x="1120394" y="165516"/>
                  </a:lnTo>
                  <a:lnTo>
                    <a:pt x="1135737" y="212673"/>
                  </a:lnTo>
                  <a:lnTo>
                    <a:pt x="1138504" y="242062"/>
                  </a:lnTo>
                  <a:lnTo>
                    <a:pt x="998423" y="242062"/>
                  </a:lnTo>
                  <a:lnTo>
                    <a:pt x="1001042" y="266086"/>
                  </a:lnTo>
                  <a:lnTo>
                    <a:pt x="1014568" y="306230"/>
                  </a:lnTo>
                  <a:lnTo>
                    <a:pt x="1046143" y="339296"/>
                  </a:lnTo>
                  <a:lnTo>
                    <a:pt x="1070813" y="344932"/>
                  </a:lnTo>
                  <a:lnTo>
                    <a:pt x="1078814" y="344360"/>
                  </a:lnTo>
                  <a:lnTo>
                    <a:pt x="1114358" y="323008"/>
                  </a:lnTo>
                  <a:lnTo>
                    <a:pt x="1129233" y="302895"/>
                  </a:lnTo>
                  <a:lnTo>
                    <a:pt x="1138504" y="308990"/>
                  </a:lnTo>
                  <a:lnTo>
                    <a:pt x="1116628" y="345106"/>
                  </a:lnTo>
                  <a:lnTo>
                    <a:pt x="1079586" y="376602"/>
                  </a:lnTo>
                  <a:lnTo>
                    <a:pt x="1034491" y="386461"/>
                  </a:lnTo>
                  <a:lnTo>
                    <a:pt x="1007767" y="383742"/>
                  </a:lnTo>
                  <a:lnTo>
                    <a:pt x="964750" y="361922"/>
                  </a:lnTo>
                  <a:lnTo>
                    <a:pt x="938123" y="324102"/>
                  </a:lnTo>
                  <a:lnTo>
                    <a:pt x="926364" y="280425"/>
                  </a:lnTo>
                  <a:lnTo>
                    <a:pt x="924890" y="255397"/>
                  </a:lnTo>
                  <a:lnTo>
                    <a:pt x="927055" y="225107"/>
                  </a:lnTo>
                  <a:lnTo>
                    <a:pt x="944339" y="174244"/>
                  </a:lnTo>
                  <a:lnTo>
                    <a:pt x="977488" y="137094"/>
                  </a:lnTo>
                  <a:lnTo>
                    <a:pt x="1017977" y="118183"/>
                  </a:lnTo>
                  <a:lnTo>
                    <a:pt x="1040460" y="115824"/>
                  </a:lnTo>
                  <a:close/>
                </a:path>
                <a:path w="6854190" h="499745">
                  <a:moveTo>
                    <a:pt x="780872" y="115824"/>
                  </a:moveTo>
                  <a:lnTo>
                    <a:pt x="820216" y="125843"/>
                  </a:lnTo>
                  <a:lnTo>
                    <a:pt x="852404" y="154733"/>
                  </a:lnTo>
                  <a:lnTo>
                    <a:pt x="872472" y="198554"/>
                  </a:lnTo>
                  <a:lnTo>
                    <a:pt x="879170" y="249936"/>
                  </a:lnTo>
                  <a:lnTo>
                    <a:pt x="878404" y="268938"/>
                  </a:lnTo>
                  <a:lnTo>
                    <a:pt x="866724" y="320801"/>
                  </a:lnTo>
                  <a:lnTo>
                    <a:pt x="841881" y="360342"/>
                  </a:lnTo>
                  <a:lnTo>
                    <a:pt x="805827" y="382270"/>
                  </a:lnTo>
                  <a:lnTo>
                    <a:pt x="778205" y="386461"/>
                  </a:lnTo>
                  <a:lnTo>
                    <a:pt x="767820" y="385887"/>
                  </a:lnTo>
                  <a:lnTo>
                    <a:pt x="731903" y="373024"/>
                  </a:lnTo>
                  <a:lnTo>
                    <a:pt x="710133" y="352933"/>
                  </a:lnTo>
                  <a:lnTo>
                    <a:pt x="710133" y="447928"/>
                  </a:lnTo>
                  <a:lnTo>
                    <a:pt x="722960" y="485139"/>
                  </a:lnTo>
                  <a:lnTo>
                    <a:pt x="748614" y="488314"/>
                  </a:lnTo>
                  <a:lnTo>
                    <a:pt x="748614" y="498475"/>
                  </a:lnTo>
                  <a:lnTo>
                    <a:pt x="603072" y="498475"/>
                  </a:lnTo>
                  <a:lnTo>
                    <a:pt x="603072" y="488314"/>
                  </a:lnTo>
                  <a:lnTo>
                    <a:pt x="611001" y="487505"/>
                  </a:lnTo>
                  <a:lnTo>
                    <a:pt x="617835" y="485648"/>
                  </a:lnTo>
                  <a:lnTo>
                    <a:pt x="633679" y="446277"/>
                  </a:lnTo>
                  <a:lnTo>
                    <a:pt x="633679" y="176784"/>
                  </a:lnTo>
                  <a:lnTo>
                    <a:pt x="623574" y="138854"/>
                  </a:lnTo>
                  <a:lnTo>
                    <a:pt x="603072" y="133603"/>
                  </a:lnTo>
                  <a:lnTo>
                    <a:pt x="603072" y="123444"/>
                  </a:lnTo>
                  <a:lnTo>
                    <a:pt x="710133" y="123444"/>
                  </a:lnTo>
                  <a:lnTo>
                    <a:pt x="710133" y="157099"/>
                  </a:lnTo>
                  <a:lnTo>
                    <a:pt x="716846" y="147956"/>
                  </a:lnTo>
                  <a:lnTo>
                    <a:pt x="747653" y="123057"/>
                  </a:lnTo>
                  <a:lnTo>
                    <a:pt x="769370" y="116631"/>
                  </a:lnTo>
                  <a:lnTo>
                    <a:pt x="780872" y="115824"/>
                  </a:lnTo>
                  <a:close/>
                </a:path>
                <a:path w="6854190" h="499745">
                  <a:moveTo>
                    <a:pt x="6048324" y="30099"/>
                  </a:moveTo>
                  <a:lnTo>
                    <a:pt x="6057214" y="30099"/>
                  </a:lnTo>
                  <a:lnTo>
                    <a:pt x="6057214" y="123444"/>
                  </a:lnTo>
                  <a:lnTo>
                    <a:pt x="6117920" y="123444"/>
                  </a:lnTo>
                  <a:lnTo>
                    <a:pt x="6117920" y="150495"/>
                  </a:lnTo>
                  <a:lnTo>
                    <a:pt x="6057214" y="150495"/>
                  </a:lnTo>
                  <a:lnTo>
                    <a:pt x="6057214" y="308101"/>
                  </a:lnTo>
                  <a:lnTo>
                    <a:pt x="6066612" y="346963"/>
                  </a:lnTo>
                  <a:lnTo>
                    <a:pt x="6070041" y="349630"/>
                  </a:lnTo>
                  <a:lnTo>
                    <a:pt x="6073216" y="351027"/>
                  </a:lnTo>
                  <a:lnTo>
                    <a:pt x="6076137" y="351027"/>
                  </a:lnTo>
                  <a:lnTo>
                    <a:pt x="6084876" y="349337"/>
                  </a:lnTo>
                  <a:lnTo>
                    <a:pt x="6093377" y="344265"/>
                  </a:lnTo>
                  <a:lnTo>
                    <a:pt x="6101640" y="335811"/>
                  </a:lnTo>
                  <a:lnTo>
                    <a:pt x="6109665" y="323976"/>
                  </a:lnTo>
                  <a:lnTo>
                    <a:pt x="6117920" y="329946"/>
                  </a:lnTo>
                  <a:lnTo>
                    <a:pt x="6105134" y="352875"/>
                  </a:lnTo>
                  <a:lnTo>
                    <a:pt x="6088884" y="369268"/>
                  </a:lnTo>
                  <a:lnTo>
                    <a:pt x="6069181" y="379112"/>
                  </a:lnTo>
                  <a:lnTo>
                    <a:pt x="6046038" y="382397"/>
                  </a:lnTo>
                  <a:lnTo>
                    <a:pt x="6034395" y="381543"/>
                  </a:lnTo>
                  <a:lnTo>
                    <a:pt x="5997377" y="361961"/>
                  </a:lnTo>
                  <a:lnTo>
                    <a:pt x="5981490" y="321468"/>
                  </a:lnTo>
                  <a:lnTo>
                    <a:pt x="5980760" y="288416"/>
                  </a:lnTo>
                  <a:lnTo>
                    <a:pt x="5980760" y="150495"/>
                  </a:lnTo>
                  <a:lnTo>
                    <a:pt x="5947486" y="150495"/>
                  </a:lnTo>
                  <a:lnTo>
                    <a:pt x="5947486" y="140970"/>
                  </a:lnTo>
                  <a:lnTo>
                    <a:pt x="5964063" y="128635"/>
                  </a:lnTo>
                  <a:lnTo>
                    <a:pt x="5979331" y="116014"/>
                  </a:lnTo>
                  <a:lnTo>
                    <a:pt x="6017748" y="76104"/>
                  </a:lnTo>
                  <a:lnTo>
                    <a:pt x="6038894" y="46196"/>
                  </a:lnTo>
                  <a:lnTo>
                    <a:pt x="6048324" y="30099"/>
                  </a:lnTo>
                  <a:close/>
                </a:path>
                <a:path w="6854190" h="499745">
                  <a:moveTo>
                    <a:pt x="3922344" y="30099"/>
                  </a:moveTo>
                  <a:lnTo>
                    <a:pt x="3931234" y="30099"/>
                  </a:lnTo>
                  <a:lnTo>
                    <a:pt x="3931234" y="123444"/>
                  </a:lnTo>
                  <a:lnTo>
                    <a:pt x="3991940" y="123444"/>
                  </a:lnTo>
                  <a:lnTo>
                    <a:pt x="3991940" y="150495"/>
                  </a:lnTo>
                  <a:lnTo>
                    <a:pt x="3931234" y="150495"/>
                  </a:lnTo>
                  <a:lnTo>
                    <a:pt x="3931234" y="308101"/>
                  </a:lnTo>
                  <a:lnTo>
                    <a:pt x="3940632" y="346963"/>
                  </a:lnTo>
                  <a:lnTo>
                    <a:pt x="3944061" y="349630"/>
                  </a:lnTo>
                  <a:lnTo>
                    <a:pt x="3947236" y="351027"/>
                  </a:lnTo>
                  <a:lnTo>
                    <a:pt x="3950157" y="351027"/>
                  </a:lnTo>
                  <a:lnTo>
                    <a:pt x="3958896" y="349337"/>
                  </a:lnTo>
                  <a:lnTo>
                    <a:pt x="3967397" y="344265"/>
                  </a:lnTo>
                  <a:lnTo>
                    <a:pt x="3975660" y="335811"/>
                  </a:lnTo>
                  <a:lnTo>
                    <a:pt x="3983685" y="323976"/>
                  </a:lnTo>
                  <a:lnTo>
                    <a:pt x="3991940" y="329946"/>
                  </a:lnTo>
                  <a:lnTo>
                    <a:pt x="3979154" y="352875"/>
                  </a:lnTo>
                  <a:lnTo>
                    <a:pt x="3962904" y="369268"/>
                  </a:lnTo>
                  <a:lnTo>
                    <a:pt x="3943201" y="379112"/>
                  </a:lnTo>
                  <a:lnTo>
                    <a:pt x="3920058" y="382397"/>
                  </a:lnTo>
                  <a:lnTo>
                    <a:pt x="3908415" y="381543"/>
                  </a:lnTo>
                  <a:lnTo>
                    <a:pt x="3871397" y="361961"/>
                  </a:lnTo>
                  <a:lnTo>
                    <a:pt x="3855510" y="321468"/>
                  </a:lnTo>
                  <a:lnTo>
                    <a:pt x="3854780" y="288416"/>
                  </a:lnTo>
                  <a:lnTo>
                    <a:pt x="3854780" y="150495"/>
                  </a:lnTo>
                  <a:lnTo>
                    <a:pt x="3821506" y="150495"/>
                  </a:lnTo>
                  <a:lnTo>
                    <a:pt x="3821506" y="140970"/>
                  </a:lnTo>
                  <a:lnTo>
                    <a:pt x="3838083" y="128635"/>
                  </a:lnTo>
                  <a:lnTo>
                    <a:pt x="3853351" y="116014"/>
                  </a:lnTo>
                  <a:lnTo>
                    <a:pt x="3891768" y="76104"/>
                  </a:lnTo>
                  <a:lnTo>
                    <a:pt x="3912914" y="46196"/>
                  </a:lnTo>
                  <a:lnTo>
                    <a:pt x="3922344" y="30099"/>
                  </a:lnTo>
                  <a:close/>
                </a:path>
                <a:path w="6854190" h="499745">
                  <a:moveTo>
                    <a:pt x="3094685" y="8508"/>
                  </a:moveTo>
                  <a:lnTo>
                    <a:pt x="3207969" y="8508"/>
                  </a:lnTo>
                  <a:lnTo>
                    <a:pt x="3207969" y="302387"/>
                  </a:lnTo>
                  <a:lnTo>
                    <a:pt x="3208084" y="315741"/>
                  </a:lnTo>
                  <a:lnTo>
                    <a:pt x="3218002" y="351027"/>
                  </a:lnTo>
                  <a:lnTo>
                    <a:pt x="3222066" y="353949"/>
                  </a:lnTo>
                  <a:lnTo>
                    <a:pt x="3229178" y="355726"/>
                  </a:lnTo>
                  <a:lnTo>
                    <a:pt x="3239465" y="356488"/>
                  </a:lnTo>
                  <a:lnTo>
                    <a:pt x="3239465" y="365505"/>
                  </a:lnTo>
                  <a:lnTo>
                    <a:pt x="3131515" y="386461"/>
                  </a:lnTo>
                  <a:lnTo>
                    <a:pt x="3131515" y="346075"/>
                  </a:lnTo>
                  <a:lnTo>
                    <a:pt x="3122135" y="356862"/>
                  </a:lnTo>
                  <a:lnTo>
                    <a:pt x="3089184" y="381746"/>
                  </a:lnTo>
                  <a:lnTo>
                    <a:pt x="3062681" y="386461"/>
                  </a:lnTo>
                  <a:lnTo>
                    <a:pt x="3039561" y="383742"/>
                  </a:lnTo>
                  <a:lnTo>
                    <a:pt x="3000941" y="361922"/>
                  </a:lnTo>
                  <a:lnTo>
                    <a:pt x="2975390" y="324034"/>
                  </a:lnTo>
                  <a:lnTo>
                    <a:pt x="2963908" y="280461"/>
                  </a:lnTo>
                  <a:lnTo>
                    <a:pt x="2962478" y="255650"/>
                  </a:lnTo>
                  <a:lnTo>
                    <a:pt x="2963361" y="235600"/>
                  </a:lnTo>
                  <a:lnTo>
                    <a:pt x="2976702" y="181737"/>
                  </a:lnTo>
                  <a:lnTo>
                    <a:pt x="3003919" y="141821"/>
                  </a:lnTo>
                  <a:lnTo>
                    <a:pt x="3041265" y="119999"/>
                  </a:lnTo>
                  <a:lnTo>
                    <a:pt x="3068777" y="115824"/>
                  </a:lnTo>
                  <a:lnTo>
                    <a:pt x="3077661" y="116274"/>
                  </a:lnTo>
                  <a:lnTo>
                    <a:pt x="3115925" y="132715"/>
                  </a:lnTo>
                  <a:lnTo>
                    <a:pt x="3131515" y="147827"/>
                  </a:lnTo>
                  <a:lnTo>
                    <a:pt x="3131515" y="70739"/>
                  </a:lnTo>
                  <a:lnTo>
                    <a:pt x="3126943" y="30225"/>
                  </a:lnTo>
                  <a:lnTo>
                    <a:pt x="3106750" y="19939"/>
                  </a:lnTo>
                  <a:lnTo>
                    <a:pt x="3094685" y="19939"/>
                  </a:lnTo>
                  <a:lnTo>
                    <a:pt x="3094685" y="8508"/>
                  </a:lnTo>
                  <a:close/>
                </a:path>
                <a:path w="6854190" h="499745">
                  <a:moveTo>
                    <a:pt x="0" y="8508"/>
                  </a:moveTo>
                  <a:lnTo>
                    <a:pt x="332689" y="8508"/>
                  </a:lnTo>
                  <a:lnTo>
                    <a:pt x="332689" y="108711"/>
                  </a:lnTo>
                  <a:lnTo>
                    <a:pt x="322783" y="108711"/>
                  </a:lnTo>
                  <a:lnTo>
                    <a:pt x="318284" y="92592"/>
                  </a:lnTo>
                  <a:lnTo>
                    <a:pt x="313559" y="78914"/>
                  </a:lnTo>
                  <a:lnTo>
                    <a:pt x="290810" y="45291"/>
                  </a:lnTo>
                  <a:lnTo>
                    <a:pt x="249871" y="30154"/>
                  </a:lnTo>
                  <a:lnTo>
                    <a:pt x="237820" y="29845"/>
                  </a:lnTo>
                  <a:lnTo>
                    <a:pt x="210261" y="29845"/>
                  </a:lnTo>
                  <a:lnTo>
                    <a:pt x="210261" y="315467"/>
                  </a:lnTo>
                  <a:lnTo>
                    <a:pt x="210453" y="328328"/>
                  </a:lnTo>
                  <a:lnTo>
                    <a:pt x="225755" y="363474"/>
                  </a:lnTo>
                  <a:lnTo>
                    <a:pt x="250774" y="368680"/>
                  </a:lnTo>
                  <a:lnTo>
                    <a:pt x="262966" y="368680"/>
                  </a:lnTo>
                  <a:lnTo>
                    <a:pt x="262966" y="378840"/>
                  </a:lnTo>
                  <a:lnTo>
                    <a:pt x="69037" y="378840"/>
                  </a:lnTo>
                  <a:lnTo>
                    <a:pt x="69037" y="368680"/>
                  </a:lnTo>
                  <a:lnTo>
                    <a:pt x="81356" y="368680"/>
                  </a:lnTo>
                  <a:lnTo>
                    <a:pt x="89049" y="368323"/>
                  </a:lnTo>
                  <a:lnTo>
                    <a:pt x="119827" y="345293"/>
                  </a:lnTo>
                  <a:lnTo>
                    <a:pt x="121488" y="315467"/>
                  </a:lnTo>
                  <a:lnTo>
                    <a:pt x="121488" y="29845"/>
                  </a:lnTo>
                  <a:lnTo>
                    <a:pt x="94818" y="29845"/>
                  </a:lnTo>
                  <a:lnTo>
                    <a:pt x="77351" y="30825"/>
                  </a:lnTo>
                  <a:lnTo>
                    <a:pt x="40424" y="45720"/>
                  </a:lnTo>
                  <a:lnTo>
                    <a:pt x="14617" y="89421"/>
                  </a:lnTo>
                  <a:lnTo>
                    <a:pt x="10388" y="108711"/>
                  </a:lnTo>
                  <a:lnTo>
                    <a:pt x="0" y="108711"/>
                  </a:lnTo>
                  <a:lnTo>
                    <a:pt x="0" y="8508"/>
                  </a:lnTo>
                  <a:close/>
                </a:path>
                <a:path w="6854190" h="499745">
                  <a:moveTo>
                    <a:pt x="5042611" y="0"/>
                  </a:moveTo>
                  <a:lnTo>
                    <a:pt x="5083276" y="7072"/>
                  </a:lnTo>
                  <a:lnTo>
                    <a:pt x="5108778" y="40513"/>
                  </a:lnTo>
                  <a:lnTo>
                    <a:pt x="5108778" y="48641"/>
                  </a:lnTo>
                  <a:lnTo>
                    <a:pt x="5071821" y="70739"/>
                  </a:lnTo>
                  <a:lnTo>
                    <a:pt x="5062423" y="70739"/>
                  </a:lnTo>
                  <a:lnTo>
                    <a:pt x="5054930" y="68325"/>
                  </a:lnTo>
                  <a:lnTo>
                    <a:pt x="5049342" y="63373"/>
                  </a:lnTo>
                  <a:lnTo>
                    <a:pt x="5043754" y="58547"/>
                  </a:lnTo>
                  <a:lnTo>
                    <a:pt x="5040960" y="53085"/>
                  </a:lnTo>
                  <a:lnTo>
                    <a:pt x="5040960" y="46990"/>
                  </a:lnTo>
                  <a:lnTo>
                    <a:pt x="5040960" y="45339"/>
                  </a:lnTo>
                  <a:lnTo>
                    <a:pt x="5041595" y="42036"/>
                  </a:lnTo>
                  <a:lnTo>
                    <a:pt x="5042611" y="36956"/>
                  </a:lnTo>
                  <a:lnTo>
                    <a:pt x="5043373" y="33781"/>
                  </a:lnTo>
                  <a:lnTo>
                    <a:pt x="5043754" y="30860"/>
                  </a:lnTo>
                  <a:lnTo>
                    <a:pt x="5043754" y="28194"/>
                  </a:lnTo>
                  <a:lnTo>
                    <a:pt x="5043754" y="24383"/>
                  </a:lnTo>
                  <a:lnTo>
                    <a:pt x="5042611" y="21590"/>
                  </a:lnTo>
                  <a:lnTo>
                    <a:pt x="5040452" y="19684"/>
                  </a:lnTo>
                  <a:lnTo>
                    <a:pt x="5037531" y="17018"/>
                  </a:lnTo>
                  <a:lnTo>
                    <a:pt x="5033975" y="15621"/>
                  </a:lnTo>
                  <a:lnTo>
                    <a:pt x="5029784" y="15621"/>
                  </a:lnTo>
                  <a:lnTo>
                    <a:pt x="5024577" y="15621"/>
                  </a:lnTo>
                  <a:lnTo>
                    <a:pt x="5020132" y="17779"/>
                  </a:lnTo>
                  <a:lnTo>
                    <a:pt x="5016576" y="22225"/>
                  </a:lnTo>
                  <a:lnTo>
                    <a:pt x="5013020" y="26543"/>
                  </a:lnTo>
                  <a:lnTo>
                    <a:pt x="5011242" y="33527"/>
                  </a:lnTo>
                  <a:lnTo>
                    <a:pt x="5011242" y="43179"/>
                  </a:lnTo>
                  <a:lnTo>
                    <a:pt x="5011750" y="90931"/>
                  </a:lnTo>
                  <a:lnTo>
                    <a:pt x="5011750" y="123444"/>
                  </a:lnTo>
                  <a:lnTo>
                    <a:pt x="5049469" y="123444"/>
                  </a:lnTo>
                  <a:lnTo>
                    <a:pt x="5049469" y="150240"/>
                  </a:lnTo>
                  <a:lnTo>
                    <a:pt x="5011750" y="150240"/>
                  </a:lnTo>
                  <a:lnTo>
                    <a:pt x="5011750" y="327533"/>
                  </a:lnTo>
                  <a:lnTo>
                    <a:pt x="5022519" y="364097"/>
                  </a:lnTo>
                  <a:lnTo>
                    <a:pt x="5049469" y="369062"/>
                  </a:lnTo>
                  <a:lnTo>
                    <a:pt x="5049469" y="378840"/>
                  </a:lnTo>
                  <a:lnTo>
                    <a:pt x="4898974" y="378840"/>
                  </a:lnTo>
                  <a:lnTo>
                    <a:pt x="4898974" y="369062"/>
                  </a:lnTo>
                  <a:lnTo>
                    <a:pt x="4910531" y="368808"/>
                  </a:lnTo>
                  <a:lnTo>
                    <a:pt x="4918659" y="367538"/>
                  </a:lnTo>
                  <a:lnTo>
                    <a:pt x="4923485" y="364998"/>
                  </a:lnTo>
                  <a:lnTo>
                    <a:pt x="4928311" y="362585"/>
                  </a:lnTo>
                  <a:lnTo>
                    <a:pt x="4931613" y="359155"/>
                  </a:lnTo>
                  <a:lnTo>
                    <a:pt x="4936185" y="327533"/>
                  </a:lnTo>
                  <a:lnTo>
                    <a:pt x="4936185" y="150240"/>
                  </a:lnTo>
                  <a:lnTo>
                    <a:pt x="4898974" y="150240"/>
                  </a:lnTo>
                  <a:lnTo>
                    <a:pt x="4898974" y="123444"/>
                  </a:lnTo>
                  <a:lnTo>
                    <a:pt x="4936185" y="123444"/>
                  </a:lnTo>
                  <a:lnTo>
                    <a:pt x="4936185" y="104648"/>
                  </a:lnTo>
                  <a:lnTo>
                    <a:pt x="4935931" y="91821"/>
                  </a:lnTo>
                  <a:lnTo>
                    <a:pt x="4937719" y="72991"/>
                  </a:lnTo>
                  <a:lnTo>
                    <a:pt x="4964633" y="26289"/>
                  </a:lnTo>
                  <a:lnTo>
                    <a:pt x="4998573" y="6572"/>
                  </a:lnTo>
                  <a:lnTo>
                    <a:pt x="5019318" y="1643"/>
                  </a:lnTo>
                  <a:lnTo>
                    <a:pt x="5042611" y="0"/>
                  </a:lnTo>
                  <a:close/>
                </a:path>
                <a:path w="6854190" h="499745">
                  <a:moveTo>
                    <a:pt x="1948891" y="0"/>
                  </a:moveTo>
                  <a:lnTo>
                    <a:pt x="1989556" y="7072"/>
                  </a:lnTo>
                  <a:lnTo>
                    <a:pt x="2015058" y="40513"/>
                  </a:lnTo>
                  <a:lnTo>
                    <a:pt x="2015058" y="48641"/>
                  </a:lnTo>
                  <a:lnTo>
                    <a:pt x="1978101" y="70739"/>
                  </a:lnTo>
                  <a:lnTo>
                    <a:pt x="1968703" y="70739"/>
                  </a:lnTo>
                  <a:lnTo>
                    <a:pt x="1961210" y="68325"/>
                  </a:lnTo>
                  <a:lnTo>
                    <a:pt x="1955622" y="63373"/>
                  </a:lnTo>
                  <a:lnTo>
                    <a:pt x="1950034" y="58547"/>
                  </a:lnTo>
                  <a:lnTo>
                    <a:pt x="1947240" y="53085"/>
                  </a:lnTo>
                  <a:lnTo>
                    <a:pt x="1947240" y="46990"/>
                  </a:lnTo>
                  <a:lnTo>
                    <a:pt x="1947240" y="45339"/>
                  </a:lnTo>
                  <a:lnTo>
                    <a:pt x="1947875" y="42036"/>
                  </a:lnTo>
                  <a:lnTo>
                    <a:pt x="1948891" y="36956"/>
                  </a:lnTo>
                  <a:lnTo>
                    <a:pt x="1949653" y="33781"/>
                  </a:lnTo>
                  <a:lnTo>
                    <a:pt x="1950034" y="30860"/>
                  </a:lnTo>
                  <a:lnTo>
                    <a:pt x="1950034" y="28194"/>
                  </a:lnTo>
                  <a:lnTo>
                    <a:pt x="1950034" y="24383"/>
                  </a:lnTo>
                  <a:lnTo>
                    <a:pt x="1948891" y="21590"/>
                  </a:lnTo>
                  <a:lnTo>
                    <a:pt x="1946732" y="19684"/>
                  </a:lnTo>
                  <a:lnTo>
                    <a:pt x="1943811" y="17018"/>
                  </a:lnTo>
                  <a:lnTo>
                    <a:pt x="1940255" y="15621"/>
                  </a:lnTo>
                  <a:lnTo>
                    <a:pt x="1936064" y="15621"/>
                  </a:lnTo>
                  <a:lnTo>
                    <a:pt x="1930857" y="15621"/>
                  </a:lnTo>
                  <a:lnTo>
                    <a:pt x="1926412" y="17779"/>
                  </a:lnTo>
                  <a:lnTo>
                    <a:pt x="1922856" y="22225"/>
                  </a:lnTo>
                  <a:lnTo>
                    <a:pt x="1919300" y="26543"/>
                  </a:lnTo>
                  <a:lnTo>
                    <a:pt x="1917522" y="33527"/>
                  </a:lnTo>
                  <a:lnTo>
                    <a:pt x="1917522" y="43179"/>
                  </a:lnTo>
                  <a:lnTo>
                    <a:pt x="1918030" y="90931"/>
                  </a:lnTo>
                  <a:lnTo>
                    <a:pt x="1918030" y="123444"/>
                  </a:lnTo>
                  <a:lnTo>
                    <a:pt x="1955749" y="123444"/>
                  </a:lnTo>
                  <a:lnTo>
                    <a:pt x="1955749" y="150240"/>
                  </a:lnTo>
                  <a:lnTo>
                    <a:pt x="1918030" y="150240"/>
                  </a:lnTo>
                  <a:lnTo>
                    <a:pt x="1918030" y="327533"/>
                  </a:lnTo>
                  <a:lnTo>
                    <a:pt x="1928799" y="364097"/>
                  </a:lnTo>
                  <a:lnTo>
                    <a:pt x="1955749" y="369062"/>
                  </a:lnTo>
                  <a:lnTo>
                    <a:pt x="1955749" y="378840"/>
                  </a:lnTo>
                  <a:lnTo>
                    <a:pt x="1805254" y="378840"/>
                  </a:lnTo>
                  <a:lnTo>
                    <a:pt x="1805254" y="369062"/>
                  </a:lnTo>
                  <a:lnTo>
                    <a:pt x="1816811" y="368808"/>
                  </a:lnTo>
                  <a:lnTo>
                    <a:pt x="1824939" y="367538"/>
                  </a:lnTo>
                  <a:lnTo>
                    <a:pt x="1829765" y="364998"/>
                  </a:lnTo>
                  <a:lnTo>
                    <a:pt x="1834591" y="362585"/>
                  </a:lnTo>
                  <a:lnTo>
                    <a:pt x="1837893" y="359155"/>
                  </a:lnTo>
                  <a:lnTo>
                    <a:pt x="1842465" y="327533"/>
                  </a:lnTo>
                  <a:lnTo>
                    <a:pt x="1842465" y="150240"/>
                  </a:lnTo>
                  <a:lnTo>
                    <a:pt x="1805254" y="150240"/>
                  </a:lnTo>
                  <a:lnTo>
                    <a:pt x="1805254" y="123444"/>
                  </a:lnTo>
                  <a:lnTo>
                    <a:pt x="1842465" y="123444"/>
                  </a:lnTo>
                  <a:lnTo>
                    <a:pt x="1842465" y="104648"/>
                  </a:lnTo>
                  <a:lnTo>
                    <a:pt x="1842211" y="91821"/>
                  </a:lnTo>
                  <a:lnTo>
                    <a:pt x="1843999" y="72991"/>
                  </a:lnTo>
                  <a:lnTo>
                    <a:pt x="1870913" y="26289"/>
                  </a:lnTo>
                  <a:lnTo>
                    <a:pt x="1904853" y="6572"/>
                  </a:lnTo>
                  <a:lnTo>
                    <a:pt x="1925598" y="1643"/>
                  </a:lnTo>
                  <a:lnTo>
                    <a:pt x="194889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58253" y="200787"/>
              <a:ext cx="95123" cy="951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2272" y="200787"/>
              <a:ext cx="95123" cy="951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05600" y="1295400"/>
              <a:ext cx="1711452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4800" y="1295400"/>
              <a:ext cx="1711452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4728"/>
            <a:ext cx="61291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1581AA"/>
                </a:solidFill>
              </a:rPr>
              <a:t>Law of Variable Proportions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1585" y="2129155"/>
            <a:ext cx="6048375" cy="343106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179705" indent="-342900">
              <a:lnSpc>
                <a:spcPts val="2160"/>
              </a:lnSpc>
              <a:spcBef>
                <a:spcPts val="375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This law was given by Alfred Marshall in his </a:t>
            </a:r>
            <a:r>
              <a:rPr sz="2000" spc="-155">
                <a:solidFill>
                  <a:srgbClr val="404040"/>
                </a:solidFill>
                <a:latin typeface="Arial"/>
                <a:cs typeface="Arial"/>
              </a:rPr>
              <a:t>book  </a:t>
            </a:r>
            <a:r>
              <a:rPr lang="en-US" sz="2000" spc="-155" dirty="0" smtClean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smtClean="0">
                <a:solidFill>
                  <a:srgbClr val="404040"/>
                </a:solidFill>
                <a:latin typeface="Arial"/>
                <a:cs typeface="Arial"/>
              </a:rPr>
              <a:t>rinciple </a:t>
            </a:r>
            <a:r>
              <a:rPr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spc="-40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mtClean="0">
                <a:solidFill>
                  <a:srgbClr val="404040"/>
                </a:solidFill>
                <a:latin typeface="Arial"/>
                <a:cs typeface="Arial"/>
              </a:rPr>
              <a:t>conomics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994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 show particular pattern of change in output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when  </a:t>
            </a:r>
            <a:r>
              <a:rPr sz="200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2000" smtClean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r>
              <a:rPr lang="en-US" sz="2000" dirty="0" smtClean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remain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fixed.</a:t>
            </a:r>
            <a:endParaRPr sz="2000">
              <a:latin typeface="Arial"/>
              <a:cs typeface="Arial"/>
            </a:endParaRPr>
          </a:p>
          <a:p>
            <a:pPr marL="355600" marR="215265" indent="-342900">
              <a:lnSpc>
                <a:spcPts val="2160"/>
              </a:lnSpc>
              <a:spcBef>
                <a:spcPts val="1010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Production depend upon factors of production , </a:t>
            </a:r>
            <a:r>
              <a:rPr sz="2000" spc="-300" dirty="0">
                <a:solidFill>
                  <a:srgbClr val="404040"/>
                </a:solidFill>
                <a:latin typeface="Arial"/>
                <a:cs typeface="Arial"/>
              </a:rPr>
              <a:t>if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factors of production are good, production may  increase and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vice-versa.</a:t>
            </a:r>
            <a:endParaRPr sz="2000">
              <a:latin typeface="Arial"/>
              <a:cs typeface="Arial"/>
            </a:endParaRPr>
          </a:p>
          <a:p>
            <a:pPr marL="355600" marR="318770" indent="-342900">
              <a:lnSpc>
                <a:spcPts val="2160"/>
              </a:lnSpc>
              <a:spcBef>
                <a:spcPts val="994"/>
              </a:spcBef>
              <a:buClr>
                <a:srgbClr val="353535"/>
              </a:buClr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Production function show functional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relationship  </a:t>
            </a:r>
            <a:r>
              <a:rPr sz="200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lang="en-US" sz="2000" smtClean="0">
                <a:solidFill>
                  <a:srgbClr val="404040"/>
                </a:solidFill>
                <a:latin typeface="Arial"/>
                <a:cs typeface="Arial"/>
              </a:rPr>
              <a:t>Output </a:t>
            </a:r>
            <a:r>
              <a:rPr sz="200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factors of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production.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786255" algn="l"/>
              </a:tabLst>
            </a:pP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7978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9540" marR="5080" indent="-342900">
              <a:lnSpc>
                <a:spcPct val="100000"/>
              </a:lnSpc>
              <a:spcBef>
                <a:spcPts val="95"/>
              </a:spcBef>
            </a:pPr>
            <a:r>
              <a:rPr spc="175" dirty="0">
                <a:solidFill>
                  <a:srgbClr val="353535"/>
                </a:solidFill>
              </a:rPr>
              <a:t></a:t>
            </a:r>
            <a:r>
              <a:rPr spc="175" dirty="0">
                <a:solidFill>
                  <a:srgbClr val="404040"/>
                </a:solidFill>
              </a:rPr>
              <a:t>The </a:t>
            </a:r>
            <a:r>
              <a:rPr spc="-5" dirty="0">
                <a:solidFill>
                  <a:srgbClr val="404040"/>
                </a:solidFill>
              </a:rPr>
              <a:t>production </a:t>
            </a:r>
            <a:r>
              <a:rPr dirty="0">
                <a:solidFill>
                  <a:srgbClr val="404040"/>
                </a:solidFill>
              </a:rPr>
              <a:t>function </a:t>
            </a:r>
            <a:r>
              <a:rPr spc="-5" dirty="0">
                <a:solidFill>
                  <a:srgbClr val="404040"/>
                </a:solidFill>
              </a:rPr>
              <a:t>has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85" dirty="0">
                <a:solidFill>
                  <a:srgbClr val="404040"/>
                </a:solidFill>
              </a:rPr>
              <a:t>two  </a:t>
            </a:r>
            <a:r>
              <a:rPr dirty="0">
                <a:solidFill>
                  <a:srgbClr val="404040"/>
                </a:solidFill>
              </a:rPr>
              <a:t>inputs: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585" y="3009163"/>
            <a:ext cx="4244975" cy="224218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094105">
              <a:lnSpc>
                <a:spcPct val="100000"/>
              </a:lnSpc>
              <a:spcBef>
                <a:spcPts val="1110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Q=F(K,L)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Where,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Q=production</a:t>
            </a:r>
            <a:endParaRPr sz="2800">
              <a:latin typeface="Arial"/>
              <a:cs typeface="Arial"/>
            </a:endParaRPr>
          </a:p>
          <a:p>
            <a:pPr marL="1489075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K=fixed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factor</a:t>
            </a:r>
            <a:endParaRPr sz="2800">
              <a:latin typeface="Arial"/>
              <a:cs typeface="Arial"/>
            </a:endParaRPr>
          </a:p>
          <a:p>
            <a:pPr marL="1489075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L=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98" y="7978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1056</Words>
  <Application>Microsoft Office PowerPoint</Application>
  <PresentationFormat>On-screen Show (4:3)</PresentationFormat>
  <Paragraphs>175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Production  and  Production Function</vt:lpstr>
      <vt:lpstr>Slide 2</vt:lpstr>
      <vt:lpstr>Slide 3</vt:lpstr>
      <vt:lpstr>•••••••P••r•o•d•u••c•t•i•o•n••f•u•n•c••ti•o•n•••</vt:lpstr>
      <vt:lpstr>Slide 5</vt:lpstr>
      <vt:lpstr>     Cobb-Douglas  Production Function:</vt:lpstr>
      <vt:lpstr>Types</vt:lpstr>
      <vt:lpstr>Law of Variable Proportions</vt:lpstr>
      <vt:lpstr>The production function has two  inputs:</vt:lpstr>
      <vt:lpstr>TOTAL PRODUCT</vt:lpstr>
      <vt:lpstr>AVERAGE PRODUCT</vt:lpstr>
      <vt:lpstr>MARGINAL PRODUCT</vt:lpstr>
      <vt:lpstr>ASSUMPTION OF LAW OF VARIABLE  PROPORTION</vt:lpstr>
      <vt:lpstr>Slide 14</vt:lpstr>
      <vt:lpstr>Slide 15</vt:lpstr>
      <vt:lpstr>STAGES OF LAW OF  VARIABLE PROPORTION</vt:lpstr>
      <vt:lpstr>Slide 17</vt:lpstr>
      <vt:lpstr>CAUSES OF LAW OF  INCREASING RETURNS</vt:lpstr>
      <vt:lpstr> EFFICIENCY OF VARIABLE FACTORS  DUE TO DIVISION OF LABOUR AND  SPECIALISATION</vt:lpstr>
      <vt:lpstr>CAUSES OF DECREASING  OR NEGATIVE RETURNS</vt:lpstr>
      <vt:lpstr>LACK OF COORDINATION AMONG  VARIOUS FACTORS</vt:lpstr>
      <vt:lpstr>Law of Returns to Scale</vt:lpstr>
      <vt:lpstr>Slide 23</vt:lpstr>
      <vt:lpstr>ISOQUANTS</vt:lpstr>
      <vt:lpstr>Slide 25</vt:lpstr>
      <vt:lpstr>Slide 26</vt:lpstr>
      <vt:lpstr>Slide 27</vt:lpstr>
      <vt:lpstr>MRTS (Marginal Rate of Technical Substitution) 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Variable</dc:title>
  <dc:creator>admin</dc:creator>
  <cp:lastModifiedBy>Windows User</cp:lastModifiedBy>
  <cp:revision>25</cp:revision>
  <dcterms:created xsi:type="dcterms:W3CDTF">2021-05-04T06:13:02Z</dcterms:created>
  <dcterms:modified xsi:type="dcterms:W3CDTF">2021-12-17T05:10:48Z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2021-05-04T00:00:00Z</vt:filetime>
  </property>
</Properties>
</file>