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7" r:id="rId3"/>
    <p:sldId id="274" r:id="rId4"/>
    <p:sldId id="280" r:id="rId5"/>
    <p:sldId id="265" r:id="rId6"/>
    <p:sldId id="259" r:id="rId7"/>
    <p:sldId id="261" r:id="rId8"/>
    <p:sldId id="262" r:id="rId9"/>
    <p:sldId id="263" r:id="rId10"/>
    <p:sldId id="268" r:id="rId11"/>
    <p:sldId id="273" r:id="rId12"/>
    <p:sldId id="269" r:id="rId13"/>
    <p:sldId id="271" r:id="rId14"/>
    <p:sldId id="272" r:id="rId15"/>
    <p:sldId id="270" r:id="rId16"/>
    <p:sldId id="275" r:id="rId17"/>
    <p:sldId id="276" r:id="rId18"/>
    <p:sldId id="277" r:id="rId19"/>
    <p:sldId id="278" r:id="rId20"/>
    <p:sldId id="279" r:id="rId21"/>
    <p:sldId id="281" r:id="rId22"/>
    <p:sldId id="282" r:id="rId23"/>
    <p:sldId id="284" r:id="rId24"/>
    <p:sldId id="283" r:id="rId25"/>
    <p:sldId id="285" r:id="rId26"/>
    <p:sldId id="286" r:id="rId27"/>
    <p:sldId id="287" r:id="rId28"/>
    <p:sldId id="288" r:id="rId29"/>
    <p:sldId id="289" r:id="rId30"/>
    <p:sldId id="290" r:id="rId31"/>
    <p:sldId id="260"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DA7D"/>
    <a:srgbClr val="1D3A00"/>
    <a:srgbClr val="FF856D"/>
    <a:srgbClr val="FF2549"/>
    <a:srgbClr val="003635"/>
    <a:srgbClr val="005856"/>
    <a:srgbClr val="9EFF29"/>
    <a:srgbClr val="007033"/>
    <a:srgbClr val="5EEC3C"/>
    <a:srgbClr val="F1C88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snapToGrid="0">
      <p:cViewPr>
        <p:scale>
          <a:sx n="75" d="100"/>
          <a:sy n="75" d="100"/>
        </p:scale>
        <p:origin x="-1666" y="-66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31</a:t>
            </a:fld>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01412" y="1814051"/>
            <a:ext cx="6448517" cy="154858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722671" y="3524861"/>
            <a:ext cx="7942007" cy="766920"/>
          </a:xfrm>
        </p:spPr>
        <p:txBody>
          <a:bodyPr>
            <a:normAutofit/>
          </a:bodyPr>
          <a:lstStyle>
            <a:lvl1pPr marL="0" indent="0" algn="r">
              <a:buNone/>
              <a:defRPr sz="2800" b="0" i="0">
                <a:solidFill>
                  <a:srgbClr val="FFDA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591" y="497181"/>
            <a:ext cx="8246070" cy="763526"/>
          </a:xfrm>
        </p:spPr>
        <p:txBody>
          <a:bodyPr>
            <a:normAutofit/>
          </a:bodyPr>
          <a:lstStyle>
            <a:lvl1pPr algn="l">
              <a:defRPr sz="3600" baseline="0">
                <a:solidFill>
                  <a:srgbClr val="FFDA7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53614"/>
            <a:ext cx="8246070" cy="360870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6790" y="391788"/>
            <a:ext cx="6859505" cy="725349"/>
          </a:xfrm>
        </p:spPr>
        <p:txBody>
          <a:bodyPr>
            <a:normAutofit/>
          </a:bodyPr>
          <a:lstStyle>
            <a:lvl1pPr algn="l">
              <a:defRPr sz="3600">
                <a:solidFill>
                  <a:srgbClr val="FFDA7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56790" y="1155313"/>
            <a:ext cx="68595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551867"/>
            <a:ext cx="8093365" cy="763525"/>
          </a:xfrm>
        </p:spPr>
        <p:txBody>
          <a:bodyPr>
            <a:normAutofit/>
          </a:bodyPr>
          <a:lstStyle>
            <a:lvl1pPr algn="l">
              <a:defRPr sz="3600" baseline="0">
                <a:solidFill>
                  <a:srgbClr val="FFDA7D"/>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15411"/>
            <a:ext cx="4040188" cy="479822"/>
          </a:xfrm>
        </p:spPr>
        <p:txBody>
          <a:bodyPr anchor="b"/>
          <a:lstStyle>
            <a:lvl1pPr marL="0" indent="0" algn="ctr">
              <a:buNone/>
              <a:defRPr sz="2400" b="1">
                <a:solidFill>
                  <a:srgbClr val="FFDA7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7808"/>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15411"/>
            <a:ext cx="4041775" cy="479822"/>
          </a:xfrm>
        </p:spPr>
        <p:txBody>
          <a:bodyPr anchor="b"/>
          <a:lstStyle>
            <a:lvl1pPr marL="0" indent="0" algn="ctr">
              <a:buNone/>
              <a:defRPr sz="2400" b="1">
                <a:solidFill>
                  <a:srgbClr val="FFDA7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7808"/>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12-Nov-21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80" y="1592825"/>
            <a:ext cx="6301033" cy="1622323"/>
          </a:xfrm>
        </p:spPr>
        <p:txBody>
          <a:bodyPr>
            <a:normAutofit/>
          </a:bodyPr>
          <a:lstStyle/>
          <a:p>
            <a:r>
              <a:rPr lang="en-US" dirty="0" smtClean="0"/>
              <a:t>Introduction to </a:t>
            </a:r>
            <a:br>
              <a:rPr lang="en-US" dirty="0" smtClean="0"/>
            </a:br>
            <a:r>
              <a:rPr lang="en-US" dirty="0" smtClean="0"/>
              <a:t>Business Economics</a:t>
            </a:r>
            <a:endParaRPr lang="en-US" dirty="0"/>
          </a:p>
        </p:txBody>
      </p:sp>
      <p:sp>
        <p:nvSpPr>
          <p:cNvPr id="3" name="Subtitle 2"/>
          <p:cNvSpPr>
            <a:spLocks noGrp="1"/>
          </p:cNvSpPr>
          <p:nvPr>
            <p:ph type="subTitle" idx="1"/>
          </p:nvPr>
        </p:nvSpPr>
        <p:spPr>
          <a:xfrm>
            <a:off x="2275156" y="3392130"/>
            <a:ext cx="6308406" cy="549378"/>
          </a:xfrm>
        </p:spPr>
        <p:txBody>
          <a:bodyPr>
            <a:normAutofit fontScale="55000" lnSpcReduction="20000"/>
          </a:bodyPr>
          <a:lstStyle/>
          <a:p>
            <a:r>
              <a:rPr lang="en-US" dirty="0" smtClean="0"/>
              <a:t>Dr. T. </a:t>
            </a:r>
            <a:r>
              <a:rPr lang="en-US" dirty="0" err="1" smtClean="0"/>
              <a:t>Roja</a:t>
            </a:r>
            <a:r>
              <a:rPr lang="en-US" dirty="0" smtClean="0"/>
              <a:t> </a:t>
            </a:r>
            <a:r>
              <a:rPr lang="en-US" dirty="0" err="1" smtClean="0"/>
              <a:t>Rani</a:t>
            </a:r>
            <a:endParaRPr lang="en-US" dirty="0" smtClean="0"/>
          </a:p>
          <a:p>
            <a:r>
              <a:rPr lang="en-US" dirty="0" smtClean="0"/>
              <a:t>PhD,  MBA, M.A.</a:t>
            </a:r>
            <a:endParaRPr lang="en-US" dirty="0"/>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171081"/>
            <a:ext cx="6859505" cy="4495293"/>
          </a:xfrm>
        </p:spPr>
        <p:txBody>
          <a:bodyPr>
            <a:normAutofit fontScale="77500" lnSpcReduction="20000"/>
          </a:bodyPr>
          <a:lstStyle/>
          <a:p>
            <a:pPr>
              <a:buNone/>
            </a:pPr>
            <a:endParaRPr lang="en-US" b="1" i="1" dirty="0" smtClean="0"/>
          </a:p>
          <a:p>
            <a:pPr>
              <a:buNone/>
            </a:pPr>
            <a:r>
              <a:rPr lang="en-US" sz="3800" b="1" i="1" dirty="0" smtClean="0"/>
              <a:t>Economic Theory  – Positive and Normative</a:t>
            </a:r>
            <a:r>
              <a:rPr lang="en-US" dirty="0" smtClean="0"/>
              <a:t>.</a:t>
            </a:r>
          </a:p>
          <a:p>
            <a:pPr algn="just">
              <a:buNone/>
            </a:pPr>
            <a:r>
              <a:rPr lang="en-US" sz="3200" dirty="0" smtClean="0"/>
              <a:t>A positive or pure science analyzes the cause and effect relationship between variables in a scientific manner. However, it does not involve any value judgment. In simpler words, it describes the economic behavior of individuals or society without focusing on the desirability of such behavior.</a:t>
            </a:r>
          </a:p>
          <a:p>
            <a:pPr algn="just"/>
            <a:r>
              <a:rPr lang="en-US" sz="3200" dirty="0" smtClean="0"/>
              <a:t>On the other hand, normative science involves value judgments. It suggests a course of action under the given circumstances.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525043"/>
            <a:ext cx="6859505" cy="4141331"/>
          </a:xfrm>
        </p:spPr>
        <p:txBody>
          <a:bodyPr>
            <a:normAutofit fontScale="92500" lnSpcReduction="20000"/>
          </a:bodyPr>
          <a:lstStyle/>
          <a:p>
            <a:pPr algn="just"/>
            <a:r>
              <a:rPr lang="en-US" dirty="0" smtClean="0"/>
              <a:t>Usually, Business Economics is normative in nature. It offers suggestions for the application of economic principles while forming policies, making decisions, and planning for the future. However, firms must understand their environment thoroughly to establish decision rules. This requires the study of positive economic theory.</a:t>
            </a:r>
          </a:p>
          <a:p>
            <a:pPr algn="just"/>
            <a:r>
              <a:rPr lang="en-US" dirty="0" smtClean="0"/>
              <a:t>Therefore, we can say that Business Economics combines the essentials of both the theories while keeping more emphasis on the normative economic theory.</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Desktop\1 BE.png"/>
          <p:cNvPicPr>
            <a:picLocks noGrp="1" noChangeAspect="1" noChangeArrowheads="1"/>
          </p:cNvPicPr>
          <p:nvPr>
            <p:ph idx="1"/>
          </p:nvPr>
        </p:nvPicPr>
        <p:blipFill>
          <a:blip r:embed="rId2"/>
          <a:srcRect/>
          <a:stretch>
            <a:fillRect/>
          </a:stretch>
        </p:blipFill>
        <p:spPr bwMode="auto">
          <a:xfrm>
            <a:off x="2035277" y="471948"/>
            <a:ext cx="6583679" cy="421214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790" y="391788"/>
            <a:ext cx="6859505" cy="404625"/>
          </a:xfrm>
        </p:spPr>
        <p:txBody>
          <a:bodyPr>
            <a:normAutofit fontScale="90000"/>
          </a:bodyPr>
          <a:lstStyle/>
          <a:p>
            <a:r>
              <a:rPr lang="en-US" b="1" dirty="0" smtClean="0"/>
              <a:t>Scope of Business Economics</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lgn="just">
              <a:buNone/>
            </a:pPr>
            <a:r>
              <a:rPr lang="en-US" dirty="0" smtClean="0"/>
              <a:t>Business Economics covers most of the problems that a manager or establishment faces. Hence, the scope of business economics is wide. Since a firm can face internal/operational issues as well as external or environmental issues.   Micro Economics helps with internal or operational issues whereas Macro Economics is applied to external or environmental issues.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259573"/>
            <a:ext cx="6859505" cy="4406802"/>
          </a:xfrm>
        </p:spPr>
        <p:txBody>
          <a:bodyPr>
            <a:normAutofit/>
          </a:bodyPr>
          <a:lstStyle/>
          <a:p>
            <a:pPr>
              <a:buNone/>
            </a:pPr>
            <a:r>
              <a:rPr lang="en-US" i="1" dirty="0" smtClean="0"/>
              <a:t>1. </a:t>
            </a:r>
            <a:r>
              <a:rPr lang="en-US" b="1" i="1" dirty="0" smtClean="0"/>
              <a:t>Analyzing Demand and Forecasting</a:t>
            </a:r>
          </a:p>
          <a:p>
            <a:pPr algn="just">
              <a:buNone/>
            </a:pPr>
            <a:r>
              <a:rPr lang="en-US" dirty="0" smtClean="0"/>
              <a:t>Analyzing demand is all about the changes in demand and the consumer behavior.</a:t>
            </a:r>
          </a:p>
          <a:p>
            <a:pPr algn="just"/>
            <a:r>
              <a:rPr lang="en-US" u="sng" dirty="0" smtClean="0"/>
              <a:t>Demand Forecasting</a:t>
            </a:r>
            <a:r>
              <a:rPr lang="en-US" dirty="0" smtClean="0"/>
              <a:t> is a technique used to predict the future demand for a good or service. The accurate predictions help them produce the required quantities of goods at the right time.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471949"/>
            <a:ext cx="6859505" cy="4194426"/>
          </a:xfrm>
        </p:spPr>
        <p:txBody>
          <a:bodyPr>
            <a:normAutofit lnSpcReduction="10000"/>
          </a:bodyPr>
          <a:lstStyle/>
          <a:p>
            <a:pPr>
              <a:buNone/>
            </a:pPr>
            <a:r>
              <a:rPr lang="en-US" b="1" i="1" dirty="0" smtClean="0"/>
              <a:t>2. Production and Cost Analysis</a:t>
            </a:r>
          </a:p>
          <a:p>
            <a:pPr lvl="0" algn="just">
              <a:buNone/>
            </a:pPr>
            <a:r>
              <a:rPr lang="en-US" dirty="0" smtClean="0"/>
              <a:t>    Production relates with What to Produce, how to produce and for whom to produce the  output. </a:t>
            </a:r>
            <a:r>
              <a:rPr lang="en-US" i="1" dirty="0" smtClean="0"/>
              <a:t>Cost</a:t>
            </a:r>
            <a:r>
              <a:rPr lang="en-US" dirty="0" smtClean="0"/>
              <a:t> analysis, on the other hand, enables the firm to identify  factors like output, time period, Cost of raw materials used, technology used etc. Further, by using both these analyses, a firm can maximize profits by producing optimum output at the least possible cost.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Pricing Decisions, Policies &amp; Practices: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Pricing is an important area of business economics.  We have to take correct pricing decisions, which creates revenue to the firm. Price Determination in Various Market Forms, Pricing Method, Differential Pricing, Product-line Pricing and Price Forecasting.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4. Inventory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i="1" dirty="0" smtClean="0"/>
              <a:t> </a:t>
            </a:r>
            <a:endParaRPr lang="en-US" b="1" i="1" dirty="0" smtClean="0"/>
          </a:p>
          <a:p>
            <a:pPr algn="just">
              <a:buNone/>
            </a:pPr>
            <a:r>
              <a:rPr lang="en-US" dirty="0" smtClean="0"/>
              <a:t>Firms use certain rules to reduce costs associated with maintaining inventory in the form of raw materials, work in progress, and finished goods. Further, it is important to understand that the inventory policies affect the profitability of a firm. Hence, economists use  ABC analysis and mathematical models to help the firm in maintaining an optimum stock of inventories.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5. Capital Management:</a:t>
            </a:r>
            <a:r>
              <a:rPr lang="en-US" b="1" i="1" dirty="0" smtClean="0"/>
              <a:t/>
            </a:r>
            <a:br>
              <a:rPr lang="en-US" b="1" i="1" dirty="0" smtClean="0"/>
            </a:br>
            <a:endParaRPr lang="en-US" dirty="0"/>
          </a:p>
        </p:txBody>
      </p:sp>
      <p:sp>
        <p:nvSpPr>
          <p:cNvPr id="3" name="Content Placeholder 2"/>
          <p:cNvSpPr>
            <a:spLocks noGrp="1"/>
          </p:cNvSpPr>
          <p:nvPr>
            <p:ph idx="1"/>
          </p:nvPr>
        </p:nvSpPr>
        <p:spPr/>
        <p:txBody>
          <a:bodyPr>
            <a:normAutofit/>
          </a:bodyPr>
          <a:lstStyle/>
          <a:p>
            <a:pPr algn="just">
              <a:buNone/>
            </a:pPr>
            <a:r>
              <a:rPr lang="en-US" dirty="0" smtClean="0"/>
              <a:t> Various theories pertaining to capital and investments offer scientific criteria for choosing investment projects. Further, these theories also help the firm in assessing the efficiency of capital. Business Economics assists the decision-making process when the firm needs to decide between competing uses of funds.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Profit Management:</a:t>
            </a:r>
            <a:endParaRPr lang="en-US" dirty="0"/>
          </a:p>
        </p:txBody>
      </p:sp>
      <p:sp>
        <p:nvSpPr>
          <p:cNvPr id="3" name="Content Placeholder 2"/>
          <p:cNvSpPr>
            <a:spLocks noGrp="1"/>
          </p:cNvSpPr>
          <p:nvPr>
            <p:ph idx="1"/>
          </p:nvPr>
        </p:nvSpPr>
        <p:spPr/>
        <p:txBody>
          <a:bodyPr/>
          <a:lstStyle/>
          <a:p>
            <a:pPr algn="just">
              <a:buNone/>
            </a:pPr>
            <a:r>
              <a:rPr lang="en-US" dirty="0" smtClean="0"/>
              <a:t>Profits depend on many factors like changing prices, market conditions, etc. The profit theories help firms in measuring and managing profits under such uncertain conditions. Further, they also help in planning future profits.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gn="just">
              <a:buNone/>
            </a:pPr>
            <a:r>
              <a:rPr lang="en-US" dirty="0" smtClean="0"/>
              <a:t>The word Economics has been derived from Greek word “IKONOMIKOS” which means ‘Laws of Households’.</a:t>
            </a:r>
          </a:p>
          <a:p>
            <a:pPr algn="just">
              <a:buNone/>
            </a:pPr>
            <a:r>
              <a:rPr lang="en-US" dirty="0" smtClean="0"/>
              <a:t>In an economy, all the activities are divided into two categories: They are Economic Activities and Non-economic activities.    All Economic activities revolve around the circular motion of wants – efforts – satisfaction  and it happens because of scarce resources.</a:t>
            </a:r>
            <a:endParaRPr lang="en-US" dirty="0"/>
          </a:p>
          <a:p>
            <a:endParaRPr lang="en-US" dirty="0"/>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7. Risk and Uncertainty Analysis</a:t>
            </a:r>
            <a:endParaRPr lang="en-US" dirty="0"/>
          </a:p>
        </p:txBody>
      </p:sp>
      <p:sp>
        <p:nvSpPr>
          <p:cNvPr id="3" name="Content Placeholder 2"/>
          <p:cNvSpPr>
            <a:spLocks noGrp="1"/>
          </p:cNvSpPr>
          <p:nvPr>
            <p:ph idx="1"/>
          </p:nvPr>
        </p:nvSpPr>
        <p:spPr/>
        <p:txBody>
          <a:bodyPr/>
          <a:lstStyle/>
          <a:p>
            <a:pPr>
              <a:buNone/>
            </a:pPr>
            <a:endParaRPr lang="en-US" b="1" i="1" dirty="0" smtClean="0"/>
          </a:p>
          <a:p>
            <a:pPr>
              <a:buNone/>
            </a:pPr>
            <a:r>
              <a:rPr lang="en-US" dirty="0" smtClean="0"/>
              <a:t>Most businesses operate under a certain amount of risk and uncertainty. Also, analyzing these risks and uncertainties can help firms in making efficient decisions and formulating plans.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Business Economist</a:t>
            </a:r>
            <a:endParaRPr lang="en-US" dirty="0"/>
          </a:p>
        </p:txBody>
      </p:sp>
      <p:sp>
        <p:nvSpPr>
          <p:cNvPr id="3" name="Content Placeholder 2"/>
          <p:cNvSpPr>
            <a:spLocks noGrp="1"/>
          </p:cNvSpPr>
          <p:nvPr>
            <p:ph idx="1"/>
          </p:nvPr>
        </p:nvSpPr>
        <p:spPr/>
        <p:txBody>
          <a:bodyPr>
            <a:normAutofit/>
          </a:bodyPr>
          <a:lstStyle/>
          <a:p>
            <a:pPr>
              <a:buNone/>
            </a:pPr>
            <a:r>
              <a:rPr lang="en-US" dirty="0" smtClean="0"/>
              <a:t>In India, a Business Economist is expected to perform the following functions:</a:t>
            </a:r>
          </a:p>
          <a:p>
            <a:r>
              <a:rPr lang="en-US" dirty="0" smtClean="0"/>
              <a:t>Macro forecasting for demand and supply</a:t>
            </a:r>
          </a:p>
          <a:p>
            <a:r>
              <a:rPr lang="en-US" dirty="0" smtClean="0"/>
              <a:t>Production Planning</a:t>
            </a:r>
          </a:p>
          <a:p>
            <a:r>
              <a:rPr lang="en-US" dirty="0" smtClean="0"/>
              <a:t>Economic feasibility of new production lines or new projects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619761"/>
            <a:ext cx="6859505" cy="4046614"/>
          </a:xfrm>
        </p:spPr>
        <p:txBody>
          <a:bodyPr/>
          <a:lstStyle/>
          <a:p>
            <a:r>
              <a:rPr lang="en-US" dirty="0" smtClean="0"/>
              <a:t>Assistance in preparation of overall development plans.</a:t>
            </a:r>
          </a:p>
          <a:p>
            <a:r>
              <a:rPr lang="en-US" dirty="0" smtClean="0"/>
              <a:t>Risk Analysis</a:t>
            </a:r>
          </a:p>
          <a:p>
            <a:r>
              <a:rPr lang="en-US" dirty="0" smtClean="0"/>
              <a:t>Production Analysis</a:t>
            </a:r>
          </a:p>
          <a:p>
            <a:r>
              <a:rPr lang="en-US" dirty="0" smtClean="0"/>
              <a:t>Capital Budgeting</a:t>
            </a:r>
          </a:p>
          <a:p>
            <a:r>
              <a:rPr lang="en-US" dirty="0" smtClean="0"/>
              <a:t>Decision-making process.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in Managerial Economics:</a:t>
            </a:r>
            <a:endParaRPr lang="en-US" dirty="0"/>
          </a:p>
        </p:txBody>
      </p:sp>
      <p:sp>
        <p:nvSpPr>
          <p:cNvPr id="3" name="Content Placeholder 2"/>
          <p:cNvSpPr>
            <a:spLocks noGrp="1"/>
          </p:cNvSpPr>
          <p:nvPr>
            <p:ph idx="1"/>
          </p:nvPr>
        </p:nvSpPr>
        <p:spPr/>
        <p:txBody>
          <a:bodyPr/>
          <a:lstStyle/>
          <a:p>
            <a:r>
              <a:rPr lang="en-US" dirty="0" smtClean="0"/>
              <a:t>Demand Decisions</a:t>
            </a:r>
          </a:p>
          <a:p>
            <a:r>
              <a:rPr lang="en-US" dirty="0" smtClean="0"/>
              <a:t>Input-Output Decisions</a:t>
            </a:r>
          </a:p>
          <a:p>
            <a:r>
              <a:rPr lang="en-US" dirty="0" smtClean="0"/>
              <a:t>Price-Output Decisions</a:t>
            </a:r>
          </a:p>
          <a:p>
            <a:r>
              <a:rPr lang="en-US" dirty="0" smtClean="0"/>
              <a:t>Profit related Decisions</a:t>
            </a:r>
          </a:p>
          <a:p>
            <a:r>
              <a:rPr lang="en-US" dirty="0" smtClean="0"/>
              <a:t>Investment Decisions</a:t>
            </a:r>
          </a:p>
          <a:p>
            <a:r>
              <a:rPr lang="en-US" dirty="0" smtClean="0"/>
              <a:t>Economic Forecasting and Forward Planning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Multidisciplinary Nature of B.E</a:t>
            </a:r>
            <a:endParaRPr lang="en-US" dirty="0"/>
          </a:p>
        </p:txBody>
      </p:sp>
      <p:sp>
        <p:nvSpPr>
          <p:cNvPr id="3" name="Content Placeholder 2"/>
          <p:cNvSpPr>
            <a:spLocks noGrp="1"/>
          </p:cNvSpPr>
          <p:nvPr>
            <p:ph idx="1"/>
          </p:nvPr>
        </p:nvSpPr>
        <p:spPr/>
        <p:txBody>
          <a:bodyPr/>
          <a:lstStyle/>
          <a:p>
            <a:pPr algn="just"/>
            <a:r>
              <a:rPr lang="en-US" dirty="0" smtClean="0"/>
              <a:t>Business Economics incorporates tools from many other disciplines like Traditional Economics, Mathematics, Statistics, Accounting,  Marketing, Welfare Economics, Psychology, Sociology etc. Therefore, </a:t>
            </a:r>
            <a:r>
              <a:rPr lang="en-US" smtClean="0"/>
              <a:t>is  multidisciplinary </a:t>
            </a:r>
            <a:r>
              <a:rPr lang="en-US" dirty="0" smtClean="0"/>
              <a:t>in nature.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487681"/>
            <a:ext cx="6859505" cy="4178694"/>
          </a:xfrm>
        </p:spPr>
        <p:txBody>
          <a:bodyPr>
            <a:normAutofit/>
          </a:bodyPr>
          <a:lstStyle/>
          <a:p>
            <a:r>
              <a:rPr lang="en-US" dirty="0" smtClean="0"/>
              <a:t>Business Economics – Economics</a:t>
            </a:r>
          </a:p>
          <a:p>
            <a:r>
              <a:rPr lang="en-US" dirty="0" smtClean="0"/>
              <a:t>B.E – Operations Research</a:t>
            </a:r>
          </a:p>
          <a:p>
            <a:r>
              <a:rPr lang="en-US" dirty="0" smtClean="0"/>
              <a:t>B.E – Mathematics</a:t>
            </a:r>
          </a:p>
          <a:p>
            <a:r>
              <a:rPr lang="en-US" dirty="0" smtClean="0"/>
              <a:t>B.E – Statistics</a:t>
            </a:r>
          </a:p>
          <a:p>
            <a:r>
              <a:rPr lang="en-US" dirty="0" smtClean="0"/>
              <a:t>B.E – Accountancy</a:t>
            </a:r>
          </a:p>
          <a:p>
            <a:r>
              <a:rPr lang="en-US" dirty="0" smtClean="0"/>
              <a:t>B.E – Psychology</a:t>
            </a:r>
          </a:p>
          <a:p>
            <a:r>
              <a:rPr lang="en-US" dirty="0" smtClean="0"/>
              <a:t>B.E – Organizational </a:t>
            </a:r>
            <a:r>
              <a:rPr lang="en-US" dirty="0" err="1" smtClean="0"/>
              <a:t>Behaviour</a:t>
            </a: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Significance of Business Economics&#10;1. Business economic is concerned with those aspects of&#10;traditional economics which are..."/>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3.Business economics helps in reaching a variety of business decisions&#10;in a complicated environment. Certain examples are ..."/>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6.Business economics takes cognizance of the interaction&#10;between the firm and society, and accomplishes the key role of&#10;an..."/>
          <p:cNvPicPr>
            <a:picLocks noChangeAspect="1" noChangeArrowheads="1"/>
          </p:cNvPicPr>
          <p:nvPr/>
        </p:nvPicPr>
        <p:blipFill>
          <a:blip r:embed="rId2"/>
          <a:srcRect/>
          <a:stretch>
            <a:fillRect/>
          </a:stretch>
        </p:blipFill>
        <p:spPr bwMode="auto">
          <a:xfrm>
            <a:off x="0" y="0"/>
            <a:ext cx="9143999" cy="51435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Modern Approach&#10;Study of economics is divided into:&#10;1) Microeconomics&#10;• Analyses economic behavior of any particular decis..."/>
          <p:cNvPicPr>
            <a:picLocks noChangeAspect="1" noChangeArrowheads="1"/>
          </p:cNvPicPr>
          <p:nvPr/>
        </p:nvPicPr>
        <p:blipFill>
          <a:blip r:embed="rId2"/>
          <a:srcRect/>
          <a:stretch>
            <a:fillRect/>
          </a:stretch>
        </p:blipFill>
        <p:spPr bwMode="auto">
          <a:xfrm>
            <a:off x="0" y="0"/>
            <a:ext cx="9144000" cy="52959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91" y="497181"/>
            <a:ext cx="8246070" cy="594200"/>
          </a:xfrm>
        </p:spPr>
        <p:txBody>
          <a:bodyPr>
            <a:normAutofit fontScale="90000"/>
          </a:bodyPr>
          <a:lstStyle/>
          <a:p>
            <a:r>
              <a:rPr lang="en-US" dirty="0" smtClean="0"/>
              <a:t>Definitions of Business Economics</a:t>
            </a:r>
            <a:endParaRPr lang="en-US" dirty="0"/>
          </a:p>
        </p:txBody>
      </p:sp>
      <p:sp>
        <p:nvSpPr>
          <p:cNvPr id="3" name="Content Placeholder 2"/>
          <p:cNvSpPr>
            <a:spLocks noGrp="1"/>
          </p:cNvSpPr>
          <p:nvPr>
            <p:ph idx="1"/>
          </p:nvPr>
        </p:nvSpPr>
        <p:spPr>
          <a:xfrm>
            <a:off x="259572" y="1253614"/>
            <a:ext cx="8435464" cy="3608708"/>
          </a:xfrm>
        </p:spPr>
        <p:txBody>
          <a:bodyPr/>
          <a:lstStyle/>
          <a:p>
            <a:pPr algn="just">
              <a:buNone/>
            </a:pPr>
            <a:r>
              <a:rPr lang="en-US" dirty="0" smtClean="0"/>
              <a:t>According to Mc Nair and </a:t>
            </a:r>
            <a:r>
              <a:rPr lang="en-US" dirty="0" err="1" smtClean="0"/>
              <a:t>Meriam</a:t>
            </a:r>
            <a:r>
              <a:rPr lang="en-US" dirty="0" smtClean="0"/>
              <a:t>, “Business economics consists of the use of economic modes of thought to analyze business situations.” </a:t>
            </a:r>
          </a:p>
          <a:p>
            <a:pPr algn="just">
              <a:buNone/>
            </a:pPr>
            <a:r>
              <a:rPr lang="en-US" dirty="0" smtClean="0"/>
              <a:t>Siegel man has defined Business economics as “the integration of economic theory with business practice for the purpose of facilitating decision-making and forward planning by management.”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8130" name="Picture 2" descr="2) Macroeconomics&#10; Studies the behavior of the economic system as a whole or&#10;all the decision making units put together&#10;..."/>
          <p:cNvPicPr>
            <a:picLocks noChangeAspect="1" noChangeArrowheads="1"/>
          </p:cNvPicPr>
          <p:nvPr/>
        </p:nvPicPr>
        <p:blipFill>
          <a:blip r:embed="rId2"/>
          <a:srcRect/>
          <a:stretch>
            <a:fillRect/>
          </a:stretch>
        </p:blipFill>
        <p:spPr bwMode="auto">
          <a:xfrm>
            <a:off x="0" y="0"/>
            <a:ext cx="9143999" cy="51435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2119" y="2387084"/>
            <a:ext cx="3368531" cy="707886"/>
          </a:xfrm>
          <a:prstGeom prst="rect">
            <a:avLst/>
          </a:prstGeom>
        </p:spPr>
        <p:txBody>
          <a:bodyPr wrap="square">
            <a:spAutoFit/>
          </a:bodyPr>
          <a:lstStyle/>
          <a:p>
            <a:r>
              <a:rPr lang="en-US" sz="4000" i="1" dirty="0" smtClean="0">
                <a:solidFill>
                  <a:srgbClr val="FFFF00"/>
                </a:solidFill>
              </a:rPr>
              <a:t>THANK  YOU</a:t>
            </a:r>
            <a:endParaRPr lang="en-US" sz="4000" dirty="0">
              <a:solidFill>
                <a:srgbClr val="FFFF00"/>
              </a:solidFill>
            </a:endParaRPr>
          </a:p>
        </p:txBody>
      </p:sp>
    </p:spTree>
    <p:extLst>
      <p:ext uri="{BB962C8B-B14F-4D97-AF65-F5344CB8AC3E}">
        <p14:creationId xmlns:p14="http://schemas.microsoft.com/office/powerpoint/2010/main" xmlns="" val="10910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t>Economics is related with micro economic concepts like demand, supply, cost, price etc. When we integrate such concepts of economics with business practice it is known as Business Economics.</a:t>
            </a:r>
          </a:p>
          <a:p>
            <a:pPr algn="just">
              <a:buNone/>
            </a:pPr>
            <a:r>
              <a:rPr lang="en-US" dirty="0" smtClean="0"/>
              <a:t>It also relates with Macro Economic concepts like National Income, Inflation,  Employment situation, Infrastructure facilities, which studies the economy as a whole.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558801"/>
            <a:ext cx="6859505" cy="3576319"/>
          </a:xfrm>
        </p:spPr>
        <p:txBody>
          <a:bodyPr>
            <a:normAutofit fontScale="92500" lnSpcReduction="10000"/>
          </a:bodyPr>
          <a:lstStyle/>
          <a:p>
            <a:pPr algn="just">
              <a:buNone/>
            </a:pPr>
            <a:endParaRPr lang="en-US" dirty="0" smtClean="0"/>
          </a:p>
          <a:p>
            <a:pPr algn="just">
              <a:buNone/>
            </a:pPr>
            <a:r>
              <a:rPr lang="en-US" dirty="0" smtClean="0"/>
              <a:t>Business Economics is the integration of two major concepts: Economic Theory + Business Practices.</a:t>
            </a:r>
            <a:r>
              <a:rPr lang="en-US" i="1" dirty="0" smtClean="0"/>
              <a:t> </a:t>
            </a:r>
            <a:r>
              <a:rPr lang="en-US" dirty="0" smtClean="0"/>
              <a:t>It helps in making the best decisions based on the analytical tools of Economic theories and best-suited Business Policies defined within Business Practices.</a:t>
            </a:r>
          </a:p>
          <a:p>
            <a:pPr algn="just">
              <a:buNone/>
            </a:pPr>
            <a:r>
              <a:rPr lang="en-US" dirty="0" smtClean="0"/>
              <a:t>It is the application of economic theory and methodology to business.</a:t>
            </a:r>
          </a:p>
          <a:p>
            <a:pPr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6790" y="391789"/>
            <a:ext cx="6859505" cy="416424"/>
          </a:xfrm>
        </p:spPr>
        <p:txBody>
          <a:bodyPr>
            <a:normAutofit fontScale="90000"/>
          </a:bodyPr>
          <a:lstStyle/>
          <a:p>
            <a:r>
              <a:rPr lang="en-IN" dirty="0" smtClean="0"/>
              <a:t>Nature of Business Economics</a:t>
            </a:r>
            <a:r>
              <a:rPr lang="en-US" b="1" dirty="0" smtClean="0"/>
              <a:t/>
            </a:r>
            <a:br>
              <a:rPr lang="en-US" b="1" dirty="0" smtClean="0"/>
            </a:br>
            <a:endParaRPr lang="en-US" dirty="0"/>
          </a:p>
        </p:txBody>
      </p:sp>
      <p:sp>
        <p:nvSpPr>
          <p:cNvPr id="5" name="Content Placeholder 4"/>
          <p:cNvSpPr>
            <a:spLocks noGrp="1"/>
          </p:cNvSpPr>
          <p:nvPr>
            <p:ph idx="1"/>
          </p:nvPr>
        </p:nvSpPr>
        <p:spPr>
          <a:xfrm>
            <a:off x="1856790" y="731521"/>
            <a:ext cx="6859505" cy="3934854"/>
          </a:xfrm>
        </p:spPr>
        <p:txBody>
          <a:bodyPr>
            <a:normAutofit lnSpcReduction="10000"/>
          </a:bodyPr>
          <a:lstStyle/>
          <a:p>
            <a:pPr>
              <a:buNone/>
            </a:pPr>
            <a:r>
              <a:rPr lang="en-US" b="1" i="1" dirty="0" smtClean="0"/>
              <a:t>Business Economics is a Science</a:t>
            </a:r>
          </a:p>
          <a:p>
            <a:pPr algn="just">
              <a:buNone/>
            </a:pPr>
            <a:r>
              <a:rPr lang="en-US" dirty="0" smtClean="0"/>
              <a:t>It is a systematic body of knowledge which can establish a relationship between cause and effect. </a:t>
            </a:r>
          </a:p>
          <a:p>
            <a:pPr algn="just">
              <a:buNone/>
            </a:pPr>
            <a:r>
              <a:rPr lang="en-US" dirty="0" smtClean="0"/>
              <a:t>Business Economics integrates the decision sciences with Economic Theory to help businesses to achieve their goals. Hence, it follows scientific methods and also tests the validity of the results. </a:t>
            </a:r>
            <a:endParaRPr lang="en-US" dirty="0"/>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542741"/>
            <a:ext cx="6859505" cy="4123633"/>
          </a:xfrm>
        </p:spPr>
        <p:txBody>
          <a:bodyPr>
            <a:normAutofit fontScale="85000" lnSpcReduction="20000"/>
          </a:bodyPr>
          <a:lstStyle/>
          <a:p>
            <a:pPr>
              <a:buNone/>
            </a:pPr>
            <a:r>
              <a:rPr lang="en-US" b="1" i="1" dirty="0" smtClean="0"/>
              <a:t>It is Based on Micro Economics</a:t>
            </a:r>
          </a:p>
          <a:p>
            <a:pPr algn="just">
              <a:buNone/>
            </a:pPr>
            <a:r>
              <a:rPr lang="en-US" dirty="0" smtClean="0"/>
              <a:t>Business Economics is more concerned with the decision-making process of individual establishments. Therefore, it depends on the techniques of Micro Economics.</a:t>
            </a:r>
          </a:p>
          <a:p>
            <a:pPr>
              <a:buNone/>
            </a:pPr>
            <a:r>
              <a:rPr lang="en-US" b="1" i="1" dirty="0" smtClean="0"/>
              <a:t>It Incorporates Elements of Macro Analysis</a:t>
            </a:r>
          </a:p>
          <a:p>
            <a:pPr algn="just">
              <a:buNone/>
            </a:pPr>
            <a:r>
              <a:rPr lang="en-US" dirty="0" smtClean="0"/>
              <a:t>All business firms aim for profits. The Macro economic concepts like Income level, employment situation and taxation policies also affects the firm. Therefore, a business manager has to take all such factors into consideration which may influence his business environment.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466049"/>
            <a:ext cx="6859505" cy="4200325"/>
          </a:xfrm>
        </p:spPr>
        <p:txBody>
          <a:bodyPr>
            <a:normAutofit fontScale="70000" lnSpcReduction="20000"/>
          </a:bodyPr>
          <a:lstStyle/>
          <a:p>
            <a:pPr>
              <a:buNone/>
            </a:pPr>
            <a:r>
              <a:rPr lang="en-US" b="1" i="1" dirty="0" smtClean="0"/>
              <a:t>It is an Art</a:t>
            </a:r>
          </a:p>
          <a:p>
            <a:pPr algn="just">
              <a:buNone/>
            </a:pPr>
            <a:r>
              <a:rPr lang="en-US" dirty="0" smtClean="0"/>
              <a:t>Business Economics is an art as it requires the practical application of rules and principles to achieve set objectives.</a:t>
            </a:r>
          </a:p>
          <a:p>
            <a:pPr>
              <a:buNone/>
            </a:pPr>
            <a:r>
              <a:rPr lang="en-US" b="1" i="1" dirty="0" smtClean="0"/>
              <a:t>Pragmatic in Approach</a:t>
            </a:r>
          </a:p>
          <a:p>
            <a:pPr algn="just">
              <a:buNone/>
            </a:pPr>
            <a:r>
              <a:rPr lang="en-US" dirty="0" smtClean="0"/>
              <a:t>Microeconomics is purely theoretical and analyzes economic occurrences under some assumptions.  It tries to solve the problems which the firms face in the real world.</a:t>
            </a:r>
          </a:p>
          <a:p>
            <a:pPr>
              <a:buNone/>
            </a:pPr>
            <a:r>
              <a:rPr lang="en-US" b="1" i="1" dirty="0" smtClean="0"/>
              <a:t>Interdisciplinary</a:t>
            </a:r>
          </a:p>
          <a:p>
            <a:pPr algn="just">
              <a:buNone/>
            </a:pPr>
            <a:r>
              <a:rPr lang="en-US" dirty="0" smtClean="0"/>
              <a:t>Business Economics incorporates tools from many other disciplines like Traditional Economics, Mathematics, Statistics, Accounting,  Marketing, Welfare Economics, Psychology, Sociology etc. Therefore, is  interdisciplinary in nature.</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6790" y="342163"/>
            <a:ext cx="6859505" cy="4082353"/>
          </a:xfrm>
        </p:spPr>
        <p:txBody>
          <a:bodyPr>
            <a:normAutofit fontScale="85000" lnSpcReduction="20000"/>
          </a:bodyPr>
          <a:lstStyle/>
          <a:p>
            <a:pPr>
              <a:buNone/>
            </a:pPr>
            <a:endParaRPr lang="en-US" sz="3300" b="1" i="1" dirty="0" smtClean="0"/>
          </a:p>
          <a:p>
            <a:pPr>
              <a:buNone/>
            </a:pPr>
            <a:r>
              <a:rPr lang="en-US" sz="3300" b="1" i="1" dirty="0" smtClean="0"/>
              <a:t>Business Economics is Dynamic in its nature:</a:t>
            </a:r>
          </a:p>
          <a:p>
            <a:pPr>
              <a:buNone/>
            </a:pPr>
            <a:endParaRPr lang="en-US" sz="3300" b="1" i="1" dirty="0" smtClean="0"/>
          </a:p>
          <a:p>
            <a:pPr algn="just">
              <a:buNone/>
            </a:pPr>
            <a:r>
              <a:rPr lang="en-US" sz="3600" dirty="0" smtClean="0"/>
              <a:t>Business </a:t>
            </a:r>
            <a:r>
              <a:rPr lang="en-US" sz="3600" b="1" dirty="0" smtClean="0"/>
              <a:t>Economics</a:t>
            </a:r>
            <a:r>
              <a:rPr lang="en-US" sz="3600" dirty="0" smtClean="0"/>
              <a:t> deals with human-beings (consumers, producers etc.). The nature and attitude differs from person to person. Thus to cope up with dynamism and vitality, Business Economics  also changes itself over a period of time.</a:t>
            </a:r>
            <a:endParaRPr lang="en-US" sz="3300" b="1" i="1" dirty="0" smtClean="0"/>
          </a:p>
          <a:p>
            <a:pPr>
              <a:buNone/>
            </a:pPr>
            <a:endParaRPr lang="en-US" sz="3300" b="1" i="1"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Words>
  <Application>Microsoft Office PowerPoint</Application>
  <PresentationFormat>On-screen Show (16:9)</PresentationFormat>
  <Paragraphs>85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Business Economics</vt:lpstr>
      <vt:lpstr>Introduction</vt:lpstr>
      <vt:lpstr>Definitions of Business Economics</vt:lpstr>
      <vt:lpstr>Slide 4</vt:lpstr>
      <vt:lpstr>Slide 5</vt:lpstr>
      <vt:lpstr>Nature of Business Economics </vt:lpstr>
      <vt:lpstr>Slide 7</vt:lpstr>
      <vt:lpstr>Slide 8</vt:lpstr>
      <vt:lpstr>Slide 9</vt:lpstr>
      <vt:lpstr>Slide 10</vt:lpstr>
      <vt:lpstr>Slide 11</vt:lpstr>
      <vt:lpstr>Slide 12</vt:lpstr>
      <vt:lpstr>Scope of Business Economics </vt:lpstr>
      <vt:lpstr>Slide 14</vt:lpstr>
      <vt:lpstr>Slide 15</vt:lpstr>
      <vt:lpstr>3. Pricing Decisions, Policies &amp; Practices:</vt:lpstr>
      <vt:lpstr>4. Inventory Management</vt:lpstr>
      <vt:lpstr>5. Capital Management: </vt:lpstr>
      <vt:lpstr>6. Profit Management:</vt:lpstr>
      <vt:lpstr>7. Risk and Uncertainty Analysis</vt:lpstr>
      <vt:lpstr>Role of Business Economist</vt:lpstr>
      <vt:lpstr>Slide 22</vt:lpstr>
      <vt:lpstr>Applications in Managerial Economics:</vt:lpstr>
      <vt:lpstr>Multidisciplinary Nature of B.E</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2021-11-12T05:41:37Z</dcterms:modified>
</cp:coreProperties>
</file>