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3" r:id="rId12"/>
    <p:sldId id="266" r:id="rId13"/>
    <p:sldId id="267" r:id="rId14"/>
    <p:sldId id="268" r:id="rId15"/>
    <p:sldId id="269" r:id="rId16"/>
    <p:sldId id="270" r:id="rId17"/>
    <p:sldId id="271" r:id="rId18"/>
    <p:sldId id="272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88" autoAdjust="0"/>
    <p:restoredTop sz="94624" autoAdjust="0"/>
  </p:normalViewPr>
  <p:slideViewPr>
    <p:cSldViewPr>
      <p:cViewPr varScale="1">
        <p:scale>
          <a:sx n="83" d="100"/>
          <a:sy n="83" d="100"/>
        </p:scale>
        <p:origin x="-1430" y="-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E63DC24-13F4-428F-A439-9DE108CB999C}" type="doc">
      <dgm:prSet loTypeId="urn:microsoft.com/office/officeart/2005/8/layout/cycle7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9FDA913-4BB4-4296-8061-5F5C72E54F89}">
      <dgm:prSet phldrT="[Text]"/>
      <dgm:spPr/>
      <dgm:t>
        <a:bodyPr/>
        <a:lstStyle/>
        <a:p>
          <a:r>
            <a:rPr lang="en-US" dirty="0" smtClean="0"/>
            <a:t>Final Accounts </a:t>
          </a:r>
          <a:endParaRPr lang="en-US" dirty="0"/>
        </a:p>
      </dgm:t>
    </dgm:pt>
    <dgm:pt modelId="{C479F4BD-3C9B-4DF9-ADB0-5D13AD586FB3}" type="parTrans" cxnId="{D01627A7-A8C7-4E12-9FA2-59B23DE5DA91}">
      <dgm:prSet/>
      <dgm:spPr/>
      <dgm:t>
        <a:bodyPr/>
        <a:lstStyle/>
        <a:p>
          <a:endParaRPr lang="en-US"/>
        </a:p>
      </dgm:t>
    </dgm:pt>
    <dgm:pt modelId="{DC5D1B2A-69AB-4329-A3D8-056EB23C0ED6}" type="sibTrans" cxnId="{D01627A7-A8C7-4E12-9FA2-59B23DE5DA91}">
      <dgm:prSet/>
      <dgm:spPr/>
      <dgm:t>
        <a:bodyPr/>
        <a:lstStyle/>
        <a:p>
          <a:endParaRPr lang="en-US"/>
        </a:p>
      </dgm:t>
    </dgm:pt>
    <dgm:pt modelId="{155ED8C1-C30E-4F69-99FE-BF2830902A28}">
      <dgm:prSet phldrT="[Text]"/>
      <dgm:spPr/>
      <dgm:t>
        <a:bodyPr/>
        <a:lstStyle/>
        <a:p>
          <a:r>
            <a:rPr lang="en-US" dirty="0" smtClean="0"/>
            <a:t>Balance Sheet</a:t>
          </a:r>
          <a:endParaRPr lang="en-US" dirty="0"/>
        </a:p>
      </dgm:t>
    </dgm:pt>
    <dgm:pt modelId="{03159A3D-0256-4A08-9860-A8C392071E76}" type="parTrans" cxnId="{35427754-2A4A-4163-833A-3A0B88A0E01D}">
      <dgm:prSet/>
      <dgm:spPr/>
      <dgm:t>
        <a:bodyPr/>
        <a:lstStyle/>
        <a:p>
          <a:endParaRPr lang="en-US"/>
        </a:p>
      </dgm:t>
    </dgm:pt>
    <dgm:pt modelId="{3373EDDF-4E5B-4E89-B536-448FB9D1E93E}" type="sibTrans" cxnId="{35427754-2A4A-4163-833A-3A0B88A0E01D}">
      <dgm:prSet/>
      <dgm:spPr/>
      <dgm:t>
        <a:bodyPr/>
        <a:lstStyle/>
        <a:p>
          <a:endParaRPr lang="en-US"/>
        </a:p>
      </dgm:t>
    </dgm:pt>
    <dgm:pt modelId="{57DD7949-57C5-49EF-AC0F-F8319CC3EDCE}">
      <dgm:prSet phldrT="[Text]"/>
      <dgm:spPr/>
      <dgm:t>
        <a:bodyPr/>
        <a:lstStyle/>
        <a:p>
          <a:r>
            <a:rPr lang="en-US" dirty="0" smtClean="0"/>
            <a:t>Trading Account &amp; Profit and Loss A/C</a:t>
          </a:r>
          <a:endParaRPr lang="en-US" dirty="0"/>
        </a:p>
      </dgm:t>
    </dgm:pt>
    <dgm:pt modelId="{99B034C2-87B9-4886-83DD-DD6090E449CD}" type="parTrans" cxnId="{909D5185-5BF6-4FF9-BAA3-839726DA0D67}">
      <dgm:prSet/>
      <dgm:spPr/>
      <dgm:t>
        <a:bodyPr/>
        <a:lstStyle/>
        <a:p>
          <a:endParaRPr lang="en-US"/>
        </a:p>
      </dgm:t>
    </dgm:pt>
    <dgm:pt modelId="{5F714F90-0191-47D9-8186-143FD045C224}" type="sibTrans" cxnId="{909D5185-5BF6-4FF9-BAA3-839726DA0D67}">
      <dgm:prSet/>
      <dgm:spPr/>
      <dgm:t>
        <a:bodyPr/>
        <a:lstStyle/>
        <a:p>
          <a:endParaRPr lang="en-US"/>
        </a:p>
      </dgm:t>
    </dgm:pt>
    <dgm:pt modelId="{6CA4F0E2-A7C2-439E-A8A7-6DEBBC6F5CE6}" type="pres">
      <dgm:prSet presAssocID="{EE63DC24-13F4-428F-A439-9DE108CB999C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E94A3E7-F7F7-42AF-BA6F-B40DB354F27A}" type="pres">
      <dgm:prSet presAssocID="{99FDA913-4BB4-4296-8061-5F5C72E54F89}" presName="node" presStyleLbl="node1" presStyleIdx="0" presStyleCnt="3" custScaleX="143117" custRadScaleRad="100073" custRadScaleInc="143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4F55E1-876C-4E12-9A96-DDAA3CD7F237}" type="pres">
      <dgm:prSet presAssocID="{DC5D1B2A-69AB-4329-A3D8-056EB23C0ED6}" presName="sibTrans" presStyleLbl="sibTrans2D1" presStyleIdx="0" presStyleCnt="3"/>
      <dgm:spPr/>
      <dgm:t>
        <a:bodyPr/>
        <a:lstStyle/>
        <a:p>
          <a:endParaRPr lang="en-US"/>
        </a:p>
      </dgm:t>
    </dgm:pt>
    <dgm:pt modelId="{B0EC43E9-1DBD-416C-8B7D-15B88F71DD64}" type="pres">
      <dgm:prSet presAssocID="{DC5D1B2A-69AB-4329-A3D8-056EB23C0ED6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13546259-9B1B-4E41-BD48-857CE4DAD36B}" type="pres">
      <dgm:prSet presAssocID="{155ED8C1-C30E-4F69-99FE-BF2830902A28}" presName="node" presStyleLbl="node1" presStyleIdx="1" presStyleCnt="3" custScaleX="146298" custScaleY="73980" custRadScaleRad="88896" custRadScaleInc="-4024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978F877-8027-4E32-8D04-F36BF2473499}" type="pres">
      <dgm:prSet presAssocID="{3373EDDF-4E5B-4E89-B536-448FB9D1E93E}" presName="sibTrans" presStyleLbl="sibTrans2D1" presStyleIdx="1" presStyleCnt="3"/>
      <dgm:spPr/>
      <dgm:t>
        <a:bodyPr/>
        <a:lstStyle/>
        <a:p>
          <a:endParaRPr lang="en-US"/>
        </a:p>
      </dgm:t>
    </dgm:pt>
    <dgm:pt modelId="{A1A81A0C-DB37-44F7-8368-68E08AA476DD}" type="pres">
      <dgm:prSet presAssocID="{3373EDDF-4E5B-4E89-B536-448FB9D1E93E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27CE182E-A833-4CDD-8B3A-7BE062C88C78}" type="pres">
      <dgm:prSet presAssocID="{57DD7949-57C5-49EF-AC0F-F8319CC3EDCE}" presName="node" presStyleLbl="node1" presStyleIdx="2" presStyleCnt="3" custScaleX="153564" custScaleY="87013" custRadScaleRad="85579" custRadScaleInc="3986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98B937-9F84-419E-91D1-692C76D05FF3}" type="pres">
      <dgm:prSet presAssocID="{5F714F90-0191-47D9-8186-143FD045C224}" presName="sibTrans" presStyleLbl="sibTrans2D1" presStyleIdx="2" presStyleCnt="3"/>
      <dgm:spPr/>
      <dgm:t>
        <a:bodyPr/>
        <a:lstStyle/>
        <a:p>
          <a:endParaRPr lang="en-US"/>
        </a:p>
      </dgm:t>
    </dgm:pt>
    <dgm:pt modelId="{E2DA7E29-3770-4359-ADC5-B36AB6028F40}" type="pres">
      <dgm:prSet presAssocID="{5F714F90-0191-47D9-8186-143FD045C224}" presName="connectorText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F52E6590-0DF1-4CCB-BA9F-D96C4BC8386E}" type="presOf" srcId="{3373EDDF-4E5B-4E89-B536-448FB9D1E93E}" destId="{1978F877-8027-4E32-8D04-F36BF2473499}" srcOrd="0" destOrd="0" presId="urn:microsoft.com/office/officeart/2005/8/layout/cycle7"/>
    <dgm:cxn modelId="{6309917D-4E8E-4D3F-A173-C8694164C762}" type="presOf" srcId="{99FDA913-4BB4-4296-8061-5F5C72E54F89}" destId="{5E94A3E7-F7F7-42AF-BA6F-B40DB354F27A}" srcOrd="0" destOrd="0" presId="urn:microsoft.com/office/officeart/2005/8/layout/cycle7"/>
    <dgm:cxn modelId="{D01627A7-A8C7-4E12-9FA2-59B23DE5DA91}" srcId="{EE63DC24-13F4-428F-A439-9DE108CB999C}" destId="{99FDA913-4BB4-4296-8061-5F5C72E54F89}" srcOrd="0" destOrd="0" parTransId="{C479F4BD-3C9B-4DF9-ADB0-5D13AD586FB3}" sibTransId="{DC5D1B2A-69AB-4329-A3D8-056EB23C0ED6}"/>
    <dgm:cxn modelId="{1BAEC904-0AB7-4B60-8632-F586DF53C0A4}" type="presOf" srcId="{5F714F90-0191-47D9-8186-143FD045C224}" destId="{BC98B937-9F84-419E-91D1-692C76D05FF3}" srcOrd="0" destOrd="0" presId="urn:microsoft.com/office/officeart/2005/8/layout/cycle7"/>
    <dgm:cxn modelId="{F9B84798-22AB-4EF8-AFFF-7C4DE1354059}" type="presOf" srcId="{EE63DC24-13F4-428F-A439-9DE108CB999C}" destId="{6CA4F0E2-A7C2-439E-A8A7-6DEBBC6F5CE6}" srcOrd="0" destOrd="0" presId="urn:microsoft.com/office/officeart/2005/8/layout/cycle7"/>
    <dgm:cxn modelId="{35427754-2A4A-4163-833A-3A0B88A0E01D}" srcId="{EE63DC24-13F4-428F-A439-9DE108CB999C}" destId="{155ED8C1-C30E-4F69-99FE-BF2830902A28}" srcOrd="1" destOrd="0" parTransId="{03159A3D-0256-4A08-9860-A8C392071E76}" sibTransId="{3373EDDF-4E5B-4E89-B536-448FB9D1E93E}"/>
    <dgm:cxn modelId="{B529DD43-3C82-463D-86B9-CDDECFC74373}" type="presOf" srcId="{5F714F90-0191-47D9-8186-143FD045C224}" destId="{E2DA7E29-3770-4359-ADC5-B36AB6028F40}" srcOrd="1" destOrd="0" presId="urn:microsoft.com/office/officeart/2005/8/layout/cycle7"/>
    <dgm:cxn modelId="{2CD4EA77-88CE-4736-89BF-222DCD6BC9EF}" type="presOf" srcId="{57DD7949-57C5-49EF-AC0F-F8319CC3EDCE}" destId="{27CE182E-A833-4CDD-8B3A-7BE062C88C78}" srcOrd="0" destOrd="0" presId="urn:microsoft.com/office/officeart/2005/8/layout/cycle7"/>
    <dgm:cxn modelId="{4A877BF8-E2C3-4246-8786-D2FBCD98E9A8}" type="presOf" srcId="{DC5D1B2A-69AB-4329-A3D8-056EB23C0ED6}" destId="{D94F55E1-876C-4E12-9A96-DDAA3CD7F237}" srcOrd="0" destOrd="0" presId="urn:microsoft.com/office/officeart/2005/8/layout/cycle7"/>
    <dgm:cxn modelId="{894E9F0A-3E34-44C7-A598-C2A9BB48CC17}" type="presOf" srcId="{DC5D1B2A-69AB-4329-A3D8-056EB23C0ED6}" destId="{B0EC43E9-1DBD-416C-8B7D-15B88F71DD64}" srcOrd="1" destOrd="0" presId="urn:microsoft.com/office/officeart/2005/8/layout/cycle7"/>
    <dgm:cxn modelId="{6F650C35-DB0F-4BEE-85FD-AD244A074EB6}" type="presOf" srcId="{155ED8C1-C30E-4F69-99FE-BF2830902A28}" destId="{13546259-9B1B-4E41-BD48-857CE4DAD36B}" srcOrd="0" destOrd="0" presId="urn:microsoft.com/office/officeart/2005/8/layout/cycle7"/>
    <dgm:cxn modelId="{DB15B443-317C-498B-8039-5025EA7A458E}" type="presOf" srcId="{3373EDDF-4E5B-4E89-B536-448FB9D1E93E}" destId="{A1A81A0C-DB37-44F7-8368-68E08AA476DD}" srcOrd="1" destOrd="0" presId="urn:microsoft.com/office/officeart/2005/8/layout/cycle7"/>
    <dgm:cxn modelId="{909D5185-5BF6-4FF9-BAA3-839726DA0D67}" srcId="{EE63DC24-13F4-428F-A439-9DE108CB999C}" destId="{57DD7949-57C5-49EF-AC0F-F8319CC3EDCE}" srcOrd="2" destOrd="0" parTransId="{99B034C2-87B9-4886-83DD-DD6090E449CD}" sibTransId="{5F714F90-0191-47D9-8186-143FD045C224}"/>
    <dgm:cxn modelId="{5B7AAF93-3519-4916-9DCE-B5A6C4963C70}" type="presParOf" srcId="{6CA4F0E2-A7C2-439E-A8A7-6DEBBC6F5CE6}" destId="{5E94A3E7-F7F7-42AF-BA6F-B40DB354F27A}" srcOrd="0" destOrd="0" presId="urn:microsoft.com/office/officeart/2005/8/layout/cycle7"/>
    <dgm:cxn modelId="{5B822BD5-FF4B-42A0-A440-17DA7B0566BF}" type="presParOf" srcId="{6CA4F0E2-A7C2-439E-A8A7-6DEBBC6F5CE6}" destId="{D94F55E1-876C-4E12-9A96-DDAA3CD7F237}" srcOrd="1" destOrd="0" presId="urn:microsoft.com/office/officeart/2005/8/layout/cycle7"/>
    <dgm:cxn modelId="{16284DED-62D1-4FFF-9F88-B3EDCA577A51}" type="presParOf" srcId="{D94F55E1-876C-4E12-9A96-DDAA3CD7F237}" destId="{B0EC43E9-1DBD-416C-8B7D-15B88F71DD64}" srcOrd="0" destOrd="0" presId="urn:microsoft.com/office/officeart/2005/8/layout/cycle7"/>
    <dgm:cxn modelId="{DB4084BC-DDF7-408B-96F1-745F3B0C62C5}" type="presParOf" srcId="{6CA4F0E2-A7C2-439E-A8A7-6DEBBC6F5CE6}" destId="{13546259-9B1B-4E41-BD48-857CE4DAD36B}" srcOrd="2" destOrd="0" presId="urn:microsoft.com/office/officeart/2005/8/layout/cycle7"/>
    <dgm:cxn modelId="{B18073A0-A2BB-4C54-B061-753FD72D24F4}" type="presParOf" srcId="{6CA4F0E2-A7C2-439E-A8A7-6DEBBC6F5CE6}" destId="{1978F877-8027-4E32-8D04-F36BF2473499}" srcOrd="3" destOrd="0" presId="urn:microsoft.com/office/officeart/2005/8/layout/cycle7"/>
    <dgm:cxn modelId="{66B6840D-A4F1-49AA-BBBF-C1F3D5FE1510}" type="presParOf" srcId="{1978F877-8027-4E32-8D04-F36BF2473499}" destId="{A1A81A0C-DB37-44F7-8368-68E08AA476DD}" srcOrd="0" destOrd="0" presId="urn:microsoft.com/office/officeart/2005/8/layout/cycle7"/>
    <dgm:cxn modelId="{4A4B800B-D6B7-4F0B-964F-32FCFD94C878}" type="presParOf" srcId="{6CA4F0E2-A7C2-439E-A8A7-6DEBBC6F5CE6}" destId="{27CE182E-A833-4CDD-8B3A-7BE062C88C78}" srcOrd="4" destOrd="0" presId="urn:microsoft.com/office/officeart/2005/8/layout/cycle7"/>
    <dgm:cxn modelId="{33FC650A-3AE4-4FBC-AD71-B5CF8C1C236B}" type="presParOf" srcId="{6CA4F0E2-A7C2-439E-A8A7-6DEBBC6F5CE6}" destId="{BC98B937-9F84-419E-91D1-692C76D05FF3}" srcOrd="5" destOrd="0" presId="urn:microsoft.com/office/officeart/2005/8/layout/cycle7"/>
    <dgm:cxn modelId="{DA60648D-8196-4940-94C1-84546CD0B625}" type="presParOf" srcId="{BC98B937-9F84-419E-91D1-692C76D05FF3}" destId="{E2DA7E29-3770-4359-ADC5-B36AB6028F40}" srcOrd="0" destOrd="0" presId="urn:microsoft.com/office/officeart/2005/8/layout/cycle7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7">
  <dgm:title val=""/>
  <dgm:desc val=""/>
  <dgm:catLst>
    <dgm:cat type="cycle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</dgm:alg>
      </dgm:if>
      <dgm:else name="Name3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onstrLst>
      <dgm:constr type="diam" refType="w"/>
      <dgm:constr type="w" for="ch" ptType="node" refType="w"/>
      <dgm:constr type="primFontSz" for="ch" ptType="node" op="equ" val="65"/>
      <dgm:constr type="w" for="ch" forName="sibTrans" refType="w" refFor="ch" refPtType="node" op="equ" fact="0.35"/>
      <dgm:constr type="connDist" for="ch" forName="sibTrans" op="equ"/>
      <dgm:constr type="primFontSz" for="des" forName="connectorText" op="equ" val="55"/>
      <dgm:constr type="primFontSz" for="des" forName="connectorText" refType="primFontSz" refFor="ch" refPtType="node" op="lte" fact="0.8"/>
      <dgm:constr type="sibSp" refType="w" refFor="ch" refPtType="node" op="equ" fact="0.65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4">
        <dgm:if name="Name5" axis="par ch" ptType="doc node" func="cnt" op="gt" val="1">
          <dgm:forEach name="sibTransForEach" axis="followSib" ptType="sibTrans" hideLastTrans="0" cnt="1">
            <dgm:layoutNode name="sibTrans">
              <dgm:choose name="Name6">
                <dgm:if name="Name7" axis="par ch" ptType="doc node" func="posEven" op="equ" val="1">
                  <dgm:alg type="conn">
                    <dgm:param type="begPts" val="radial"/>
                    <dgm:param type="endPts" val="radial"/>
                    <dgm:param type="begSty" val="arr"/>
                    <dgm:param type="endSty" val="arr"/>
                  </dgm:alg>
                </dgm:if>
                <dgm:else name="Name8">
                  <dgm:alg type="conn">
                    <dgm:param type="begPts" val="auto"/>
                    <dgm:param type="endPts" val="auto"/>
                    <dgm:param type="begSty" val="arr"/>
                    <dgm:param type="endSty" val="arr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5"/>
                <dgm:constr type="connDist"/>
                <dgm:constr type="begPad" refType="connDist" fact="0.1"/>
                <dgm:constr type="endPad" refType="connDist" fact="0.1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9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2670175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sz="6000" b="1" dirty="0" smtClean="0">
                <a:solidFill>
                  <a:schemeClr val="accent6">
                    <a:lumMod val="75000"/>
                  </a:schemeClr>
                </a:solidFill>
              </a:rPr>
              <a:t>Unit </a:t>
            </a:r>
            <a:r>
              <a:rPr lang="en-US" sz="6000" b="1" smtClean="0">
                <a:solidFill>
                  <a:schemeClr val="accent6">
                    <a:lumMod val="75000"/>
                  </a:schemeClr>
                </a:solidFill>
              </a:rPr>
              <a:t>– 4</a:t>
            </a:r>
            <a:r>
              <a:rPr lang="en-US" sz="6000" b="1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sz="6000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6000" b="1" dirty="0" smtClean="0">
                <a:solidFill>
                  <a:schemeClr val="accent6">
                    <a:lumMod val="75000"/>
                  </a:schemeClr>
                </a:solidFill>
              </a:rPr>
              <a:t>FINANCIAL ACCOUNTING</a:t>
            </a:r>
            <a:br>
              <a:rPr lang="en-US" sz="6000" b="1" dirty="0" smtClean="0">
                <a:solidFill>
                  <a:schemeClr val="accent6">
                    <a:lumMod val="75000"/>
                  </a:schemeClr>
                </a:solidFill>
              </a:rPr>
            </a:br>
            <a:endParaRPr lang="en-US" sz="6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 flipV="1">
            <a:off x="1371600" y="5638799"/>
            <a:ext cx="6400800" cy="45719"/>
          </a:xfrm>
        </p:spPr>
        <p:txBody>
          <a:bodyPr>
            <a:normAutofit fontScale="25000" lnSpcReduction="20000"/>
          </a:bodyPr>
          <a:lstStyle/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5719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/>
          <a:lstStyle/>
          <a:p>
            <a:r>
              <a:rPr lang="en-US" dirty="0" smtClean="0"/>
              <a:t>Cost Concept</a:t>
            </a:r>
          </a:p>
          <a:p>
            <a:r>
              <a:rPr lang="en-US" dirty="0" smtClean="0"/>
              <a:t>Realization Concept</a:t>
            </a:r>
          </a:p>
          <a:p>
            <a:r>
              <a:rPr lang="en-US" dirty="0" smtClean="0"/>
              <a:t>Accounting Period Concept</a:t>
            </a:r>
          </a:p>
          <a:p>
            <a:r>
              <a:rPr lang="en-US" dirty="0" smtClean="0"/>
              <a:t>Matching Concept</a:t>
            </a:r>
          </a:p>
          <a:p>
            <a:r>
              <a:rPr lang="en-US" dirty="0" smtClean="0"/>
              <a:t>Dual Aspect </a:t>
            </a:r>
            <a:r>
              <a:rPr lang="en-US" dirty="0" smtClean="0"/>
              <a:t>Concept</a:t>
            </a:r>
            <a:endParaRPr lang="en-US" dirty="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Accounting Conventions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>
              <a:buNone/>
            </a:pPr>
            <a:r>
              <a:rPr lang="en-US" dirty="0" smtClean="0"/>
              <a:t>Conventions denote customs or traditions which are in use.  These are nothing but unwritten laws. The accountants have to adopt the usage or customs, which are used as a guide in the preparation of accounting statements.</a:t>
            </a:r>
          </a:p>
          <a:p>
            <a:r>
              <a:rPr lang="en-US" dirty="0" smtClean="0"/>
              <a:t>Consistency – Same accounting principles</a:t>
            </a:r>
          </a:p>
          <a:p>
            <a:r>
              <a:rPr lang="en-US" dirty="0" smtClean="0"/>
              <a:t>Full Disclosure – full, fair and adequate </a:t>
            </a:r>
            <a:r>
              <a:rPr lang="en-US" dirty="0" err="1" smtClean="0"/>
              <a:t>informn</a:t>
            </a:r>
            <a:r>
              <a:rPr lang="en-US" dirty="0" smtClean="0"/>
              <a:t>..</a:t>
            </a:r>
          </a:p>
          <a:p>
            <a:r>
              <a:rPr lang="en-US" dirty="0" smtClean="0"/>
              <a:t>Materiality</a:t>
            </a:r>
          </a:p>
          <a:p>
            <a:r>
              <a:rPr lang="en-US" dirty="0" smtClean="0"/>
              <a:t>Conservatism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Double Entry Book-Keeping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 lnSpcReduction="10000"/>
          </a:bodyPr>
          <a:lstStyle/>
          <a:p>
            <a:pPr marL="514350" indent="-514350">
              <a:buAutoNum type="arabicParenR"/>
            </a:pPr>
            <a:r>
              <a:rPr lang="en-US" dirty="0" smtClean="0"/>
              <a:t>Single-entry book keeping</a:t>
            </a:r>
          </a:p>
          <a:p>
            <a:pPr marL="514350" indent="-514350" algn="just">
              <a:buAutoNum type="arabicParenR"/>
            </a:pPr>
            <a:r>
              <a:rPr lang="en-US" dirty="0" smtClean="0"/>
              <a:t>Double Entry Book-Keeping – It is a scientific way of recording transactions based on the fact that for every debit, there is a corresponding credit.</a:t>
            </a:r>
          </a:p>
          <a:p>
            <a:pPr marL="514350" indent="-514350" algn="just">
              <a:buNone/>
            </a:pPr>
            <a:r>
              <a:rPr lang="en-US" b="1" dirty="0" smtClean="0"/>
              <a:t>Advantages:</a:t>
            </a:r>
          </a:p>
          <a:p>
            <a:pPr marL="514350" indent="-514350" algn="just"/>
            <a:r>
              <a:rPr lang="en-US" dirty="0" smtClean="0"/>
              <a:t>Information about every account</a:t>
            </a:r>
          </a:p>
          <a:p>
            <a:pPr marL="514350" indent="-514350" algn="just"/>
            <a:r>
              <a:rPr lang="en-US" dirty="0" smtClean="0"/>
              <a:t>Helps to know the receivables and payables</a:t>
            </a:r>
          </a:p>
          <a:p>
            <a:pPr marL="514350" indent="-514350" algn="just"/>
            <a:r>
              <a:rPr lang="en-US" dirty="0" smtClean="0"/>
              <a:t>Arithmetical Accuracy</a:t>
            </a:r>
          </a:p>
          <a:p>
            <a:pPr marL="514350" indent="-514350" algn="just"/>
            <a:r>
              <a:rPr lang="en-US" dirty="0" smtClean="0"/>
              <a:t>Helps to locate Errors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636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/>
          <a:lstStyle/>
          <a:p>
            <a:r>
              <a:rPr lang="en-US" dirty="0" smtClean="0"/>
              <a:t>Helps to Ascertain Profit  /  Loss.</a:t>
            </a:r>
          </a:p>
          <a:p>
            <a:r>
              <a:rPr lang="en-US" dirty="0" smtClean="0"/>
              <a:t>Helps to know the Financial Position</a:t>
            </a:r>
          </a:p>
          <a:p>
            <a:r>
              <a:rPr lang="en-US" dirty="0" smtClean="0"/>
              <a:t>Monitoring  and auditing Made easier.</a:t>
            </a:r>
          </a:p>
          <a:p>
            <a:pPr>
              <a:buNone/>
            </a:pPr>
            <a:r>
              <a:rPr lang="en-US" b="1" u="sng" dirty="0" smtClean="0"/>
              <a:t>Types of Accounts &amp; Rules</a:t>
            </a:r>
            <a:endParaRPr lang="en-US" dirty="0" smtClean="0"/>
          </a:p>
          <a:p>
            <a:pPr marL="514350" indent="-514350">
              <a:buAutoNum type="alphaUcParenR"/>
            </a:pPr>
            <a:r>
              <a:rPr lang="en-US" b="1" dirty="0" smtClean="0"/>
              <a:t>Personal Account  </a:t>
            </a:r>
            <a:r>
              <a:rPr lang="en-US" dirty="0" smtClean="0"/>
              <a:t>-  Persons may be natural person, artificial person or a body corporate. </a:t>
            </a:r>
          </a:p>
          <a:p>
            <a:pPr marL="514350" indent="-514350">
              <a:buNone/>
            </a:pPr>
            <a:r>
              <a:rPr lang="en-US" dirty="0" smtClean="0"/>
              <a:t>     </a:t>
            </a:r>
            <a:r>
              <a:rPr lang="en-US" b="1" dirty="0" smtClean="0"/>
              <a:t>“Debit the receiver and Credit the giver”</a:t>
            </a:r>
          </a:p>
          <a:p>
            <a:pPr marL="514350" indent="-514350">
              <a:buNone/>
            </a:pPr>
            <a:r>
              <a:rPr lang="en-US" dirty="0" smtClean="0"/>
              <a:t>     </a:t>
            </a:r>
            <a:r>
              <a:rPr lang="en-US" dirty="0" err="1" smtClean="0"/>
              <a:t>Eg</a:t>
            </a:r>
            <a:r>
              <a:rPr lang="en-US" dirty="0" smtClean="0"/>
              <a:t>:  </a:t>
            </a:r>
            <a:r>
              <a:rPr lang="en-US" dirty="0" err="1" smtClean="0"/>
              <a:t>Ramu</a:t>
            </a:r>
            <a:r>
              <a:rPr lang="en-US" dirty="0" smtClean="0"/>
              <a:t> A/c, Bank A/c, Country Club A/c etc.</a:t>
            </a:r>
          </a:p>
          <a:p>
            <a:pPr marL="514350" indent="-514350">
              <a:buNone/>
            </a:pPr>
            <a:r>
              <a:rPr lang="en-US" dirty="0" smtClean="0"/>
              <a:t>    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349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2)  Real Account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  These accounts relate to the tangible and intangible real assets.</a:t>
            </a:r>
          </a:p>
          <a:p>
            <a:pPr>
              <a:buNone/>
            </a:pPr>
            <a:r>
              <a:rPr lang="en-US" b="1" dirty="0" smtClean="0"/>
              <a:t>  “ Debit what comes in – Credit what goes out”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Eg</a:t>
            </a:r>
            <a:r>
              <a:rPr lang="en-US" dirty="0" smtClean="0"/>
              <a:t>:  Cash A/c,  Building A/c, Good Will A/c,</a:t>
            </a:r>
          </a:p>
          <a:p>
            <a:pPr>
              <a:buNone/>
            </a:pPr>
            <a:r>
              <a:rPr lang="en-US" dirty="0" smtClean="0"/>
              <a:t>            Machinery A/c etc.</a:t>
            </a:r>
          </a:p>
          <a:p>
            <a:pPr>
              <a:buNone/>
            </a:pPr>
            <a:r>
              <a:rPr lang="en-US" b="1" dirty="0" smtClean="0"/>
              <a:t>3) Nominal Account:</a:t>
            </a:r>
          </a:p>
          <a:p>
            <a:pPr>
              <a:buNone/>
            </a:pPr>
            <a:r>
              <a:rPr lang="en-US" dirty="0" smtClean="0"/>
              <a:t>It relates with the expenses, losses, profits &amp;gains   </a:t>
            </a:r>
            <a:r>
              <a:rPr lang="en-US" dirty="0" err="1" smtClean="0"/>
              <a:t>Eg</a:t>
            </a:r>
            <a:r>
              <a:rPr lang="en-US" dirty="0" smtClean="0"/>
              <a:t>: Salary A/</a:t>
            </a:r>
            <a:r>
              <a:rPr lang="en-US" dirty="0" err="1" smtClean="0"/>
              <a:t>c,Wages</a:t>
            </a:r>
            <a:r>
              <a:rPr lang="en-US" dirty="0" smtClean="0"/>
              <a:t> A/c, Rent A/c.</a:t>
            </a:r>
          </a:p>
          <a:p>
            <a:pPr>
              <a:buNone/>
            </a:pPr>
            <a:r>
              <a:rPr lang="en-US" b="1" dirty="0" smtClean="0"/>
              <a:t>“Debit all Expenses and Losses</a:t>
            </a:r>
          </a:p>
          <a:p>
            <a:pPr>
              <a:buNone/>
            </a:pPr>
            <a:r>
              <a:rPr lang="en-US" b="1" dirty="0" smtClean="0"/>
              <a:t>  Credit all Incomes and gains”</a:t>
            </a:r>
            <a:endParaRPr lang="en-US" b="1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636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/>
          <a:lstStyle/>
          <a:p>
            <a:pPr algn="just"/>
            <a:r>
              <a:rPr lang="en-US" b="1" dirty="0" smtClean="0"/>
              <a:t>Journal   -  </a:t>
            </a:r>
            <a:r>
              <a:rPr lang="en-US" dirty="0" smtClean="0"/>
              <a:t>Journal refers to a book in which all transactions are first recorded in order of date. It is also called book of original entry.</a:t>
            </a:r>
          </a:p>
          <a:p>
            <a:pPr algn="just"/>
            <a:r>
              <a:rPr lang="en-US" b="1" dirty="0" smtClean="0"/>
              <a:t>Ledger  -  </a:t>
            </a:r>
            <a:r>
              <a:rPr lang="en-US" dirty="0" smtClean="0"/>
              <a:t>After recording a transaction in the Journal, the next stage is the transfer of transactions in the respective accounts in the form </a:t>
            </a:r>
            <a:r>
              <a:rPr lang="en-US" smtClean="0"/>
              <a:t>of Ledger.</a:t>
            </a:r>
            <a:endParaRPr lang="en-US" b="1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Final Accounts</a:t>
            </a:r>
            <a:endParaRPr lang="en-US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Trading Account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Trading Account is prepared to know the gross profit or gross loss during the accounting period.</a:t>
            </a:r>
          </a:p>
          <a:p>
            <a:r>
              <a:rPr lang="en-US" dirty="0" smtClean="0"/>
              <a:t>Trading account is debited the opening stock refers to the closing stock at the end of previous accounting period which has been brought forward into the current accounting period.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5719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smtClean="0"/>
              <a:t>Practice Problems………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Introduction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715000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dirty="0" smtClean="0"/>
              <a:t>Every business organization wants to know whether  it is getting profits or losses.  For this purpose, it has to prepare a statement contain –</a:t>
            </a:r>
            <a:r>
              <a:rPr lang="en-US" dirty="0" err="1" smtClean="0"/>
              <a:t>ing</a:t>
            </a:r>
            <a:r>
              <a:rPr lang="en-US" dirty="0" smtClean="0"/>
              <a:t> profit or loss.</a:t>
            </a:r>
          </a:p>
          <a:p>
            <a:pPr algn="just">
              <a:buNone/>
            </a:pPr>
            <a:r>
              <a:rPr lang="en-US" dirty="0" smtClean="0"/>
              <a:t>Accounting is considered as a system of providing financial information, with the help of financial statements, to the interested parties.</a:t>
            </a:r>
          </a:p>
          <a:p>
            <a:pPr algn="just">
              <a:buNone/>
            </a:pPr>
            <a:r>
              <a:rPr lang="en-US" dirty="0" smtClean="0"/>
              <a:t>Definition:  “An art of recording, classifying and summarizing in a significant manner and in terms of money”.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636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6096000"/>
          </a:xfrm>
        </p:spPr>
        <p:txBody>
          <a:bodyPr/>
          <a:lstStyle/>
          <a:p>
            <a:pPr>
              <a:buNone/>
            </a:pPr>
            <a:r>
              <a:rPr lang="en-US" b="1" u="sng" dirty="0" smtClean="0"/>
              <a:t>Accounting deals with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 Recording Financial transactions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Classifying them under different heads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Summarizing the transactions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Analyzing them for  a purpose</a:t>
            </a:r>
          </a:p>
          <a:p>
            <a:pPr>
              <a:buNone/>
            </a:pPr>
            <a:r>
              <a:rPr lang="en-US" b="1" u="sng" dirty="0" smtClean="0"/>
              <a:t>Significance of Accounting</a:t>
            </a:r>
          </a:p>
          <a:p>
            <a:r>
              <a:rPr lang="en-US" dirty="0" smtClean="0"/>
              <a:t>Maintain its own records of business</a:t>
            </a:r>
          </a:p>
          <a:p>
            <a:r>
              <a:rPr lang="en-US" dirty="0" smtClean="0"/>
              <a:t>Monitor the business activities</a:t>
            </a:r>
          </a:p>
          <a:p>
            <a:r>
              <a:rPr lang="en-US" dirty="0" smtClean="0"/>
              <a:t>Calculate Profit and Loss for a given period</a:t>
            </a:r>
          </a:p>
          <a:p>
            <a:r>
              <a:rPr lang="en-US" dirty="0" smtClean="0"/>
              <a:t>Communicate the information to all parties</a:t>
            </a:r>
          </a:p>
          <a:p>
            <a:endParaRPr lang="en-US" dirty="0" smtClean="0"/>
          </a:p>
          <a:p>
            <a:pPr>
              <a:buFont typeface="Wingdings" pitchFamily="2" charset="2"/>
              <a:buChar char="v"/>
            </a:pP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Accounting Terminology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/>
          <a:lstStyle/>
          <a:p>
            <a:pPr algn="just"/>
            <a:r>
              <a:rPr lang="en-US" dirty="0" smtClean="0"/>
              <a:t>Double Entry Book-keeping – where for every debit, there is a corresponding credit.</a:t>
            </a:r>
          </a:p>
          <a:p>
            <a:pPr algn="just"/>
            <a:r>
              <a:rPr lang="en-US" dirty="0" smtClean="0"/>
              <a:t>Account – This is  ‘T’ shaped format, under double entry book-keeping, dealing with financial transactions.</a:t>
            </a:r>
          </a:p>
          <a:p>
            <a:pPr algn="just"/>
            <a:r>
              <a:rPr lang="en-US" dirty="0" smtClean="0"/>
              <a:t>Debit – The lest side of the account</a:t>
            </a:r>
          </a:p>
          <a:p>
            <a:pPr algn="just"/>
            <a:r>
              <a:rPr lang="en-US" dirty="0" smtClean="0"/>
              <a:t>Credit – The right side of the account</a:t>
            </a:r>
          </a:p>
          <a:p>
            <a:pPr algn="just"/>
            <a:r>
              <a:rPr lang="en-US" dirty="0" smtClean="0"/>
              <a:t>Accounting Period -  Refers to the period of one year.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636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/>
          <a:lstStyle/>
          <a:p>
            <a:r>
              <a:rPr lang="en-US" dirty="0" smtClean="0"/>
              <a:t>Transaction – Involves between two parties.</a:t>
            </a:r>
          </a:p>
          <a:p>
            <a:pPr>
              <a:buNone/>
            </a:pPr>
            <a:r>
              <a:rPr lang="en-US" dirty="0" smtClean="0"/>
              <a:t>    Cash Transaction – payment or receipt of cash</a:t>
            </a:r>
          </a:p>
          <a:p>
            <a:pPr>
              <a:buNone/>
            </a:pPr>
            <a:r>
              <a:rPr lang="en-US" dirty="0" smtClean="0"/>
              <a:t>    Credit Transaction – promise to pay later date</a:t>
            </a:r>
          </a:p>
          <a:p>
            <a:r>
              <a:rPr lang="en-US" dirty="0" smtClean="0"/>
              <a:t>Assets – All such items that have value are known as assets.  It includes Tangible assets, Intangible assets, Stock / Inventory</a:t>
            </a:r>
          </a:p>
          <a:p>
            <a:r>
              <a:rPr lang="en-US" dirty="0" smtClean="0"/>
              <a:t>Current Assets- Are expected to be </a:t>
            </a:r>
            <a:r>
              <a:rPr lang="en-US" dirty="0" err="1" smtClean="0"/>
              <a:t>realised</a:t>
            </a:r>
            <a:r>
              <a:rPr lang="en-US" dirty="0" smtClean="0"/>
              <a:t> in cash or consumed during business operations. </a:t>
            </a:r>
            <a:r>
              <a:rPr lang="en-US" dirty="0" err="1" smtClean="0"/>
              <a:t>Eg</a:t>
            </a:r>
            <a:r>
              <a:rPr lang="en-US" dirty="0" smtClean="0"/>
              <a:t>: Cash in hand, cash at bank, stock, debtors, expenses paid etc.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5719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/>
          <a:lstStyle/>
          <a:p>
            <a:r>
              <a:rPr lang="en-US" dirty="0" smtClean="0"/>
              <a:t>Debtors &amp; Creditors – Debtors are those who owe to the business money. They are part of Current assets.</a:t>
            </a:r>
          </a:p>
          <a:p>
            <a:pPr>
              <a:buNone/>
            </a:pPr>
            <a:r>
              <a:rPr lang="en-US" dirty="0" smtClean="0"/>
              <a:t>    Creditors are those to whom the business owes money.  They are current liabilities.</a:t>
            </a:r>
          </a:p>
          <a:p>
            <a:pPr>
              <a:buNone/>
            </a:pPr>
            <a:r>
              <a:rPr lang="en-US" dirty="0" err="1" smtClean="0"/>
              <a:t>Eg</a:t>
            </a:r>
            <a:r>
              <a:rPr lang="en-US" dirty="0" smtClean="0"/>
              <a:t>: When a firm sells goods to ‘X’ on credit, X is the debtor  and the firm is the creditor.</a:t>
            </a:r>
          </a:p>
          <a:p>
            <a:r>
              <a:rPr lang="en-US" dirty="0" smtClean="0"/>
              <a:t>Capital – It refers to the difference between assets and liabilities (Capital = Assets – Liabilities)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8256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440363"/>
          </a:xfrm>
        </p:spPr>
        <p:txBody>
          <a:bodyPr/>
          <a:lstStyle/>
          <a:p>
            <a:pPr algn="just"/>
            <a:r>
              <a:rPr lang="en-US" dirty="0" smtClean="0"/>
              <a:t>Sales Returns (Returns Inwards) – These refer to the goods returned by customers with a complaint about damage or defects.  Sales returns are also called return inwards.</a:t>
            </a:r>
          </a:p>
          <a:p>
            <a:pPr algn="just"/>
            <a:r>
              <a:rPr lang="en-US" dirty="0" smtClean="0"/>
              <a:t>Purchase Returns (Returns Outwards) – These are goods returned by the firm to the suppliers of goods with a complaint.  </a:t>
            </a:r>
          </a:p>
          <a:p>
            <a:pPr algn="just"/>
            <a:r>
              <a:rPr lang="en-US" dirty="0" smtClean="0"/>
              <a:t>Drawings – Money drawn by the owner from his funds invested as capital in the business or firm.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636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/>
          <a:lstStyle/>
          <a:p>
            <a:pPr algn="just"/>
            <a:r>
              <a:rPr lang="en-US" dirty="0" smtClean="0"/>
              <a:t>Journal – It is the first book in which transactions are recorded in a chronological order (date wise), the moment they take place in business.  It is also called ‘day book’.</a:t>
            </a:r>
          </a:p>
          <a:p>
            <a:pPr algn="just">
              <a:buNone/>
            </a:pPr>
            <a:r>
              <a:rPr lang="en-US" dirty="0" smtClean="0"/>
              <a:t>    Format</a:t>
            </a:r>
          </a:p>
          <a:p>
            <a:pPr algn="just">
              <a:buNone/>
            </a:pPr>
            <a:endParaRPr lang="en-US" dirty="0" smtClean="0"/>
          </a:p>
          <a:p>
            <a:pPr algn="just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14399" y="3886200"/>
          <a:ext cx="7543801" cy="1630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1"/>
                <a:gridCol w="3124200"/>
                <a:gridCol w="838200"/>
                <a:gridCol w="1295400"/>
                <a:gridCol w="1371600"/>
              </a:tblGrid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Particulars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Ledger Folio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Dr. Amount (Rs.)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Cr. Amount (Rs.)</a:t>
                      </a:r>
                      <a:endParaRPr lang="en-US" dirty="0"/>
                    </a:p>
                  </a:txBody>
                  <a:tcPr/>
                </a:tc>
              </a:tr>
              <a:tr h="9906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b="1" dirty="0" smtClean="0"/>
              <a:t>Accounting Concepts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pPr algn="just">
              <a:buNone/>
            </a:pPr>
            <a:r>
              <a:rPr lang="en-US" dirty="0" smtClean="0"/>
              <a:t>The financial statements viz., the income statement (Trading and Profit and Loss A/c) and Balance Sheet are prepared on the basis of number of assumptions, conventions, and policies commonly known as Generally Accepted Accounting Principles (GAAP).</a:t>
            </a:r>
          </a:p>
          <a:p>
            <a:pPr algn="just"/>
            <a:r>
              <a:rPr lang="en-US" dirty="0" smtClean="0"/>
              <a:t>Business Entity Concept</a:t>
            </a:r>
          </a:p>
          <a:p>
            <a:pPr algn="just"/>
            <a:r>
              <a:rPr lang="en-US" dirty="0" smtClean="0"/>
              <a:t>Going Concern Concept</a:t>
            </a:r>
          </a:p>
          <a:p>
            <a:pPr algn="just"/>
            <a:r>
              <a:rPr lang="en-US" dirty="0" smtClean="0"/>
              <a:t>Money Measurement Concept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926</Words>
  <Application>Microsoft Office PowerPoint</Application>
  <PresentationFormat>On-screen Show (4:3)</PresentationFormat>
  <Paragraphs>94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Unit – 4 FINANCIAL ACCOUNTING </vt:lpstr>
      <vt:lpstr>Introduction</vt:lpstr>
      <vt:lpstr>Slide 3</vt:lpstr>
      <vt:lpstr>Accounting Terminology</vt:lpstr>
      <vt:lpstr>Slide 5</vt:lpstr>
      <vt:lpstr>Slide 6</vt:lpstr>
      <vt:lpstr>Slide 7</vt:lpstr>
      <vt:lpstr>Slide 8</vt:lpstr>
      <vt:lpstr>Accounting Concepts</vt:lpstr>
      <vt:lpstr>Slide 10</vt:lpstr>
      <vt:lpstr>Accounting Conventions</vt:lpstr>
      <vt:lpstr>Double Entry Book-Keeping</vt:lpstr>
      <vt:lpstr>Slide 13</vt:lpstr>
      <vt:lpstr>2)  Real Account</vt:lpstr>
      <vt:lpstr>Slide 15</vt:lpstr>
      <vt:lpstr>Final Accounts</vt:lpstr>
      <vt:lpstr>Trading Account</vt:lpstr>
      <vt:lpstr>Slide 18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– 8 Contemporary Management Practices</dc:title>
  <dc:creator>bvrith</dc:creator>
  <cp:lastModifiedBy>admin</cp:lastModifiedBy>
  <cp:revision>33</cp:revision>
  <dcterms:created xsi:type="dcterms:W3CDTF">2006-08-16T00:00:00Z</dcterms:created>
  <dcterms:modified xsi:type="dcterms:W3CDTF">2020-03-29T17:45:14Z</dcterms:modified>
</cp:coreProperties>
</file>