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2"/>
  </p:sldMasterIdLst>
  <p:notesMasterIdLst>
    <p:notesMasterId r:id="rId16"/>
  </p:notesMasterIdLst>
  <p:handoutMasterIdLst>
    <p:handoutMasterId r:id="rId17"/>
  </p:handoutMasterIdLst>
  <p:sldIdLst>
    <p:sldId id="354" r:id="rId3"/>
    <p:sldId id="667" r:id="rId4"/>
    <p:sldId id="739" r:id="rId5"/>
    <p:sldId id="740" r:id="rId6"/>
    <p:sldId id="734" r:id="rId7"/>
    <p:sldId id="741" r:id="rId8"/>
    <p:sldId id="742" r:id="rId9"/>
    <p:sldId id="743" r:id="rId10"/>
    <p:sldId id="744" r:id="rId11"/>
    <p:sldId id="736" r:id="rId12"/>
    <p:sldId id="750" r:id="rId13"/>
    <p:sldId id="737" r:id="rId14"/>
    <p:sldId id="738" r:id="rId15"/>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59DA46-5520-4F42-9D3F-30C3F714C8C8}">
          <p14:sldIdLst>
            <p14:sldId id="354"/>
            <p14:sldId id="667"/>
            <p14:sldId id="739"/>
            <p14:sldId id="740"/>
            <p14:sldId id="734"/>
            <p14:sldId id="741"/>
            <p14:sldId id="742"/>
            <p14:sldId id="743"/>
            <p14:sldId id="744"/>
            <p14:sldId id="736"/>
            <p14:sldId id="750"/>
            <p14:sldId id="737"/>
            <p14:sldId id="738"/>
          </p14:sldIdLst>
        </p14:section>
        <p14:section name="Untitled Section" id="{1D3CCC35-C986-4A22-9365-6C3DD476231A}">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5C434-CA33-7CFC-B23C-35241B36B47A}" v="1206" dt="2019-05-14T16:02:49.319"/>
    <p1510:client id="{71F0E87F-283B-C22B-951D-0A12451D5BF7}" v="12" dt="2019-05-14T15:45:32.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482589-CB2F-4003-801D-095B67490E73}" type="datetimeFigureOut">
              <a:rPr lang="en-US"/>
              <a:t>5/16/2019</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A7D4DBF-746C-4C25-853D-8A1CBE8404F4}" type="datetimeFigureOut">
              <a:rPr lang="en-US"/>
              <a:t>5/16/2019</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E0FDE7-FE71-46E3-9512-437B13AD5F46}" type="slidenum">
              <a:rPr lang="en-IN" smtClean="0"/>
              <a:t>1</a:t>
            </a:fld>
            <a:endParaRPr lang="en-IN"/>
          </a:p>
        </p:txBody>
      </p:sp>
    </p:spTree>
    <p:extLst>
      <p:ext uri="{BB962C8B-B14F-4D97-AF65-F5344CB8AC3E}">
        <p14:creationId xmlns:p14="http://schemas.microsoft.com/office/powerpoint/2010/main" val="96712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E0FDE7-FE71-46E3-9512-437B13AD5F46}" type="slidenum">
              <a:rPr lang="en-IN" smtClean="0"/>
              <a:t>6</a:t>
            </a:fld>
            <a:endParaRPr lang="en-IN"/>
          </a:p>
        </p:txBody>
      </p:sp>
    </p:spTree>
    <p:extLst>
      <p:ext uri="{BB962C8B-B14F-4D97-AF65-F5344CB8AC3E}">
        <p14:creationId xmlns:p14="http://schemas.microsoft.com/office/powerpoint/2010/main" val="363295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solidFill>
                  <a:srgbClr val="FFFF00"/>
                </a:solidFill>
              </a:defRPr>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5035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743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59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503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7750596" y="6400801"/>
            <a:ext cx="1320059" cy="276226"/>
          </a:xfrm>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a:xfrm>
            <a:off x="9190756" y="6393134"/>
            <a:ext cx="408114" cy="276226"/>
          </a:xfrm>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
        <p:nvSpPr>
          <p:cNvPr id="10" name="Date Placeholder 6"/>
          <p:cNvSpPr txBox="1">
            <a:spLocks/>
          </p:cNvSpPr>
          <p:nvPr userDrawn="1"/>
        </p:nvSpPr>
        <p:spPr>
          <a:xfrm>
            <a:off x="9406780" y="6292492"/>
            <a:ext cx="2688211" cy="520884"/>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chemeClr val="tx1"/>
                </a:solidFill>
                <a:latin typeface="Gill Sans MT" panose="020B0502020104020203" pitchFamily="34" charset="0"/>
              </a:rPr>
              <a:t>By Bhat Dittakavi &amp; Deepak</a:t>
            </a:r>
            <a:r>
              <a:rPr lang="en-IN" sz="1200" baseline="0">
                <a:solidFill>
                  <a:schemeClr val="tx1"/>
                </a:solidFill>
                <a:latin typeface="Gill Sans MT" panose="020B0502020104020203" pitchFamily="34" charset="0"/>
              </a:rPr>
              <a:t> Agrawal</a:t>
            </a:r>
            <a:endParaRPr lang="en-IN" sz="1200">
              <a:solidFill>
                <a:schemeClr val="tx1"/>
              </a:solidFill>
              <a:latin typeface="Gill Sans MT" panose="020B0502020104020203" pitchFamily="34" charset="0"/>
            </a:endParaRPr>
          </a:p>
        </p:txBody>
      </p:sp>
      <p:sp>
        <p:nvSpPr>
          <p:cNvPr id="8" name="Date Placeholder 6"/>
          <p:cNvSpPr txBox="1">
            <a:spLocks/>
          </p:cNvSpPr>
          <p:nvPr userDrawn="1"/>
        </p:nvSpPr>
        <p:spPr>
          <a:xfrm>
            <a:off x="10486900" y="548680"/>
            <a:ext cx="1701925" cy="460276"/>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0">
                <a:solidFill>
                  <a:srgbClr val="C00000"/>
                </a:solidFill>
                <a:latin typeface="Gill Sans MT" panose="020B0502020104020203" pitchFamily="34" charset="0"/>
              </a:rPr>
              <a:t>CBA Practicum</a:t>
            </a:r>
          </a:p>
        </p:txBody>
      </p:sp>
    </p:spTree>
    <p:extLst>
      <p:ext uri="{BB962C8B-B14F-4D97-AF65-F5344CB8AC3E}">
        <p14:creationId xmlns:p14="http://schemas.microsoft.com/office/powerpoint/2010/main" val="19911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99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4197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1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855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644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3538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90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solidFill>
                <a:prstClr val="white">
                  <a:tint val="75000"/>
                </a:prstClr>
              </a:solidFill>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solidFill>
                  <a:prstClr val="white">
                    <a:tint val="75000"/>
                  </a:prstClr>
                </a:solidFill>
              </a:rPr>
              <a:pPr/>
              <a:t>‹#›</a:t>
            </a:fld>
            <a:endParaRPr>
              <a:solidFill>
                <a:prstClr val="white">
                  <a:tint val="75000"/>
                </a:prstClr>
              </a:solidFill>
            </a:endParaRPr>
          </a:p>
        </p:txBody>
      </p:sp>
      <p:pic>
        <p:nvPicPr>
          <p:cNvPr id="9" name="Picture 4" descr="Image result for isb business analytic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15841" y="76200"/>
            <a:ext cx="1353615" cy="5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388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Diabetes+130-US+hospitals+for+years+1999-200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8823" y="1962696"/>
            <a:ext cx="9814731" cy="1209241"/>
          </a:xfrm>
        </p:spPr>
        <p:txBody>
          <a:bodyPr/>
          <a:lstStyle/>
          <a:p>
            <a:r>
              <a:rPr lang="en-IN" sz="4000">
                <a:solidFill>
                  <a:schemeClr val="accent3">
                    <a:lumMod val="50000"/>
                  </a:schemeClr>
                </a:solidFill>
                <a:latin typeface="Gill Sans MT"/>
              </a:rPr>
              <a:t> </a:t>
            </a:r>
            <a:r>
              <a:rPr lang="en-IN" sz="4500">
                <a:solidFill>
                  <a:schemeClr val="accent3">
                    <a:lumMod val="50000"/>
                  </a:schemeClr>
                </a:solidFill>
                <a:latin typeface="Gill Sans MT"/>
              </a:rPr>
              <a:t>          Diabetes Readmission Prediction</a:t>
            </a:r>
          </a:p>
        </p:txBody>
      </p:sp>
      <p:sp>
        <p:nvSpPr>
          <p:cNvPr id="4" name="TextBox 3"/>
          <p:cNvSpPr txBox="1"/>
          <p:nvPr/>
        </p:nvSpPr>
        <p:spPr>
          <a:xfrm>
            <a:off x="7102524" y="4509120"/>
            <a:ext cx="4392488" cy="2246769"/>
          </a:xfrm>
          <a:prstGeom prst="rect">
            <a:avLst/>
          </a:prstGeom>
          <a:noFill/>
        </p:spPr>
        <p:txBody>
          <a:bodyPr wrap="square" rtlCol="0" anchor="t">
            <a:spAutoFit/>
          </a:bodyPr>
          <a:lstStyle/>
          <a:p>
            <a:pPr algn="r"/>
            <a:r>
              <a:rPr lang="en-IN" sz="2800">
                <a:solidFill>
                  <a:srgbClr val="002060"/>
                </a:solidFill>
                <a:latin typeface="Gill Sans MT" panose="020B0502020104020203" pitchFamily="34" charset="0"/>
              </a:rPr>
              <a:t>- Vasanthi Kolachalama</a:t>
            </a:r>
          </a:p>
          <a:p>
            <a:pPr algn="r"/>
            <a:r>
              <a:rPr lang="en-IN" sz="2800">
                <a:solidFill>
                  <a:srgbClr val="002060"/>
                </a:solidFill>
                <a:latin typeface="Gill Sans MT" panose="020B0502020104020203" pitchFamily="34" charset="0"/>
                <a:ea typeface="+mj-ea"/>
                <a:cs typeface="+mj-cs"/>
              </a:rPr>
              <a:t>Pg. ID:  11810072</a:t>
            </a:r>
          </a:p>
          <a:p>
            <a:pPr marL="457200" indent="-457200" algn="r">
              <a:buFontTx/>
              <a:buChar char="-"/>
            </a:pPr>
            <a:r>
              <a:rPr lang="en-IN" sz="2800" err="1">
                <a:solidFill>
                  <a:srgbClr val="002060"/>
                </a:solidFill>
                <a:latin typeface="Gill Sans MT" panose="020B0502020104020203" pitchFamily="34" charset="0"/>
              </a:rPr>
              <a:t>Karamsetty</a:t>
            </a:r>
            <a:r>
              <a:rPr lang="en-IN" sz="2800">
                <a:solidFill>
                  <a:srgbClr val="002060"/>
                </a:solidFill>
                <a:latin typeface="Gill Sans MT" panose="020B0502020104020203" pitchFamily="34" charset="0"/>
              </a:rPr>
              <a:t> Venkata </a:t>
            </a:r>
            <a:r>
              <a:rPr lang="en-IN" sz="2800" err="1">
                <a:solidFill>
                  <a:srgbClr val="002060"/>
                </a:solidFill>
                <a:latin typeface="Gill Sans MT" panose="020B0502020104020203" pitchFamily="34" charset="0"/>
              </a:rPr>
              <a:t>Subba</a:t>
            </a:r>
            <a:r>
              <a:rPr lang="en-IN" sz="2800">
                <a:solidFill>
                  <a:srgbClr val="002060"/>
                </a:solidFill>
                <a:latin typeface="Gill Sans MT" panose="020B0502020104020203" pitchFamily="34" charset="0"/>
              </a:rPr>
              <a:t> Akhilesh</a:t>
            </a:r>
          </a:p>
          <a:p>
            <a:pPr marL="457200" indent="-457200" algn="r">
              <a:buFontTx/>
              <a:buChar char="-"/>
            </a:pPr>
            <a:r>
              <a:rPr lang="en-IN" sz="2800">
                <a:solidFill>
                  <a:srgbClr val="002060"/>
                </a:solidFill>
                <a:latin typeface="Gill Sans MT"/>
                <a:ea typeface="+mj-ea"/>
                <a:cs typeface="+mj-cs"/>
              </a:rPr>
              <a:t>Pg. ID: 11810115</a:t>
            </a:r>
            <a:endParaRPr lang="en-IN" sz="2800">
              <a:solidFill>
                <a:srgbClr val="002060"/>
              </a:solidFill>
              <a:latin typeface="Gill Sans MT" panose="020B0502020104020203" pitchFamily="34" charset="0"/>
              <a:ea typeface="+mj-ea"/>
              <a:cs typeface="+mj-cs"/>
            </a:endParaRPr>
          </a:p>
        </p:txBody>
      </p:sp>
    </p:spTree>
    <p:extLst>
      <p:ext uri="{BB962C8B-B14F-4D97-AF65-F5344CB8AC3E}">
        <p14:creationId xmlns:p14="http://schemas.microsoft.com/office/powerpoint/2010/main" val="10589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188640"/>
            <a:ext cx="9601200" cy="759296"/>
          </a:xfrm>
        </p:spPr>
        <p:txBody>
          <a:bodyPr/>
          <a:lstStyle/>
          <a:p>
            <a:r>
              <a:rPr lang="en-US">
                <a:solidFill>
                  <a:schemeClr val="accent3">
                    <a:lumMod val="50000"/>
                  </a:schemeClr>
                </a:solidFill>
                <a:latin typeface="Gill Sans MT"/>
              </a:rPr>
              <a:t>5) Modeling</a:t>
            </a:r>
            <a:endParaRPr lang="en-IN">
              <a:solidFill>
                <a:schemeClr val="accent3">
                  <a:lumMod val="50000"/>
                </a:schemeClr>
              </a:solidFill>
              <a:latin typeface="Gill Sans MT"/>
            </a:endParaRPr>
          </a:p>
        </p:txBody>
      </p:sp>
      <p:sp>
        <p:nvSpPr>
          <p:cNvPr id="3" name="Content Placeholder 2"/>
          <p:cNvSpPr>
            <a:spLocks noGrp="1"/>
          </p:cNvSpPr>
          <p:nvPr>
            <p:ph idx="1"/>
          </p:nvPr>
        </p:nvSpPr>
        <p:spPr>
          <a:xfrm>
            <a:off x="441684" y="1196752"/>
            <a:ext cx="10765296" cy="5040560"/>
          </a:xfrm>
        </p:spPr>
        <p:txBody>
          <a:bodyPr vert="horz" lIns="91440" tIns="45720" rIns="91440" bIns="45720" rtlCol="0" anchor="t">
            <a:noAutofit/>
          </a:bodyPr>
          <a:lstStyle/>
          <a:p>
            <a:pPr>
              <a:spcBef>
                <a:spcPts val="1200"/>
              </a:spcBef>
              <a:buFontTx/>
              <a:buChar char="-"/>
            </a:pPr>
            <a:r>
              <a:rPr lang="en-IN" sz="2000">
                <a:solidFill>
                  <a:srgbClr val="002060"/>
                </a:solidFill>
                <a:latin typeface="Gill Sans MT"/>
              </a:rPr>
              <a:t>As a first step, we have converted all the categorical variables into dummy variables and we found there are 102 columns</a:t>
            </a:r>
            <a:endParaRPr lang="en-IN" sz="2000">
              <a:solidFill>
                <a:srgbClr val="002060"/>
              </a:solidFill>
              <a:latin typeface="Gill Sans MT" panose="020B0502020104020203" pitchFamily="34" charset="0"/>
            </a:endParaRPr>
          </a:p>
          <a:p>
            <a:pPr>
              <a:spcBef>
                <a:spcPts val="1200"/>
              </a:spcBef>
              <a:buFontTx/>
              <a:buChar char="-"/>
            </a:pPr>
            <a:r>
              <a:rPr lang="en-IN" sz="2000">
                <a:solidFill>
                  <a:srgbClr val="002060"/>
                </a:solidFill>
                <a:latin typeface="Gill Sans MT"/>
              </a:rPr>
              <a:t>To reduce the dimensionality of the dataset, we have used PCA and clsutering methods but we got very less variance and all the co clusters have been formed</a:t>
            </a:r>
            <a:endParaRPr lang="en-IN" sz="2000">
              <a:solidFill>
                <a:srgbClr val="002060"/>
              </a:solidFill>
              <a:latin typeface="Gill Sans MT" panose="020B0502020104020203" pitchFamily="34" charset="0"/>
            </a:endParaRPr>
          </a:p>
          <a:p>
            <a:pPr>
              <a:spcBef>
                <a:spcPts val="1200"/>
              </a:spcBef>
              <a:buFontTx/>
              <a:buChar char="-"/>
            </a:pPr>
            <a:endParaRPr lang="en-IN" sz="2000">
              <a:solidFill>
                <a:srgbClr val="002060"/>
              </a:solidFill>
              <a:latin typeface="Gill Sans MT" panose="020B0502020104020203" pitchFamily="34" charset="0"/>
            </a:endParaRPr>
          </a:p>
          <a:p>
            <a:pPr>
              <a:spcBef>
                <a:spcPts val="1200"/>
              </a:spcBef>
              <a:buFontTx/>
              <a:buChar char="-"/>
            </a:pPr>
            <a:endParaRPr lang="en-IN" sz="2000">
              <a:solidFill>
                <a:srgbClr val="002060"/>
              </a:solidFill>
              <a:latin typeface="Gill Sans MT" panose="020B0502020104020203" pitchFamily="34" charset="0"/>
            </a:endParaRPr>
          </a:p>
          <a:p>
            <a:pPr>
              <a:spcBef>
                <a:spcPts val="1200"/>
              </a:spcBef>
              <a:buFontTx/>
              <a:buChar char="-"/>
            </a:pPr>
            <a:endParaRPr lang="en-IN" sz="2000">
              <a:solidFill>
                <a:srgbClr val="002060"/>
              </a:solidFill>
              <a:latin typeface="Gill Sans MT" panose="020B0502020104020203" pitchFamily="34" charset="0"/>
            </a:endParaRPr>
          </a:p>
          <a:p>
            <a:pPr marL="0" indent="0">
              <a:spcBef>
                <a:spcPts val="1200"/>
              </a:spcBef>
              <a:buNone/>
            </a:pPr>
            <a:endParaRPr lang="en-IN" sz="20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10</a:t>
            </a:fld>
            <a:endParaRPr lang="en-IN">
              <a:solidFill>
                <a:prstClr val="white">
                  <a:tint val="75000"/>
                </a:prstClr>
              </a:solidFill>
            </a:endParaRPr>
          </a:p>
        </p:txBody>
      </p:sp>
      <p:pic>
        <p:nvPicPr>
          <p:cNvPr id="4" name="Picture 5">
            <a:extLst>
              <a:ext uri="{FF2B5EF4-FFF2-40B4-BE49-F238E27FC236}">
                <a16:creationId xmlns:a16="http://schemas.microsoft.com/office/drawing/2014/main" id="{F661D7C9-73CA-43E2-901D-A023899C0DE3}"/>
              </a:ext>
            </a:extLst>
          </p:cNvPr>
          <p:cNvPicPr>
            <a:picLocks noChangeAspect="1"/>
          </p:cNvPicPr>
          <p:nvPr/>
        </p:nvPicPr>
        <p:blipFill>
          <a:blip r:embed="rId2"/>
          <a:stretch>
            <a:fillRect/>
          </a:stretch>
        </p:blipFill>
        <p:spPr>
          <a:xfrm>
            <a:off x="910270" y="2704933"/>
            <a:ext cx="3537330" cy="1783213"/>
          </a:xfrm>
          <a:prstGeom prst="rect">
            <a:avLst/>
          </a:prstGeom>
        </p:spPr>
      </p:pic>
      <p:pic>
        <p:nvPicPr>
          <p:cNvPr id="7" name="Picture 7" descr="A close up of a map&#10;&#10;Description generated with very high confidence">
            <a:extLst>
              <a:ext uri="{FF2B5EF4-FFF2-40B4-BE49-F238E27FC236}">
                <a16:creationId xmlns:a16="http://schemas.microsoft.com/office/drawing/2014/main" id="{5742C06C-20E8-4F58-A8C0-16C6F4CF435B}"/>
              </a:ext>
            </a:extLst>
          </p:cNvPr>
          <p:cNvPicPr>
            <a:picLocks noChangeAspect="1"/>
          </p:cNvPicPr>
          <p:nvPr/>
        </p:nvPicPr>
        <p:blipFill>
          <a:blip r:embed="rId3"/>
          <a:stretch>
            <a:fillRect/>
          </a:stretch>
        </p:blipFill>
        <p:spPr>
          <a:xfrm>
            <a:off x="5478579" y="4657308"/>
            <a:ext cx="3478056" cy="1866341"/>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09B1A8EC-E28B-4CBC-8FB1-933A1EA4DA9D}"/>
              </a:ext>
            </a:extLst>
          </p:cNvPr>
          <p:cNvPicPr>
            <a:picLocks noChangeAspect="1"/>
          </p:cNvPicPr>
          <p:nvPr/>
        </p:nvPicPr>
        <p:blipFill>
          <a:blip r:embed="rId4"/>
          <a:stretch>
            <a:fillRect/>
          </a:stretch>
        </p:blipFill>
        <p:spPr>
          <a:xfrm>
            <a:off x="5818823" y="2649768"/>
            <a:ext cx="3221332" cy="1895959"/>
          </a:xfrm>
          <a:prstGeom prst="rect">
            <a:avLst/>
          </a:prstGeom>
        </p:spPr>
      </p:pic>
      <p:pic>
        <p:nvPicPr>
          <p:cNvPr id="11" name="Picture 11">
            <a:extLst>
              <a:ext uri="{FF2B5EF4-FFF2-40B4-BE49-F238E27FC236}">
                <a16:creationId xmlns:a16="http://schemas.microsoft.com/office/drawing/2014/main" id="{E6311B26-090E-4569-B24E-EDEEB18E8FD0}"/>
              </a:ext>
            </a:extLst>
          </p:cNvPr>
          <p:cNvPicPr>
            <a:picLocks noChangeAspect="1"/>
          </p:cNvPicPr>
          <p:nvPr/>
        </p:nvPicPr>
        <p:blipFill>
          <a:blip r:embed="rId5"/>
          <a:stretch>
            <a:fillRect/>
          </a:stretch>
        </p:blipFill>
        <p:spPr>
          <a:xfrm>
            <a:off x="904882" y="4496373"/>
            <a:ext cx="3317169" cy="2184984"/>
          </a:xfrm>
          <a:prstGeom prst="rect">
            <a:avLst/>
          </a:prstGeom>
        </p:spPr>
      </p:pic>
    </p:spTree>
    <p:extLst>
      <p:ext uri="{BB962C8B-B14F-4D97-AF65-F5344CB8AC3E}">
        <p14:creationId xmlns:p14="http://schemas.microsoft.com/office/powerpoint/2010/main" val="9941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188640"/>
            <a:ext cx="9601200" cy="759296"/>
          </a:xfrm>
        </p:spPr>
        <p:txBody>
          <a:bodyPr/>
          <a:lstStyle/>
          <a:p>
            <a:r>
              <a:rPr lang="en-US">
                <a:solidFill>
                  <a:schemeClr val="accent3">
                    <a:lumMod val="50000"/>
                  </a:schemeClr>
                </a:solidFill>
                <a:latin typeface="Gill Sans MT"/>
              </a:rPr>
              <a:t>Modeling Contd..</a:t>
            </a:r>
            <a:endParaRPr lang="en-IN">
              <a:solidFill>
                <a:schemeClr val="accent3">
                  <a:lumMod val="50000"/>
                </a:schemeClr>
              </a:solidFill>
              <a:latin typeface="Gill Sans MT"/>
            </a:endParaRPr>
          </a:p>
        </p:txBody>
      </p:sp>
      <p:sp>
        <p:nvSpPr>
          <p:cNvPr id="3" name="Content Placeholder 2"/>
          <p:cNvSpPr>
            <a:spLocks noGrp="1"/>
          </p:cNvSpPr>
          <p:nvPr>
            <p:ph idx="1"/>
          </p:nvPr>
        </p:nvSpPr>
        <p:spPr>
          <a:xfrm>
            <a:off x="441684" y="1196752"/>
            <a:ext cx="10765296" cy="5040560"/>
          </a:xfrm>
        </p:spPr>
        <p:txBody>
          <a:bodyPr vert="horz" lIns="91440" tIns="45720" rIns="91440" bIns="45720" rtlCol="0" anchor="t">
            <a:noAutofit/>
          </a:bodyPr>
          <a:lstStyle/>
          <a:p>
            <a:pPr>
              <a:spcBef>
                <a:spcPts val="1200"/>
              </a:spcBef>
              <a:buFontTx/>
              <a:buChar char="-"/>
            </a:pPr>
            <a:endParaRPr lang="en-IN" sz="2000">
              <a:solidFill>
                <a:srgbClr val="002060"/>
              </a:solidFill>
              <a:latin typeface="Gill Sans MT" panose="020B0502020104020203" pitchFamily="34" charset="0"/>
            </a:endParaRPr>
          </a:p>
          <a:p>
            <a:pPr>
              <a:spcBef>
                <a:spcPts val="1200"/>
              </a:spcBef>
              <a:buFontTx/>
              <a:buChar char="-"/>
            </a:pPr>
            <a:endParaRPr lang="en-IN" sz="2000">
              <a:solidFill>
                <a:srgbClr val="002060"/>
              </a:solidFill>
              <a:latin typeface="Gill Sans MT" panose="020B0502020104020203" pitchFamily="34" charset="0"/>
            </a:endParaRPr>
          </a:p>
          <a:p>
            <a:pPr>
              <a:spcBef>
                <a:spcPts val="1200"/>
              </a:spcBef>
              <a:buFontTx/>
              <a:buChar char="-"/>
            </a:pPr>
            <a:endParaRPr lang="en-IN" sz="2000">
              <a:solidFill>
                <a:srgbClr val="002060"/>
              </a:solidFill>
              <a:latin typeface="Gill Sans MT" panose="020B0502020104020203" pitchFamily="34" charset="0"/>
            </a:endParaRPr>
          </a:p>
          <a:p>
            <a:pPr>
              <a:spcBef>
                <a:spcPts val="1200"/>
              </a:spcBef>
              <a:buFontTx/>
              <a:buChar char="-"/>
            </a:pPr>
            <a:endParaRPr lang="en-IN" sz="2000">
              <a:solidFill>
                <a:srgbClr val="002060"/>
              </a:solidFill>
              <a:latin typeface="Gill Sans MT" panose="020B0502020104020203" pitchFamily="34" charset="0"/>
            </a:endParaRPr>
          </a:p>
          <a:p>
            <a:pPr marL="0" indent="0">
              <a:spcBef>
                <a:spcPts val="1200"/>
              </a:spcBef>
              <a:buNone/>
            </a:pPr>
            <a:endParaRPr lang="en-IN" sz="20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11</a:t>
            </a:fld>
            <a:endParaRPr lang="en-IN">
              <a:solidFill>
                <a:prstClr val="white">
                  <a:tint val="75000"/>
                </a:prstClr>
              </a:solidFill>
            </a:endParaRPr>
          </a:p>
        </p:txBody>
      </p:sp>
      <p:sp>
        <p:nvSpPr>
          <p:cNvPr id="6" name="Content Placeholder 2">
            <a:extLst>
              <a:ext uri="{FF2B5EF4-FFF2-40B4-BE49-F238E27FC236}">
                <a16:creationId xmlns:a16="http://schemas.microsoft.com/office/drawing/2014/main" id="{496E0581-E060-4A5E-A02D-99E7E8723881}"/>
              </a:ext>
            </a:extLst>
          </p:cNvPr>
          <p:cNvSpPr txBox="1">
            <a:spLocks/>
          </p:cNvSpPr>
          <p:nvPr/>
        </p:nvSpPr>
        <p:spPr>
          <a:xfrm>
            <a:off x="437817" y="1192781"/>
            <a:ext cx="10765296" cy="504056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pPr>
              <a:spcBef>
                <a:spcPts val="1200"/>
              </a:spcBef>
              <a:buFontTx/>
              <a:buChar char="-"/>
            </a:pPr>
            <a:r>
              <a:rPr lang="en-IN" sz="2000" dirty="0">
                <a:solidFill>
                  <a:srgbClr val="002060"/>
                </a:solidFill>
                <a:latin typeface="Gill Sans MT"/>
              </a:rPr>
              <a:t>Next we applied logistic regression on the dummy variables which we have converted. In the first run we got an accuracy of 62% which is not relevant. So we have applied step wise logistic </a:t>
            </a:r>
            <a:r>
              <a:rPr lang="en-IN" sz="2000" dirty="0" err="1">
                <a:solidFill>
                  <a:srgbClr val="002060"/>
                </a:solidFill>
                <a:latin typeface="Gill Sans MT"/>
              </a:rPr>
              <a:t>regresison</a:t>
            </a:r>
            <a:r>
              <a:rPr lang="en-IN" sz="2000" dirty="0">
                <a:solidFill>
                  <a:srgbClr val="002060"/>
                </a:solidFill>
                <a:latin typeface="Gill Sans MT"/>
              </a:rPr>
              <a:t> and then we got a 88% of accuracy</a:t>
            </a:r>
          </a:p>
          <a:p>
            <a:pPr>
              <a:spcBef>
                <a:spcPts val="1200"/>
              </a:spcBef>
              <a:buFontTx/>
              <a:buChar char="-"/>
            </a:pPr>
            <a:r>
              <a:rPr lang="en-IN" sz="2000" dirty="0">
                <a:solidFill>
                  <a:srgbClr val="002060"/>
                </a:solidFill>
                <a:latin typeface="Gill Sans MT"/>
              </a:rPr>
              <a:t>For diagnosis. we have done the Hosmer-</a:t>
            </a:r>
            <a:r>
              <a:rPr lang="en-IN" sz="2000" dirty="0" err="1">
                <a:solidFill>
                  <a:srgbClr val="002060"/>
                </a:solidFill>
                <a:latin typeface="Gill Sans MT"/>
              </a:rPr>
              <a:t>Lemeshow</a:t>
            </a:r>
            <a:r>
              <a:rPr lang="en-IN" sz="2000" dirty="0">
                <a:solidFill>
                  <a:srgbClr val="002060"/>
                </a:solidFill>
                <a:latin typeface="Gill Sans MT"/>
              </a:rPr>
              <a:t> test, we got a p value greater than 0.05. Hence we accept the null hypothesis(</a:t>
            </a:r>
            <a:r>
              <a:rPr lang="en-IN" sz="2000" dirty="0" err="1">
                <a:solidFill>
                  <a:srgbClr val="002060"/>
                </a:solidFill>
                <a:latin typeface="Gill Sans MT"/>
              </a:rPr>
              <a:t>i.e</a:t>
            </a:r>
            <a:r>
              <a:rPr lang="en-IN" sz="2000" dirty="0">
                <a:solidFill>
                  <a:srgbClr val="002060"/>
                </a:solidFill>
                <a:latin typeface="Gill Sans MT"/>
              </a:rPr>
              <a:t> the logistic model fits the data)</a:t>
            </a:r>
            <a:endParaRPr lang="en-IN" sz="2000" dirty="0">
              <a:solidFill>
                <a:srgbClr val="002060"/>
              </a:solidFill>
              <a:latin typeface="Gill Sans MT" panose="020B0502020104020203" pitchFamily="34" charset="0"/>
            </a:endParaRPr>
          </a:p>
          <a:p>
            <a:pPr>
              <a:spcBef>
                <a:spcPts val="1200"/>
              </a:spcBef>
              <a:buFontTx/>
              <a:buChar char="-"/>
            </a:pPr>
            <a:r>
              <a:rPr lang="en-IN" sz="2000" dirty="0">
                <a:solidFill>
                  <a:srgbClr val="002060"/>
                </a:solidFill>
                <a:latin typeface="Gill Sans MT"/>
              </a:rPr>
              <a:t>In the Random Forest method we got the key factors(significant features from the model with higher accuracy. By focussing on the key factors the hospitals can avoid readmission and penalties</a:t>
            </a:r>
            <a:endParaRPr lang="en-IN" sz="2000" dirty="0">
              <a:solidFill>
                <a:srgbClr val="002060"/>
              </a:solidFill>
              <a:latin typeface="Gill Sans MT" panose="020B0502020104020203" pitchFamily="34" charset="0"/>
            </a:endParaRPr>
          </a:p>
          <a:p>
            <a:pPr>
              <a:spcBef>
                <a:spcPts val="1200"/>
              </a:spcBef>
              <a:buFontTx/>
              <a:buChar char="-"/>
            </a:pPr>
            <a:endParaRPr lang="en-IN" sz="2000" dirty="0">
              <a:solidFill>
                <a:srgbClr val="002060"/>
              </a:solidFill>
              <a:latin typeface="Gill Sans MT" panose="020B0502020104020203" pitchFamily="34" charset="0"/>
            </a:endParaRPr>
          </a:p>
          <a:p>
            <a:pPr>
              <a:spcBef>
                <a:spcPts val="1200"/>
              </a:spcBef>
              <a:buFontTx/>
              <a:buChar char="-"/>
            </a:pPr>
            <a:endParaRPr lang="en-IN" sz="2000" dirty="0">
              <a:solidFill>
                <a:srgbClr val="002060"/>
              </a:solidFill>
              <a:latin typeface="Gill Sans MT" panose="020B0502020104020203" pitchFamily="34" charset="0"/>
            </a:endParaRPr>
          </a:p>
          <a:p>
            <a:pPr>
              <a:spcBef>
                <a:spcPts val="1200"/>
              </a:spcBef>
              <a:buFontTx/>
              <a:buChar char="-"/>
            </a:pPr>
            <a:endParaRPr lang="en-IN" sz="2000" dirty="0">
              <a:solidFill>
                <a:srgbClr val="002060"/>
              </a:solidFill>
              <a:latin typeface="Gill Sans MT" panose="020B0502020104020203" pitchFamily="34" charset="0"/>
            </a:endParaRPr>
          </a:p>
          <a:p>
            <a:pPr>
              <a:spcBef>
                <a:spcPts val="1200"/>
              </a:spcBef>
              <a:buFontTx/>
              <a:buChar char="-"/>
            </a:pPr>
            <a:endParaRPr lang="en-IN" sz="2000" dirty="0">
              <a:solidFill>
                <a:srgbClr val="002060"/>
              </a:solidFill>
              <a:latin typeface="Gill Sans MT" panose="020B0502020104020203" pitchFamily="34" charset="0"/>
            </a:endParaRPr>
          </a:p>
          <a:p>
            <a:pPr marL="0" indent="0">
              <a:spcBef>
                <a:spcPts val="1200"/>
              </a:spcBef>
              <a:buNone/>
            </a:pPr>
            <a:endParaRPr lang="en-IN" sz="2000" dirty="0">
              <a:solidFill>
                <a:srgbClr val="002060"/>
              </a:solidFill>
              <a:latin typeface="Gill Sans MT" panose="020B0502020104020203" pitchFamily="34" charset="0"/>
            </a:endParaRPr>
          </a:p>
        </p:txBody>
      </p:sp>
      <p:pic>
        <p:nvPicPr>
          <p:cNvPr id="8" name="Picture 11" descr="A screenshot of a cell phone&#10;&#10;Description generated with very high confidence">
            <a:extLst>
              <a:ext uri="{FF2B5EF4-FFF2-40B4-BE49-F238E27FC236}">
                <a16:creationId xmlns:a16="http://schemas.microsoft.com/office/drawing/2014/main" id="{CCC03A35-D0D3-4C69-BD91-8EA16F73497A}"/>
              </a:ext>
            </a:extLst>
          </p:cNvPr>
          <p:cNvPicPr>
            <a:picLocks noChangeAspect="1"/>
          </p:cNvPicPr>
          <p:nvPr/>
        </p:nvPicPr>
        <p:blipFill>
          <a:blip r:embed="rId2"/>
          <a:stretch>
            <a:fillRect/>
          </a:stretch>
        </p:blipFill>
        <p:spPr>
          <a:xfrm>
            <a:off x="5107155" y="3805789"/>
            <a:ext cx="2149787" cy="1960581"/>
          </a:xfrm>
          <a:prstGeom prst="rect">
            <a:avLst/>
          </a:prstGeom>
        </p:spPr>
      </p:pic>
      <p:sp>
        <p:nvSpPr>
          <p:cNvPr id="13" name="TextBox 1">
            <a:extLst>
              <a:ext uri="{FF2B5EF4-FFF2-40B4-BE49-F238E27FC236}">
                <a16:creationId xmlns:a16="http://schemas.microsoft.com/office/drawing/2014/main" id="{A57254F8-B76D-4A25-8DE2-FF31729761EC}"/>
              </a:ext>
            </a:extLst>
          </p:cNvPr>
          <p:cNvSpPr txBox="1"/>
          <p:nvPr/>
        </p:nvSpPr>
        <p:spPr>
          <a:xfrm>
            <a:off x="4977595" y="5759135"/>
            <a:ext cx="2307885" cy="830997"/>
          </a:xfrm>
          <a:prstGeom prst="rect">
            <a:avLst/>
          </a:prstGeom>
          <a:noFill/>
          <a:ln>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Above figure shows a heatmap showing the accuracy score for actual and predicted</a:t>
            </a:r>
          </a:p>
        </p:txBody>
      </p:sp>
      <p:pic>
        <p:nvPicPr>
          <p:cNvPr id="14" name="Picture 14" descr="A close up of a map&#10;&#10;Description generated with very high confidence">
            <a:extLst>
              <a:ext uri="{FF2B5EF4-FFF2-40B4-BE49-F238E27FC236}">
                <a16:creationId xmlns:a16="http://schemas.microsoft.com/office/drawing/2014/main" id="{9108561E-2B0F-4467-9D0E-5235B69E1E9D}"/>
              </a:ext>
            </a:extLst>
          </p:cNvPr>
          <p:cNvPicPr>
            <a:picLocks noChangeAspect="1"/>
          </p:cNvPicPr>
          <p:nvPr/>
        </p:nvPicPr>
        <p:blipFill>
          <a:blip r:embed="rId3"/>
          <a:stretch>
            <a:fillRect/>
          </a:stretch>
        </p:blipFill>
        <p:spPr>
          <a:xfrm>
            <a:off x="1300937" y="3889754"/>
            <a:ext cx="2629749" cy="1781479"/>
          </a:xfrm>
          <a:prstGeom prst="rect">
            <a:avLst/>
          </a:prstGeom>
        </p:spPr>
      </p:pic>
      <p:sp>
        <p:nvSpPr>
          <p:cNvPr id="16" name="TextBox 2">
            <a:extLst>
              <a:ext uri="{FF2B5EF4-FFF2-40B4-BE49-F238E27FC236}">
                <a16:creationId xmlns:a16="http://schemas.microsoft.com/office/drawing/2014/main" id="{5866E215-9237-4D74-8DC6-33C3248ACAAF}"/>
              </a:ext>
            </a:extLst>
          </p:cNvPr>
          <p:cNvSpPr txBox="1"/>
          <p:nvPr/>
        </p:nvSpPr>
        <p:spPr>
          <a:xfrm>
            <a:off x="1461394" y="5580425"/>
            <a:ext cx="2307885" cy="830997"/>
          </a:xfrm>
          <a:prstGeom prst="rect">
            <a:avLst/>
          </a:prstGeom>
          <a:noFill/>
          <a:ln>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Above graph shows the usage of the ROC curve which displays false positive rate and true positive rate</a:t>
            </a:r>
          </a:p>
        </p:txBody>
      </p:sp>
      <p:pic>
        <p:nvPicPr>
          <p:cNvPr id="17" name="Picture 17" descr="A screenshot of a cell phone&#10;&#10;Description generated with very high confidence">
            <a:extLst>
              <a:ext uri="{FF2B5EF4-FFF2-40B4-BE49-F238E27FC236}">
                <a16:creationId xmlns:a16="http://schemas.microsoft.com/office/drawing/2014/main" id="{9C570211-A0C7-444E-8A03-446DE4E30F88}"/>
              </a:ext>
            </a:extLst>
          </p:cNvPr>
          <p:cNvPicPr>
            <a:picLocks noChangeAspect="1"/>
          </p:cNvPicPr>
          <p:nvPr/>
        </p:nvPicPr>
        <p:blipFill>
          <a:blip r:embed="rId4"/>
          <a:stretch>
            <a:fillRect/>
          </a:stretch>
        </p:blipFill>
        <p:spPr>
          <a:xfrm>
            <a:off x="7719047" y="3674326"/>
            <a:ext cx="3411083" cy="1944272"/>
          </a:xfrm>
          <a:prstGeom prst="rect">
            <a:avLst/>
          </a:prstGeom>
        </p:spPr>
      </p:pic>
      <p:sp>
        <p:nvSpPr>
          <p:cNvPr id="19" name="TextBox 1">
            <a:extLst>
              <a:ext uri="{FF2B5EF4-FFF2-40B4-BE49-F238E27FC236}">
                <a16:creationId xmlns:a16="http://schemas.microsoft.com/office/drawing/2014/main" id="{562D7901-603A-449F-8C56-6A8F0FC14F3A}"/>
              </a:ext>
            </a:extLst>
          </p:cNvPr>
          <p:cNvSpPr txBox="1"/>
          <p:nvPr/>
        </p:nvSpPr>
        <p:spPr>
          <a:xfrm>
            <a:off x="8135476" y="5680949"/>
            <a:ext cx="2899466" cy="276999"/>
          </a:xfrm>
          <a:prstGeom prst="rect">
            <a:avLst/>
          </a:prstGeom>
          <a:noFill/>
          <a:ln>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Beside graph shows the ROC curve </a:t>
            </a:r>
          </a:p>
        </p:txBody>
      </p:sp>
    </p:spTree>
    <p:extLst>
      <p:ext uri="{BB962C8B-B14F-4D97-AF65-F5344CB8AC3E}">
        <p14:creationId xmlns:p14="http://schemas.microsoft.com/office/powerpoint/2010/main" val="106439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260648"/>
            <a:ext cx="9601200" cy="759296"/>
          </a:xfrm>
        </p:spPr>
        <p:txBody>
          <a:bodyPr/>
          <a:lstStyle/>
          <a:p>
            <a:r>
              <a:rPr lang="en-US">
                <a:solidFill>
                  <a:schemeClr val="accent3">
                    <a:lumMod val="50000"/>
                  </a:schemeClr>
                </a:solidFill>
                <a:latin typeface="Gill Sans MT" panose="020B0502020104020203" pitchFamily="34" charset="0"/>
              </a:rPr>
              <a:t>6) Business Recommendations</a:t>
            </a:r>
            <a:endParaRPr lang="en-IN">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333772" y="1124744"/>
            <a:ext cx="11413368" cy="4680520"/>
          </a:xfrm>
        </p:spPr>
        <p:txBody>
          <a:bodyPr vert="horz" lIns="91440" tIns="45720" rIns="91440" bIns="45720" rtlCol="0" anchor="t">
            <a:noAutofit/>
          </a:bodyPr>
          <a:lstStyle/>
          <a:p>
            <a:pPr>
              <a:spcBef>
                <a:spcPts val="1200"/>
              </a:spcBef>
              <a:buFontTx/>
              <a:buChar char="-"/>
            </a:pPr>
            <a:r>
              <a:rPr lang="en-IN" sz="2000">
                <a:solidFill>
                  <a:srgbClr val="002060"/>
                </a:solidFill>
                <a:latin typeface="Gill Sans MT"/>
              </a:rPr>
              <a:t>We have got the key factors from the Model with higher accuracy.</a:t>
            </a:r>
          </a:p>
          <a:p>
            <a:pPr>
              <a:spcBef>
                <a:spcPts val="1200"/>
              </a:spcBef>
              <a:buFontTx/>
              <a:buChar char="-"/>
            </a:pPr>
            <a:r>
              <a:rPr lang="en-IN" sz="2000">
                <a:solidFill>
                  <a:srgbClr val="002060"/>
                </a:solidFill>
                <a:latin typeface="Gill Sans MT" panose="020B0502020104020203" pitchFamily="34" charset="0"/>
              </a:rPr>
              <a:t>By focusing on the key factors, the hospitals can avoid the penalties by predicting which diabetic patients will be readmitted again within 30 days and which patients will not.</a:t>
            </a:r>
          </a:p>
          <a:p>
            <a:pPr marL="0" indent="0">
              <a:spcBef>
                <a:spcPts val="1200"/>
              </a:spcBef>
              <a:buNone/>
            </a:pPr>
            <a:endParaRPr lang="en-IN" sz="2000">
              <a:solidFill>
                <a:srgbClr val="002060"/>
              </a:solidFill>
              <a:latin typeface="Gill Sans MT" panose="020B0502020104020203" pitchFamily="34" charset="0"/>
            </a:endParaRPr>
          </a:p>
          <a:p>
            <a:pPr>
              <a:spcBef>
                <a:spcPts val="1200"/>
              </a:spcBef>
              <a:buFontTx/>
              <a:buChar char="-"/>
            </a:pPr>
            <a:endParaRPr lang="en-IN" sz="2000">
              <a:solidFill>
                <a:srgbClr val="002060"/>
              </a:solidFill>
              <a:latin typeface="Gill Sans MT" panose="020B0502020104020203" pitchFamily="34" charset="0"/>
            </a:endParaRPr>
          </a:p>
          <a:p>
            <a:pPr marL="0" indent="0">
              <a:spcBef>
                <a:spcPts val="1200"/>
              </a:spcBef>
              <a:buNone/>
            </a:pPr>
            <a:endParaRPr lang="en-IN" sz="20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12</a:t>
            </a:fld>
            <a:endParaRPr lang="en-IN">
              <a:solidFill>
                <a:prstClr val="white">
                  <a:tint val="75000"/>
                </a:prstClr>
              </a:solidFill>
            </a:endParaRPr>
          </a:p>
        </p:txBody>
      </p:sp>
      <p:pic>
        <p:nvPicPr>
          <p:cNvPr id="6" name="Picture 5">
            <a:extLst>
              <a:ext uri="{FF2B5EF4-FFF2-40B4-BE49-F238E27FC236}">
                <a16:creationId xmlns:a16="http://schemas.microsoft.com/office/drawing/2014/main" id="{F6A2649C-9EB2-4224-9771-D1B8F75B1A7D}"/>
              </a:ext>
            </a:extLst>
          </p:cNvPr>
          <p:cNvPicPr>
            <a:picLocks noChangeAspect="1"/>
          </p:cNvPicPr>
          <p:nvPr/>
        </p:nvPicPr>
        <p:blipFill>
          <a:blip r:embed="rId2"/>
          <a:stretch>
            <a:fillRect/>
          </a:stretch>
        </p:blipFill>
        <p:spPr>
          <a:xfrm>
            <a:off x="333772" y="2334448"/>
            <a:ext cx="6004638" cy="3037976"/>
          </a:xfrm>
          <a:prstGeom prst="rect">
            <a:avLst/>
          </a:prstGeom>
        </p:spPr>
      </p:pic>
      <p:sp>
        <p:nvSpPr>
          <p:cNvPr id="7" name="TextBox 2">
            <a:extLst>
              <a:ext uri="{FF2B5EF4-FFF2-40B4-BE49-F238E27FC236}">
                <a16:creationId xmlns:a16="http://schemas.microsoft.com/office/drawing/2014/main" id="{B2A33E84-F862-48BF-9C12-509EA0F6733A}"/>
              </a:ext>
            </a:extLst>
          </p:cNvPr>
          <p:cNvSpPr txBox="1"/>
          <p:nvPr/>
        </p:nvSpPr>
        <p:spPr>
          <a:xfrm>
            <a:off x="1538777" y="5669781"/>
            <a:ext cx="3736612" cy="646331"/>
          </a:xfrm>
          <a:prstGeom prst="rect">
            <a:avLst/>
          </a:prstGeom>
          <a:noFill/>
          <a:ln>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Above graph shows the feature importance</a:t>
            </a:r>
          </a:p>
        </p:txBody>
      </p:sp>
      <p:pic>
        <p:nvPicPr>
          <p:cNvPr id="4" name="Picture 7" descr="A screenshot of text&#10;&#10;Description generated with very high confidence">
            <a:extLst>
              <a:ext uri="{FF2B5EF4-FFF2-40B4-BE49-F238E27FC236}">
                <a16:creationId xmlns:a16="http://schemas.microsoft.com/office/drawing/2014/main" id="{87DF4BFB-6C01-4AE0-A92D-ECB9A508AAED}"/>
              </a:ext>
            </a:extLst>
          </p:cNvPr>
          <p:cNvPicPr>
            <a:picLocks noChangeAspect="1"/>
          </p:cNvPicPr>
          <p:nvPr/>
        </p:nvPicPr>
        <p:blipFill>
          <a:blip r:embed="rId3"/>
          <a:stretch>
            <a:fillRect/>
          </a:stretch>
        </p:blipFill>
        <p:spPr>
          <a:xfrm>
            <a:off x="6636340" y="2890925"/>
            <a:ext cx="4125448" cy="1925022"/>
          </a:xfrm>
          <a:prstGeom prst="rect">
            <a:avLst/>
          </a:prstGeom>
        </p:spPr>
      </p:pic>
    </p:spTree>
    <p:extLst>
      <p:ext uri="{BB962C8B-B14F-4D97-AF65-F5344CB8AC3E}">
        <p14:creationId xmlns:p14="http://schemas.microsoft.com/office/powerpoint/2010/main" val="22113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260648"/>
            <a:ext cx="9601200" cy="615280"/>
          </a:xfrm>
        </p:spPr>
        <p:txBody>
          <a:bodyPr/>
          <a:lstStyle/>
          <a:p>
            <a:r>
              <a:rPr lang="en-US">
                <a:solidFill>
                  <a:schemeClr val="accent3">
                    <a:lumMod val="50000"/>
                  </a:schemeClr>
                </a:solidFill>
                <a:latin typeface="Gill Sans MT"/>
              </a:rPr>
              <a:t>7) Assumptions, Limitations &amp; Future Work</a:t>
            </a:r>
            <a:endParaRPr lang="en-IN">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621804" y="1196752"/>
            <a:ext cx="10873208" cy="4896544"/>
          </a:xfrm>
        </p:spPr>
        <p:txBody>
          <a:bodyPr vert="horz" lIns="91440" tIns="45720" rIns="91440" bIns="45720" rtlCol="0" anchor="t">
            <a:noAutofit/>
          </a:bodyPr>
          <a:lstStyle/>
          <a:p>
            <a:pPr>
              <a:buFontTx/>
              <a:buChar char="-"/>
            </a:pPr>
            <a:r>
              <a:rPr lang="en-IN" sz="2000">
                <a:solidFill>
                  <a:schemeClr val="accent3">
                    <a:lumMod val="75000"/>
                  </a:schemeClr>
                </a:solidFill>
                <a:latin typeface="Gill Sans MT"/>
              </a:rPr>
              <a:t>Assumptions:</a:t>
            </a:r>
          </a:p>
          <a:p>
            <a:pPr lvl="1"/>
            <a:r>
              <a:rPr lang="en-IN" sz="1600">
                <a:solidFill>
                  <a:srgbClr val="002060"/>
                </a:solidFill>
                <a:latin typeface="Gill Sans MT"/>
              </a:rPr>
              <a:t>We have given equal weightage to all types of visits and to all the drugs</a:t>
            </a:r>
          </a:p>
          <a:p>
            <a:pPr lvl="1"/>
            <a:r>
              <a:rPr lang="en-IN" sz="1600">
                <a:solidFill>
                  <a:srgbClr val="002060"/>
                </a:solidFill>
                <a:latin typeface="Gill Sans MT"/>
              </a:rPr>
              <a:t>We have considered equal importance to all types of diagnosis</a:t>
            </a:r>
            <a:endParaRPr lang="en-IN" sz="2000">
              <a:solidFill>
                <a:srgbClr val="002060"/>
              </a:solidFill>
              <a:latin typeface="Gill Sans MT"/>
            </a:endParaRPr>
          </a:p>
          <a:p>
            <a:pPr>
              <a:buFontTx/>
              <a:buChar char="-"/>
            </a:pPr>
            <a:r>
              <a:rPr lang="en-IN" sz="2000">
                <a:solidFill>
                  <a:schemeClr val="accent3">
                    <a:lumMod val="75000"/>
                  </a:schemeClr>
                </a:solidFill>
                <a:latin typeface="Gill Sans MT"/>
              </a:rPr>
              <a:t>Limitations:</a:t>
            </a:r>
          </a:p>
          <a:p>
            <a:pPr lvl="1"/>
            <a:r>
              <a:rPr lang="en-IN" sz="1600">
                <a:solidFill>
                  <a:srgbClr val="002060"/>
                </a:solidFill>
                <a:latin typeface="Gill Sans MT"/>
              </a:rPr>
              <a:t>Readmission rate would vary based on procedures undergone, drugs used and the self care taken by the patient </a:t>
            </a:r>
            <a:endParaRPr lang="en-IN" sz="1600">
              <a:solidFill>
                <a:srgbClr val="002060"/>
              </a:solidFill>
              <a:latin typeface="Gill Sans MT" panose="020B0502020104020203" pitchFamily="34" charset="0"/>
            </a:endParaRPr>
          </a:p>
          <a:p>
            <a:pPr lvl="1"/>
            <a:r>
              <a:rPr lang="en-IN" sz="1600">
                <a:solidFill>
                  <a:srgbClr val="002060"/>
                </a:solidFill>
                <a:latin typeface="Gill Sans MT"/>
              </a:rPr>
              <a:t>But in this analysis, equal weightage to all the procedures and drugs has been given. This might be a limitation because every patient admitted would be different and would be followed different diagnosis</a:t>
            </a:r>
          </a:p>
          <a:p>
            <a:pPr>
              <a:buFontTx/>
              <a:buChar char="-"/>
            </a:pPr>
            <a:r>
              <a:rPr lang="en-IN">
                <a:solidFill>
                  <a:schemeClr val="accent3">
                    <a:lumMod val="75000"/>
                  </a:schemeClr>
                </a:solidFill>
                <a:latin typeface="Gill Sans MT"/>
              </a:rPr>
              <a:t>Future</a:t>
            </a:r>
            <a:r>
              <a:rPr lang="en-IN" sz="2000">
                <a:solidFill>
                  <a:schemeClr val="accent3">
                    <a:lumMod val="75000"/>
                  </a:schemeClr>
                </a:solidFill>
                <a:latin typeface="Gill Sans MT"/>
              </a:rPr>
              <a:t> Work:</a:t>
            </a:r>
            <a:endParaRPr lang="en-IN">
              <a:solidFill>
                <a:schemeClr val="accent3">
                  <a:lumMod val="75000"/>
                </a:schemeClr>
              </a:solidFill>
            </a:endParaRPr>
          </a:p>
          <a:p>
            <a:pPr lvl="1"/>
            <a:r>
              <a:rPr lang="en-IN" sz="1600">
                <a:solidFill>
                  <a:srgbClr val="002060"/>
                </a:solidFill>
                <a:latin typeface="Gill Sans MT"/>
              </a:rPr>
              <a:t>We can further update the dataset, by adding the type of diagnosis taken and new drug types</a:t>
            </a:r>
          </a:p>
          <a:p>
            <a:pPr lvl="1"/>
            <a:r>
              <a:rPr lang="en-IN" sz="1600">
                <a:solidFill>
                  <a:srgbClr val="002060"/>
                </a:solidFill>
                <a:latin typeface="Gill Sans MT"/>
              </a:rPr>
              <a:t>We can build the Deep Learning Models to find the Key factors and predict the probability of readmission on a broader scope</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13</a:t>
            </a:fld>
            <a:endParaRPr lang="en-IN">
              <a:solidFill>
                <a:prstClr val="white">
                  <a:tint val="75000"/>
                </a:prstClr>
              </a:solidFill>
            </a:endParaRPr>
          </a:p>
        </p:txBody>
      </p:sp>
    </p:spTree>
    <p:extLst>
      <p:ext uri="{BB962C8B-B14F-4D97-AF65-F5344CB8AC3E}">
        <p14:creationId xmlns:p14="http://schemas.microsoft.com/office/powerpoint/2010/main" val="281646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116632"/>
            <a:ext cx="9601200" cy="759296"/>
          </a:xfrm>
        </p:spPr>
        <p:txBody>
          <a:bodyPr/>
          <a:lstStyle/>
          <a:p>
            <a:r>
              <a:rPr lang="en-US">
                <a:solidFill>
                  <a:schemeClr val="accent3">
                    <a:lumMod val="50000"/>
                  </a:schemeClr>
                </a:solidFill>
                <a:latin typeface="Gill Sans MT"/>
              </a:rPr>
              <a:t>1) Abstract</a:t>
            </a:r>
            <a:endParaRPr lang="en-IN">
              <a:solidFill>
                <a:schemeClr val="accent3">
                  <a:lumMod val="50000"/>
                </a:schemeClr>
              </a:solidFill>
              <a:latin typeface="Gill Sans MT"/>
            </a:endParaRPr>
          </a:p>
        </p:txBody>
      </p:sp>
      <p:sp>
        <p:nvSpPr>
          <p:cNvPr id="3" name="Content Placeholder 2"/>
          <p:cNvSpPr>
            <a:spLocks noGrp="1"/>
          </p:cNvSpPr>
          <p:nvPr>
            <p:ph idx="1"/>
          </p:nvPr>
        </p:nvSpPr>
        <p:spPr>
          <a:xfrm>
            <a:off x="477788" y="1273670"/>
            <a:ext cx="10585176" cy="5119464"/>
          </a:xfrm>
        </p:spPr>
        <p:txBody>
          <a:bodyPr vert="horz" lIns="91440" tIns="45720" rIns="91440" bIns="45720" rtlCol="0" anchor="t">
            <a:noAutofit/>
          </a:bodyPr>
          <a:lstStyle/>
          <a:p>
            <a:pPr>
              <a:buFontTx/>
              <a:buChar char="-"/>
            </a:pPr>
            <a:r>
              <a:rPr lang="en-IN" sz="2000">
                <a:solidFill>
                  <a:srgbClr val="002060"/>
                </a:solidFill>
                <a:latin typeface="Gill Sans MT"/>
              </a:rPr>
              <a:t>The Primary focus of the hosipitals is to improve the outcomes and create satisfied patients</a:t>
            </a:r>
          </a:p>
          <a:p>
            <a:pPr>
              <a:buFontTx/>
              <a:buChar char="-"/>
            </a:pPr>
            <a:r>
              <a:rPr lang="en-IN" sz="2000">
                <a:solidFill>
                  <a:srgbClr val="002060"/>
                </a:solidFill>
                <a:latin typeface="Gill Sans MT"/>
              </a:rPr>
              <a:t>Hospitals are incurring heavy losses due to high Readmission rate of Diabetic Patients in US</a:t>
            </a:r>
            <a:endParaRPr lang="en-IN"/>
          </a:p>
          <a:p>
            <a:pPr>
              <a:buFontTx/>
              <a:buChar char="-"/>
            </a:pPr>
            <a:r>
              <a:rPr lang="en-IN" sz="2000">
                <a:solidFill>
                  <a:srgbClr val="002060"/>
                </a:solidFill>
                <a:latin typeface="Gill Sans MT"/>
              </a:rPr>
              <a:t>By predicting the probability of the new patient getting readmitted within 30 Days, we can identify various ways to avoid that by giving better precautionary measures</a:t>
            </a:r>
          </a:p>
          <a:p>
            <a:pPr>
              <a:buFontTx/>
              <a:buChar char="-"/>
            </a:pPr>
            <a:r>
              <a:rPr lang="en-IN" sz="2000">
                <a:solidFill>
                  <a:srgbClr val="002060"/>
                </a:solidFill>
                <a:latin typeface="Gill Sans MT"/>
              </a:rPr>
              <a:t>This project deals with finding the Key Factors that influence the probability of the patient getting readmitted in the hospital within 30 days</a:t>
            </a:r>
          </a:p>
          <a:p>
            <a:pPr>
              <a:buFontTx/>
              <a:buChar char="-"/>
            </a:pPr>
            <a:r>
              <a:rPr lang="en-IN" sz="2000">
                <a:solidFill>
                  <a:srgbClr val="002060"/>
                </a:solidFill>
                <a:latin typeface="Gill Sans MT"/>
              </a:rPr>
              <a:t>In the process of finding those Key Factors we are focussing on building Machine Learning model like Random Forest and the have to build Logistic Regression Model to predict the probability of readmission and looking to select the best model with higher accuracy</a:t>
            </a:r>
          </a:p>
          <a:p>
            <a:pPr>
              <a:buFont typeface="Arial"/>
              <a:buChar char="•"/>
            </a:pPr>
            <a:endParaRPr lang="en-US" sz="2000">
              <a:solidFill>
                <a:schemeClr val="bg1"/>
              </a:solidFill>
              <a:latin typeface="Century"/>
            </a:endParaRPr>
          </a:p>
          <a:p>
            <a:pPr>
              <a:buFontTx/>
              <a:buChar char="-"/>
            </a:pPr>
            <a:endParaRPr lang="en-IN" sz="20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2</a:t>
            </a:fld>
            <a:endParaRPr lang="en-IN">
              <a:solidFill>
                <a:prstClr val="white">
                  <a:tint val="75000"/>
                </a:prstClr>
              </a:solidFill>
            </a:endParaRPr>
          </a:p>
        </p:txBody>
      </p:sp>
    </p:spTree>
    <p:extLst>
      <p:ext uri="{BB962C8B-B14F-4D97-AF65-F5344CB8AC3E}">
        <p14:creationId xmlns:p14="http://schemas.microsoft.com/office/powerpoint/2010/main" val="240178585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260648"/>
            <a:ext cx="9601200" cy="759296"/>
          </a:xfrm>
        </p:spPr>
        <p:txBody>
          <a:bodyPr/>
          <a:lstStyle/>
          <a:p>
            <a:r>
              <a:rPr lang="en-US">
                <a:solidFill>
                  <a:schemeClr val="accent3">
                    <a:lumMod val="50000"/>
                  </a:schemeClr>
                </a:solidFill>
                <a:latin typeface="Gill Sans MT" panose="020B0502020104020203" pitchFamily="34" charset="0"/>
              </a:rPr>
              <a:t>2) Business Problem</a:t>
            </a:r>
            <a:endParaRPr lang="en-IN">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621804" y="1196752"/>
            <a:ext cx="10657184" cy="4896544"/>
          </a:xfrm>
        </p:spPr>
        <p:txBody>
          <a:bodyPr vert="horz" lIns="91440" tIns="45720" rIns="91440" bIns="45720" rtlCol="0" anchor="t">
            <a:noAutofit/>
          </a:bodyPr>
          <a:lstStyle/>
          <a:p>
            <a:pPr>
              <a:buFontTx/>
              <a:buChar char="-"/>
            </a:pPr>
            <a:r>
              <a:rPr lang="en-IN" sz="2000">
                <a:solidFill>
                  <a:srgbClr val="002060"/>
                </a:solidFill>
                <a:latin typeface="Gill Sans MT"/>
              </a:rPr>
              <a:t>Diabetes is a medical condition that is caused due to insufficient production and secretion of insulin from the pancreas in case of Type-1 diabetes and defective response of insulin Type-2 diabetes</a:t>
            </a:r>
          </a:p>
          <a:p>
            <a:pPr>
              <a:buFontTx/>
              <a:buChar char="-"/>
            </a:pPr>
            <a:r>
              <a:rPr lang="en-IN" sz="2000">
                <a:solidFill>
                  <a:srgbClr val="002060"/>
                </a:solidFill>
                <a:latin typeface="Gill Sans MT"/>
              </a:rPr>
              <a:t>Readmission of Diabetic Patients in the Hospitals is highly expensive due to the penalties faced by the hospitals if the readmission rate is higher than expected</a:t>
            </a:r>
          </a:p>
          <a:p>
            <a:pPr>
              <a:buFontTx/>
              <a:buChar char="-"/>
            </a:pPr>
            <a:r>
              <a:rPr lang="en-IN" sz="2000">
                <a:solidFill>
                  <a:srgbClr val="002060"/>
                </a:solidFill>
                <a:latin typeface="Gill Sans MT" panose="020B0502020104020203" pitchFamily="34" charset="0"/>
              </a:rPr>
              <a:t>The main goal of most of the hospitals are focused on improving the outcomes as well as creating more number of satisfied patients and better overall value</a:t>
            </a:r>
          </a:p>
          <a:p>
            <a:pPr>
              <a:buFontTx/>
              <a:buChar char="-"/>
            </a:pPr>
            <a:r>
              <a:rPr lang="en-IN" sz="2000">
                <a:solidFill>
                  <a:srgbClr val="002060"/>
                </a:solidFill>
                <a:latin typeface="Gill Sans MT"/>
              </a:rPr>
              <a:t>Hence, it is important for the hospitals to focus more on reducing the readmission rates to avoid the penalties</a:t>
            </a:r>
          </a:p>
          <a:p>
            <a:pPr>
              <a:buFontTx/>
              <a:buChar char="-"/>
            </a:pPr>
            <a:r>
              <a:rPr lang="en-IN" sz="2000">
                <a:solidFill>
                  <a:srgbClr val="002060"/>
                </a:solidFill>
                <a:latin typeface="Gill Sans MT"/>
              </a:rPr>
              <a:t>We have to identify the Significant features that influence the readmission for diabetic patients and to predict the probability of their readmission</a:t>
            </a:r>
          </a:p>
          <a:p>
            <a:pPr>
              <a:buFont typeface="Arial"/>
              <a:buChar char="•"/>
            </a:pPr>
            <a:r>
              <a:rPr lang="en-IN" sz="2000">
                <a:solidFill>
                  <a:srgbClr val="002060"/>
                </a:solidFill>
                <a:latin typeface="Gill Sans MT"/>
              </a:rPr>
              <a:t>The graph shown beside is data falling under the readmisison criteria </a:t>
            </a:r>
          </a:p>
          <a:p>
            <a:pPr marL="0" indent="0">
              <a:buNone/>
            </a:pPr>
            <a:r>
              <a:rPr lang="en-IN" sz="2000">
                <a:solidFill>
                  <a:srgbClr val="002060"/>
                </a:solidFill>
                <a:latin typeface="Gill Sans MT"/>
              </a:rPr>
              <a:t>as we have defined in the data cleaning section</a:t>
            </a:r>
          </a:p>
          <a:p>
            <a:pPr>
              <a:buFontTx/>
              <a:buChar char="-"/>
            </a:pPr>
            <a:endParaRPr lang="en-IN" sz="2000">
              <a:solidFill>
                <a:srgbClr val="002060"/>
              </a:solidFill>
              <a:latin typeface="Gill Sans MT"/>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9542E4-2CCF-42F6-9D92-ED568035133D}" type="slidenum">
              <a:rPr kumimoji="0" lang="en-IN" sz="1000" b="0" i="0" u="none" strike="noStrike" kern="1200" cap="none" spc="0" normalizeH="0" baseline="0" noProof="0" smtClean="0">
                <a:ln>
                  <a:noFill/>
                </a:ln>
                <a:solidFill>
                  <a:prstClr val="white">
                    <a:tint val="75000"/>
                  </a:prstClr>
                </a:solidFill>
                <a:effectLst/>
                <a:uLnTx/>
                <a:uFillTx/>
                <a:latin typeface="Century"/>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000" b="0" i="0" u="none" strike="noStrike" kern="1200" cap="none" spc="0" normalizeH="0" baseline="0" noProof="0">
              <a:ln>
                <a:noFill/>
              </a:ln>
              <a:solidFill>
                <a:prstClr val="white">
                  <a:tint val="75000"/>
                </a:prstClr>
              </a:solidFill>
              <a:effectLst/>
              <a:uLnTx/>
              <a:uFillTx/>
              <a:latin typeface="Century"/>
              <a:ea typeface="+mn-ea"/>
              <a:cs typeface="+mn-cs"/>
            </a:endParaRPr>
          </a:p>
        </p:txBody>
      </p:sp>
      <p:pic>
        <p:nvPicPr>
          <p:cNvPr id="4" name="Picture 5" descr="A screenshot of a cell phone&#10;&#10;Description generated with very high confidence">
            <a:extLst>
              <a:ext uri="{FF2B5EF4-FFF2-40B4-BE49-F238E27FC236}">
                <a16:creationId xmlns:a16="http://schemas.microsoft.com/office/drawing/2014/main" id="{E9E42310-1F28-4997-8778-FF57450765F5}"/>
              </a:ext>
            </a:extLst>
          </p:cNvPr>
          <p:cNvPicPr>
            <a:picLocks noChangeAspect="1"/>
          </p:cNvPicPr>
          <p:nvPr/>
        </p:nvPicPr>
        <p:blipFill>
          <a:blip r:embed="rId2"/>
          <a:stretch>
            <a:fillRect/>
          </a:stretch>
        </p:blipFill>
        <p:spPr>
          <a:xfrm>
            <a:off x="8176686" y="4567983"/>
            <a:ext cx="3656646" cy="2290309"/>
          </a:xfrm>
          <a:prstGeom prst="rect">
            <a:avLst/>
          </a:prstGeom>
        </p:spPr>
      </p:pic>
    </p:spTree>
    <p:extLst>
      <p:ext uri="{BB962C8B-B14F-4D97-AF65-F5344CB8AC3E}">
        <p14:creationId xmlns:p14="http://schemas.microsoft.com/office/powerpoint/2010/main" val="219396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26815"/>
            <a:ext cx="9601200" cy="759296"/>
          </a:xfrm>
        </p:spPr>
        <p:txBody>
          <a:bodyPr/>
          <a:lstStyle/>
          <a:p>
            <a:r>
              <a:rPr lang="en-US">
                <a:solidFill>
                  <a:schemeClr val="accent3">
                    <a:lumMod val="50000"/>
                  </a:schemeClr>
                </a:solidFill>
                <a:latin typeface="Gill Sans MT"/>
              </a:rPr>
              <a:t>3) Data Collection</a:t>
            </a:r>
            <a:endParaRPr lang="en-IN">
              <a:solidFill>
                <a:schemeClr val="accent3">
                  <a:lumMod val="50000"/>
                </a:schemeClr>
              </a:solidFill>
              <a:latin typeface="Gill Sans MT"/>
            </a:endParaRPr>
          </a:p>
        </p:txBody>
      </p:sp>
      <p:sp>
        <p:nvSpPr>
          <p:cNvPr id="3" name="Content Placeholder 2"/>
          <p:cNvSpPr>
            <a:spLocks noGrp="1"/>
          </p:cNvSpPr>
          <p:nvPr>
            <p:ph idx="1"/>
          </p:nvPr>
        </p:nvSpPr>
        <p:spPr>
          <a:xfrm>
            <a:off x="261764" y="820916"/>
            <a:ext cx="11053328" cy="5572217"/>
          </a:xfrm>
        </p:spPr>
        <p:txBody>
          <a:bodyPr vert="horz" lIns="91440" tIns="45720" rIns="91440" bIns="45720" rtlCol="0" anchor="t">
            <a:noAutofit/>
          </a:bodyPr>
          <a:lstStyle/>
          <a:p>
            <a:pPr>
              <a:buFontTx/>
              <a:buChar char="-"/>
            </a:pPr>
            <a:r>
              <a:rPr lang="en-IN" sz="1600">
                <a:solidFill>
                  <a:srgbClr val="002060"/>
                </a:solidFill>
                <a:latin typeface="Gill Sans MT"/>
              </a:rPr>
              <a:t>The dataset has been extracted from UCI Machine Learning Repository and the dataset represents 10 years (1999-2008) of clinical care at 130 US hospitals and integrated delivery networks</a:t>
            </a:r>
          </a:p>
          <a:p>
            <a:pPr marL="0" indent="0">
              <a:buNone/>
            </a:pPr>
            <a:r>
              <a:rPr lang="en-IN" sz="1600">
                <a:solidFill>
                  <a:srgbClr val="002060"/>
                </a:solidFill>
                <a:latin typeface="Gill Sans MT" panose="020B0502020104020203" pitchFamily="34" charset="0"/>
              </a:rPr>
              <a:t>	</a:t>
            </a:r>
            <a:r>
              <a:rPr lang="en-IN" sz="1600">
                <a:solidFill>
                  <a:srgbClr val="002060"/>
                </a:solidFill>
                <a:latin typeface="Gill Sans MT" panose="020B0502020104020203" pitchFamily="34" charset="0"/>
                <a:hlinkClick r:id="rId2"/>
              </a:rPr>
              <a:t>https://archive.ics.uci.edu/ml/datasets/Diabetes+130-US+hospitals+for+years+1999-2008#</a:t>
            </a:r>
            <a:endParaRPr lang="en-IN" sz="1600">
              <a:solidFill>
                <a:srgbClr val="002060"/>
              </a:solidFill>
              <a:latin typeface="Gill Sans MT" panose="020B0502020104020203" pitchFamily="34" charset="0"/>
            </a:endParaRPr>
          </a:p>
          <a:p>
            <a:pPr>
              <a:buFontTx/>
              <a:buChar char="-"/>
            </a:pPr>
            <a:r>
              <a:rPr lang="en-IN" sz="1600">
                <a:solidFill>
                  <a:srgbClr val="002060"/>
                </a:solidFill>
                <a:latin typeface="Gill Sans MT"/>
              </a:rPr>
              <a:t>The dataset includes around1,00,000 observations and 50 columns such as patient number, race, gender, age, admission type, time in hospital, medical specialty of admitting physician, number of lab test performed, HbA1c test result, diagnosis, number of medication, diabetic medications, number of outpatient, inpatient, and emergency visits in the year before the hospitalization, etc</a:t>
            </a:r>
          </a:p>
          <a:p>
            <a:pPr marL="0" indent="0">
              <a:buNone/>
            </a:pPr>
            <a:endParaRPr lang="en-IN" sz="1600">
              <a:solidFill>
                <a:srgbClr val="002060"/>
              </a:solidFill>
              <a:latin typeface="Gill Sans MT" panose="020B0502020104020203" pitchFamily="34" charset="0"/>
            </a:endParaRPr>
          </a:p>
          <a:p>
            <a:pPr marL="0" indent="0">
              <a:spcBef>
                <a:spcPts val="600"/>
              </a:spcBef>
              <a:buNone/>
            </a:pPr>
            <a:endParaRPr lang="en-IN" sz="2000">
              <a:solidFill>
                <a:srgbClr val="002060"/>
              </a:solidFill>
              <a:latin typeface="Gill Sans MT" panose="020B0502020104020203" pitchFamily="34" charset="0"/>
            </a:endParaRPr>
          </a:p>
          <a:p>
            <a:pPr marL="365760" lvl="1" indent="0">
              <a:buNone/>
            </a:pPr>
            <a:endParaRPr lang="en-IN" sz="1600">
              <a:solidFill>
                <a:srgbClr val="002060"/>
              </a:solidFill>
              <a:latin typeface="Gill Sans MT" panose="020B0502020104020203" pitchFamily="34" charset="0"/>
            </a:endParaRPr>
          </a:p>
          <a:p>
            <a:pPr>
              <a:buFontTx/>
              <a:buChar char="-"/>
            </a:pPr>
            <a:endParaRPr lang="en-IN" sz="20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9542E4-2CCF-42F6-9D92-ED568035133D}" type="slidenum">
              <a:rPr kumimoji="0" lang="en-IN" sz="1000" b="0" i="0" u="none" strike="noStrike" kern="1200" cap="none" spc="0" normalizeH="0" baseline="0" noProof="0" smtClean="0">
                <a:ln>
                  <a:noFill/>
                </a:ln>
                <a:solidFill>
                  <a:prstClr val="white">
                    <a:tint val="75000"/>
                  </a:prstClr>
                </a:solidFill>
                <a:effectLst/>
                <a:uLnTx/>
                <a:uFillTx/>
                <a:latin typeface="Century"/>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000" b="0" i="0" u="none" strike="noStrike" kern="1200" cap="none" spc="0" normalizeH="0" baseline="0" noProof="0">
              <a:ln>
                <a:noFill/>
              </a:ln>
              <a:solidFill>
                <a:prstClr val="white">
                  <a:tint val="75000"/>
                </a:prstClr>
              </a:solidFill>
              <a:effectLst/>
              <a:uLnTx/>
              <a:uFillTx/>
              <a:latin typeface="Century"/>
              <a:ea typeface="+mn-ea"/>
              <a:cs typeface="+mn-cs"/>
            </a:endParaRPr>
          </a:p>
        </p:txBody>
      </p:sp>
    </p:spTree>
    <p:extLst>
      <p:ext uri="{BB962C8B-B14F-4D97-AF65-F5344CB8AC3E}">
        <p14:creationId xmlns:p14="http://schemas.microsoft.com/office/powerpoint/2010/main" val="320389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260648"/>
            <a:ext cx="9601200" cy="759296"/>
          </a:xfrm>
        </p:spPr>
        <p:txBody>
          <a:bodyPr/>
          <a:lstStyle/>
          <a:p>
            <a:r>
              <a:rPr lang="en-US">
                <a:solidFill>
                  <a:schemeClr val="accent3">
                    <a:lumMod val="50000"/>
                  </a:schemeClr>
                </a:solidFill>
                <a:latin typeface="Gill Sans MT"/>
              </a:rPr>
              <a:t>4) Data Cleaning</a:t>
            </a:r>
            <a:endParaRPr lang="en-IN">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405780" y="1124744"/>
            <a:ext cx="10549272" cy="5184576"/>
          </a:xfrm>
        </p:spPr>
        <p:txBody>
          <a:bodyPr vert="horz" lIns="91440" tIns="45720" rIns="91440" bIns="45720" rtlCol="0" anchor="t">
            <a:noAutofit/>
          </a:bodyPr>
          <a:lstStyle/>
          <a:p>
            <a:pPr>
              <a:spcBef>
                <a:spcPts val="1200"/>
              </a:spcBef>
              <a:buFontTx/>
              <a:buChar char="-"/>
            </a:pPr>
            <a:r>
              <a:rPr lang="en-IN" sz="2000">
                <a:solidFill>
                  <a:srgbClr val="002060"/>
                </a:solidFill>
                <a:latin typeface="Gill Sans MT"/>
              </a:rPr>
              <a:t>We considered the patients who are getting ‘readmitted’ as the dependent variable and divided them into the 3 categories, &lt;30, &gt;30 &amp; No into 2 levels, &lt;30 as 1 and both &gt;30 &amp; No as 0. This we are terming as the readmission criteria for the next slides</a:t>
            </a:r>
          </a:p>
          <a:p>
            <a:pPr>
              <a:spcBef>
                <a:spcPts val="1200"/>
              </a:spcBef>
              <a:buFontTx/>
              <a:buChar char="-"/>
            </a:pPr>
            <a:r>
              <a:rPr lang="en-IN" sz="2000">
                <a:solidFill>
                  <a:srgbClr val="002060"/>
                </a:solidFill>
                <a:latin typeface="Gill Sans MT"/>
              </a:rPr>
              <a:t>We have ignored the features, ‘weights’, ’payers’ &amp; ‘</a:t>
            </a:r>
            <a:r>
              <a:rPr lang="en-IN" sz="2000" err="1">
                <a:solidFill>
                  <a:srgbClr val="002060"/>
                </a:solidFill>
                <a:latin typeface="Gill Sans MT"/>
              </a:rPr>
              <a:t>Medical_Speciality</a:t>
            </a:r>
            <a:r>
              <a:rPr lang="en-IN" sz="2000">
                <a:solidFill>
                  <a:srgbClr val="002060"/>
                </a:solidFill>
                <a:latin typeface="Gill Sans MT"/>
              </a:rPr>
              <a:t>’ as they have many null values</a:t>
            </a:r>
          </a:p>
          <a:p>
            <a:pPr>
              <a:spcBef>
                <a:spcPts val="1200"/>
              </a:spcBef>
              <a:buFontTx/>
              <a:buChar char="-"/>
            </a:pPr>
            <a:r>
              <a:rPr lang="en-IN" sz="2000">
                <a:solidFill>
                  <a:srgbClr val="002060"/>
                </a:solidFill>
                <a:latin typeface="Gill Sans MT"/>
              </a:rPr>
              <a:t>There are a few diagnosis features such as ’diag_1’, ‘diag_2’, ‘diag_3’. we have mapped those levels to ICD9 codes and reduced to 18 levels for those diagnosis features</a:t>
            </a:r>
          </a:p>
          <a:p>
            <a:pPr>
              <a:spcBef>
                <a:spcPts val="1200"/>
              </a:spcBef>
              <a:buFontTx/>
              <a:buChar char="-"/>
            </a:pPr>
            <a:r>
              <a:rPr lang="en-IN" sz="2000">
                <a:solidFill>
                  <a:srgbClr val="002060"/>
                </a:solidFill>
                <a:latin typeface="Gill Sans MT"/>
              </a:rPr>
              <a:t>We have checked the value counts of the race of the people who are readmitted</a:t>
            </a:r>
          </a:p>
          <a:p>
            <a:pPr lvl="0">
              <a:spcBef>
                <a:spcPts val="1200"/>
              </a:spcBef>
              <a:buFontTx/>
              <a:buChar char="-"/>
            </a:pPr>
            <a:r>
              <a:rPr lang="en-IN" sz="2000">
                <a:solidFill>
                  <a:srgbClr val="002060"/>
                </a:solidFill>
                <a:latin typeface="Gill Sans MT"/>
              </a:rPr>
              <a:t>We have done Feature Engineering by combining the features, ‘</a:t>
            </a:r>
            <a:r>
              <a:rPr lang="en-IN" sz="2000" err="1">
                <a:solidFill>
                  <a:srgbClr val="002060"/>
                </a:solidFill>
                <a:latin typeface="Gill Sans MT"/>
              </a:rPr>
              <a:t>outpatient_visits</a:t>
            </a:r>
            <a:r>
              <a:rPr lang="en-IN" sz="2000">
                <a:solidFill>
                  <a:srgbClr val="002060"/>
                </a:solidFill>
                <a:latin typeface="Gill Sans MT"/>
              </a:rPr>
              <a:t>’, ‘</a:t>
            </a:r>
            <a:r>
              <a:rPr lang="en-IN" sz="2000" err="1">
                <a:solidFill>
                  <a:srgbClr val="002060"/>
                </a:solidFill>
                <a:latin typeface="Gill Sans MT"/>
              </a:rPr>
              <a:t>inpatient_visits</a:t>
            </a:r>
            <a:r>
              <a:rPr lang="en-IN" sz="2000">
                <a:solidFill>
                  <a:srgbClr val="002060"/>
                </a:solidFill>
                <a:latin typeface="Gill Sans MT"/>
              </a:rPr>
              <a:t>’ and ‘</a:t>
            </a:r>
            <a:r>
              <a:rPr lang="en-IN" sz="2000" err="1">
                <a:solidFill>
                  <a:srgbClr val="002060"/>
                </a:solidFill>
                <a:latin typeface="Gill Sans MT"/>
              </a:rPr>
              <a:t>emergency_visits</a:t>
            </a:r>
            <a:r>
              <a:rPr lang="en-IN" sz="2000">
                <a:solidFill>
                  <a:srgbClr val="002060"/>
                </a:solidFill>
                <a:latin typeface="Gill Sans MT"/>
              </a:rPr>
              <a:t>’ to ‘</a:t>
            </a:r>
            <a:r>
              <a:rPr lang="en-IN" sz="2000" err="1">
                <a:solidFill>
                  <a:srgbClr val="002060"/>
                </a:solidFill>
                <a:latin typeface="Gill Sans MT"/>
              </a:rPr>
              <a:t>total_visits</a:t>
            </a:r>
            <a:r>
              <a:rPr lang="en-IN" sz="2000">
                <a:solidFill>
                  <a:srgbClr val="002060"/>
                </a:solidFill>
                <a:latin typeface="Gill Sans MT"/>
              </a:rPr>
              <a:t>’ by adding up the values of the 3 features</a:t>
            </a:r>
          </a:p>
          <a:p>
            <a:pPr>
              <a:spcBef>
                <a:spcPts val="1200"/>
              </a:spcBef>
              <a:buFontTx/>
              <a:buChar char="-"/>
            </a:pPr>
            <a:endParaRPr lang="en-IN" sz="2000">
              <a:solidFill>
                <a:srgbClr val="002060"/>
              </a:solidFill>
              <a:latin typeface="Gill Sans MT"/>
            </a:endParaRPr>
          </a:p>
          <a:p>
            <a:pPr marL="0" indent="0">
              <a:spcBef>
                <a:spcPts val="1200"/>
              </a:spcBef>
              <a:buNone/>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a:spcBef>
                <a:spcPts val="1200"/>
              </a:spcBef>
              <a:buFontTx/>
              <a:buChar char="-"/>
            </a:pPr>
            <a:endParaRPr lang="en-IN" sz="2000">
              <a:solidFill>
                <a:srgbClr val="002060"/>
              </a:solidFill>
              <a:latin typeface="Gill Sans MT" panose="020B0502020104020203" pitchFamily="34" charset="0"/>
            </a:endParaRPr>
          </a:p>
          <a:p>
            <a:pPr marL="0" indent="0">
              <a:buNone/>
            </a:pPr>
            <a:endParaRPr lang="en-IN" sz="16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5</a:t>
            </a:fld>
            <a:endParaRPr lang="en-IN">
              <a:solidFill>
                <a:prstClr val="white">
                  <a:tint val="75000"/>
                </a:prstClr>
              </a:solidFill>
            </a:endParaRPr>
          </a:p>
        </p:txBody>
      </p:sp>
    </p:spTree>
    <p:extLst>
      <p:ext uri="{BB962C8B-B14F-4D97-AF65-F5344CB8AC3E}">
        <p14:creationId xmlns:p14="http://schemas.microsoft.com/office/powerpoint/2010/main" val="247044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260648"/>
            <a:ext cx="9601200" cy="759296"/>
          </a:xfrm>
        </p:spPr>
        <p:txBody>
          <a:bodyPr/>
          <a:lstStyle/>
          <a:p>
            <a:r>
              <a:rPr lang="en-US">
                <a:solidFill>
                  <a:schemeClr val="accent3">
                    <a:lumMod val="50000"/>
                  </a:schemeClr>
                </a:solidFill>
                <a:latin typeface="Gill Sans MT"/>
              </a:rPr>
              <a:t>5) Data Understanding(EDA)</a:t>
            </a:r>
            <a:endParaRPr lang="en-IN">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405780" y="1124744"/>
            <a:ext cx="10549272" cy="5184576"/>
          </a:xfrm>
        </p:spPr>
        <p:txBody>
          <a:bodyPr vert="horz" lIns="91440" tIns="45720" rIns="91440" bIns="45720" rtlCol="0" anchor="t">
            <a:noAutofit/>
          </a:bodyPr>
          <a:lstStyle/>
          <a:p>
            <a:pPr marL="0" indent="0">
              <a:spcBef>
                <a:spcPts val="1200"/>
              </a:spcBef>
              <a:buFontTx/>
              <a:buNone/>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marL="0" indent="0">
              <a:buNone/>
            </a:pPr>
            <a:endParaRPr lang="en-IN" sz="16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6</a:t>
            </a:fld>
            <a:endParaRPr lang="en-IN">
              <a:solidFill>
                <a:prstClr val="white">
                  <a:tint val="75000"/>
                </a:prstClr>
              </a:solidFill>
            </a:endParaRPr>
          </a:p>
        </p:txBody>
      </p:sp>
      <p:pic>
        <p:nvPicPr>
          <p:cNvPr id="4" name="Picture 5" descr="A screenshot of a cell phone&#10;&#10;Description generated with high confidence">
            <a:extLst>
              <a:ext uri="{FF2B5EF4-FFF2-40B4-BE49-F238E27FC236}">
                <a16:creationId xmlns:a16="http://schemas.microsoft.com/office/drawing/2014/main" id="{74332DB3-7657-4900-82C4-13075AF58C49}"/>
              </a:ext>
            </a:extLst>
          </p:cNvPr>
          <p:cNvPicPr>
            <a:picLocks noChangeAspect="1"/>
          </p:cNvPicPr>
          <p:nvPr/>
        </p:nvPicPr>
        <p:blipFill>
          <a:blip r:embed="rId3"/>
          <a:stretch>
            <a:fillRect/>
          </a:stretch>
        </p:blipFill>
        <p:spPr>
          <a:xfrm>
            <a:off x="112166" y="1707077"/>
            <a:ext cx="3579208" cy="2753799"/>
          </a:xfrm>
          <a:prstGeom prst="rect">
            <a:avLst/>
          </a:prstGeom>
        </p:spPr>
      </p:pic>
      <p:pic>
        <p:nvPicPr>
          <p:cNvPr id="7" name="Picture 7" descr="A close up of a map&#10;&#10;Description generated with very high confidence">
            <a:extLst>
              <a:ext uri="{FF2B5EF4-FFF2-40B4-BE49-F238E27FC236}">
                <a16:creationId xmlns:a16="http://schemas.microsoft.com/office/drawing/2014/main" id="{F620EA87-A05E-46FD-807E-12178AB68759}"/>
              </a:ext>
            </a:extLst>
          </p:cNvPr>
          <p:cNvPicPr>
            <a:picLocks noChangeAspect="1"/>
          </p:cNvPicPr>
          <p:nvPr/>
        </p:nvPicPr>
        <p:blipFill>
          <a:blip r:embed="rId4"/>
          <a:stretch>
            <a:fillRect/>
          </a:stretch>
        </p:blipFill>
        <p:spPr>
          <a:xfrm>
            <a:off x="3687132" y="1577478"/>
            <a:ext cx="4035360" cy="2885604"/>
          </a:xfrm>
          <a:prstGeom prst="rect">
            <a:avLst/>
          </a:prstGeom>
        </p:spPr>
      </p:pic>
      <p:pic>
        <p:nvPicPr>
          <p:cNvPr id="9" name="Picture 9" descr="A screenshot of a cell phone&#10;&#10;Description generated with high confidence">
            <a:extLst>
              <a:ext uri="{FF2B5EF4-FFF2-40B4-BE49-F238E27FC236}">
                <a16:creationId xmlns:a16="http://schemas.microsoft.com/office/drawing/2014/main" id="{1ACE1489-A482-4A07-A15C-80612C10D63E}"/>
              </a:ext>
            </a:extLst>
          </p:cNvPr>
          <p:cNvPicPr>
            <a:picLocks noChangeAspect="1"/>
          </p:cNvPicPr>
          <p:nvPr/>
        </p:nvPicPr>
        <p:blipFill>
          <a:blip r:embed="rId5"/>
          <a:stretch>
            <a:fillRect/>
          </a:stretch>
        </p:blipFill>
        <p:spPr>
          <a:xfrm>
            <a:off x="7686424" y="1422398"/>
            <a:ext cx="3886846" cy="3036524"/>
          </a:xfrm>
          <a:prstGeom prst="rect">
            <a:avLst/>
          </a:prstGeom>
        </p:spPr>
      </p:pic>
      <p:sp>
        <p:nvSpPr>
          <p:cNvPr id="15" name="TextBox 14">
            <a:extLst>
              <a:ext uri="{FF2B5EF4-FFF2-40B4-BE49-F238E27FC236}">
                <a16:creationId xmlns:a16="http://schemas.microsoft.com/office/drawing/2014/main" id="{F2A644AA-F4E3-4C0C-B142-36CB43093740}"/>
              </a:ext>
            </a:extLst>
          </p:cNvPr>
          <p:cNvSpPr txBox="1"/>
          <p:nvPr/>
        </p:nvSpPr>
        <p:spPr>
          <a:xfrm>
            <a:off x="701632" y="4664537"/>
            <a:ext cx="2743200" cy="1754326"/>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 Number of medications taken by the patients vs Age of the patients. The age 60-70 band takes more number of medications</a:t>
            </a:r>
            <a:endParaRPr lang="en-US" err="1">
              <a:solidFill>
                <a:schemeClr val="bg1"/>
              </a:solidFill>
            </a:endParaRPr>
          </a:p>
        </p:txBody>
      </p:sp>
      <p:sp>
        <p:nvSpPr>
          <p:cNvPr id="16" name="TextBox 15">
            <a:extLst>
              <a:ext uri="{FF2B5EF4-FFF2-40B4-BE49-F238E27FC236}">
                <a16:creationId xmlns:a16="http://schemas.microsoft.com/office/drawing/2014/main" id="{CF14CA3F-E120-4AC6-AB1B-8F1476DB9C6A}"/>
              </a:ext>
            </a:extLst>
          </p:cNvPr>
          <p:cNvSpPr txBox="1"/>
          <p:nvPr/>
        </p:nvSpPr>
        <p:spPr>
          <a:xfrm>
            <a:off x="4308421" y="4657344"/>
            <a:ext cx="2743200" cy="923330"/>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 Histograms of all the columns used as part of EDA</a:t>
            </a:r>
          </a:p>
        </p:txBody>
      </p:sp>
      <p:sp>
        <p:nvSpPr>
          <p:cNvPr id="17" name="TextBox 16">
            <a:extLst>
              <a:ext uri="{FF2B5EF4-FFF2-40B4-BE49-F238E27FC236}">
                <a16:creationId xmlns:a16="http://schemas.microsoft.com/office/drawing/2014/main" id="{1BE36A27-2D5B-4D0B-9355-687180D51416}"/>
              </a:ext>
            </a:extLst>
          </p:cNvPr>
          <p:cNvSpPr txBox="1"/>
          <p:nvPr/>
        </p:nvSpPr>
        <p:spPr>
          <a:xfrm>
            <a:off x="8065646" y="4657343"/>
            <a:ext cx="2743200" cy="1754326"/>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Scatterplot showing the readmission criteria like number of lab procedures, procedures, medications and emergency number.</a:t>
            </a:r>
          </a:p>
        </p:txBody>
      </p:sp>
    </p:spTree>
    <p:extLst>
      <p:ext uri="{BB962C8B-B14F-4D97-AF65-F5344CB8AC3E}">
        <p14:creationId xmlns:p14="http://schemas.microsoft.com/office/powerpoint/2010/main" val="289082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780" y="1124744"/>
            <a:ext cx="10549272" cy="5184576"/>
          </a:xfrm>
        </p:spPr>
        <p:txBody>
          <a:bodyPr vert="horz" lIns="91440" tIns="45720" rIns="91440" bIns="45720" rtlCol="0" anchor="t">
            <a:noAutofit/>
          </a:bodyPr>
          <a:lstStyle/>
          <a:p>
            <a:pPr marL="0" indent="0">
              <a:spcBef>
                <a:spcPts val="1200"/>
              </a:spcBef>
              <a:buFontTx/>
              <a:buNone/>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marL="0" indent="0">
              <a:buNone/>
            </a:pPr>
            <a:endParaRPr lang="en-IN" sz="16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7</a:t>
            </a:fld>
            <a:endParaRPr lang="en-IN">
              <a:solidFill>
                <a:prstClr val="white">
                  <a:tint val="75000"/>
                </a:prstClr>
              </a:solidFill>
            </a:endParaRPr>
          </a:p>
        </p:txBody>
      </p:sp>
      <p:sp>
        <p:nvSpPr>
          <p:cNvPr id="15" name="TextBox 14">
            <a:extLst>
              <a:ext uri="{FF2B5EF4-FFF2-40B4-BE49-F238E27FC236}">
                <a16:creationId xmlns:a16="http://schemas.microsoft.com/office/drawing/2014/main" id="{F2A644AA-F4E3-4C0C-B142-36CB43093740}"/>
              </a:ext>
            </a:extLst>
          </p:cNvPr>
          <p:cNvSpPr txBox="1"/>
          <p:nvPr/>
        </p:nvSpPr>
        <p:spPr>
          <a:xfrm>
            <a:off x="892580" y="4728234"/>
            <a:ext cx="2743200" cy="1754326"/>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 Here we can see the readmission pattern based on age band. So the age band of 70-80 has the highest readmission numbers.</a:t>
            </a:r>
          </a:p>
        </p:txBody>
      </p:sp>
      <p:sp>
        <p:nvSpPr>
          <p:cNvPr id="16" name="TextBox 15">
            <a:extLst>
              <a:ext uri="{FF2B5EF4-FFF2-40B4-BE49-F238E27FC236}">
                <a16:creationId xmlns:a16="http://schemas.microsoft.com/office/drawing/2014/main" id="{CF14CA3F-E120-4AC6-AB1B-8F1476DB9C6A}"/>
              </a:ext>
            </a:extLst>
          </p:cNvPr>
          <p:cNvSpPr txBox="1"/>
          <p:nvPr/>
        </p:nvSpPr>
        <p:spPr>
          <a:xfrm>
            <a:off x="5029779" y="4728233"/>
            <a:ext cx="2743200" cy="1754326"/>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 The readmission pattern based on gender. More females are readmitting to the hospitals based on the graph.</a:t>
            </a:r>
          </a:p>
        </p:txBody>
      </p:sp>
      <p:sp>
        <p:nvSpPr>
          <p:cNvPr id="17" name="TextBox 16">
            <a:extLst>
              <a:ext uri="{FF2B5EF4-FFF2-40B4-BE49-F238E27FC236}">
                <a16:creationId xmlns:a16="http://schemas.microsoft.com/office/drawing/2014/main" id="{1BE36A27-2D5B-4D0B-9355-687180D51416}"/>
              </a:ext>
            </a:extLst>
          </p:cNvPr>
          <p:cNvSpPr txBox="1"/>
          <p:nvPr/>
        </p:nvSpPr>
        <p:spPr>
          <a:xfrm>
            <a:off x="8872890" y="4732208"/>
            <a:ext cx="2743200" cy="1754326"/>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Boxplot showing the readmission criteria like time in the hospital, number of inpatients, and number of diagnosis.</a:t>
            </a:r>
          </a:p>
        </p:txBody>
      </p:sp>
      <p:pic>
        <p:nvPicPr>
          <p:cNvPr id="6" name="Picture 7" descr="A screenshot of a cell phone&#10;&#10;Description generated with high confidence">
            <a:extLst>
              <a:ext uri="{FF2B5EF4-FFF2-40B4-BE49-F238E27FC236}">
                <a16:creationId xmlns:a16="http://schemas.microsoft.com/office/drawing/2014/main" id="{2C229F06-F989-4AFB-9914-BC5C83FF7BEF}"/>
              </a:ext>
            </a:extLst>
          </p:cNvPr>
          <p:cNvPicPr>
            <a:picLocks noChangeAspect="1"/>
          </p:cNvPicPr>
          <p:nvPr/>
        </p:nvPicPr>
        <p:blipFill>
          <a:blip r:embed="rId2"/>
          <a:stretch>
            <a:fillRect/>
          </a:stretch>
        </p:blipFill>
        <p:spPr>
          <a:xfrm>
            <a:off x="112168" y="1206573"/>
            <a:ext cx="4183875" cy="3117842"/>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588162DE-3812-4DA1-A9F4-6A7FB32B8F61}"/>
              </a:ext>
            </a:extLst>
          </p:cNvPr>
          <p:cNvPicPr>
            <a:picLocks noChangeAspect="1"/>
          </p:cNvPicPr>
          <p:nvPr/>
        </p:nvPicPr>
        <p:blipFill>
          <a:blip r:embed="rId3"/>
          <a:stretch>
            <a:fillRect/>
          </a:stretch>
        </p:blipFill>
        <p:spPr>
          <a:xfrm>
            <a:off x="4344839" y="1347781"/>
            <a:ext cx="3971710" cy="3015901"/>
          </a:xfrm>
          <a:prstGeom prst="rect">
            <a:avLst/>
          </a:prstGeom>
        </p:spPr>
      </p:pic>
      <p:pic>
        <p:nvPicPr>
          <p:cNvPr id="12" name="Picture 12">
            <a:extLst>
              <a:ext uri="{FF2B5EF4-FFF2-40B4-BE49-F238E27FC236}">
                <a16:creationId xmlns:a16="http://schemas.microsoft.com/office/drawing/2014/main" id="{14D55693-25E9-4902-AA76-E1863FE9FCC2}"/>
              </a:ext>
            </a:extLst>
          </p:cNvPr>
          <p:cNvPicPr>
            <a:picLocks noChangeAspect="1"/>
          </p:cNvPicPr>
          <p:nvPr/>
        </p:nvPicPr>
        <p:blipFill>
          <a:blip r:embed="rId4"/>
          <a:stretch>
            <a:fillRect/>
          </a:stretch>
        </p:blipFill>
        <p:spPr>
          <a:xfrm>
            <a:off x="7951630" y="1702823"/>
            <a:ext cx="4236916" cy="2114726"/>
          </a:xfrm>
          <a:prstGeom prst="rect">
            <a:avLst/>
          </a:prstGeom>
        </p:spPr>
      </p:pic>
    </p:spTree>
    <p:extLst>
      <p:ext uri="{BB962C8B-B14F-4D97-AF65-F5344CB8AC3E}">
        <p14:creationId xmlns:p14="http://schemas.microsoft.com/office/powerpoint/2010/main" val="104814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780" y="1124744"/>
            <a:ext cx="10549272" cy="5184576"/>
          </a:xfrm>
        </p:spPr>
        <p:txBody>
          <a:bodyPr vert="horz" lIns="91440" tIns="45720" rIns="91440" bIns="45720" rtlCol="0" anchor="t">
            <a:noAutofit/>
          </a:bodyPr>
          <a:lstStyle/>
          <a:p>
            <a:pPr marL="0" indent="0">
              <a:spcBef>
                <a:spcPts val="1200"/>
              </a:spcBef>
              <a:buFontTx/>
              <a:buNone/>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marL="0" indent="0">
              <a:buNone/>
            </a:pPr>
            <a:endParaRPr lang="en-IN" sz="16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8</a:t>
            </a:fld>
            <a:endParaRPr lang="en-IN">
              <a:solidFill>
                <a:prstClr val="white">
                  <a:tint val="75000"/>
                </a:prstClr>
              </a:solidFill>
            </a:endParaRPr>
          </a:p>
        </p:txBody>
      </p:sp>
      <p:sp>
        <p:nvSpPr>
          <p:cNvPr id="15" name="TextBox 14">
            <a:extLst>
              <a:ext uri="{FF2B5EF4-FFF2-40B4-BE49-F238E27FC236}">
                <a16:creationId xmlns:a16="http://schemas.microsoft.com/office/drawing/2014/main" id="{F2A644AA-F4E3-4C0C-B142-36CB43093740}"/>
              </a:ext>
            </a:extLst>
          </p:cNvPr>
          <p:cNvSpPr txBox="1"/>
          <p:nvPr/>
        </p:nvSpPr>
        <p:spPr>
          <a:xfrm>
            <a:off x="723956" y="4385302"/>
            <a:ext cx="2743200" cy="1477328"/>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Plots showing the data variation using the readmission criteria in columns like gender, race and age.</a:t>
            </a:r>
          </a:p>
        </p:txBody>
      </p:sp>
      <p:sp>
        <p:nvSpPr>
          <p:cNvPr id="16" name="TextBox 15">
            <a:extLst>
              <a:ext uri="{FF2B5EF4-FFF2-40B4-BE49-F238E27FC236}">
                <a16:creationId xmlns:a16="http://schemas.microsoft.com/office/drawing/2014/main" id="{CF14CA3F-E120-4AC6-AB1B-8F1476DB9C6A}"/>
              </a:ext>
            </a:extLst>
          </p:cNvPr>
          <p:cNvSpPr txBox="1"/>
          <p:nvPr/>
        </p:nvSpPr>
        <p:spPr>
          <a:xfrm>
            <a:off x="5011622" y="4389279"/>
            <a:ext cx="2743200" cy="1477328"/>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Readmission pattern based on time in the hospital, inpatient count and number of diagnosis</a:t>
            </a:r>
          </a:p>
        </p:txBody>
      </p:sp>
      <p:sp>
        <p:nvSpPr>
          <p:cNvPr id="17" name="TextBox 16">
            <a:extLst>
              <a:ext uri="{FF2B5EF4-FFF2-40B4-BE49-F238E27FC236}">
                <a16:creationId xmlns:a16="http://schemas.microsoft.com/office/drawing/2014/main" id="{1BE36A27-2D5B-4D0B-9355-687180D51416}"/>
              </a:ext>
            </a:extLst>
          </p:cNvPr>
          <p:cNvSpPr txBox="1"/>
          <p:nvPr/>
        </p:nvSpPr>
        <p:spPr>
          <a:xfrm>
            <a:off x="8925115" y="4389278"/>
            <a:ext cx="2743200" cy="203132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Correlation matrix for all the required columns is showing that there is no much correlation between any of the columns for prediction.</a:t>
            </a:r>
          </a:p>
        </p:txBody>
      </p:sp>
      <p:pic>
        <p:nvPicPr>
          <p:cNvPr id="2" name="Picture 3" descr="A screenshot of a cell phone&#10;&#10;Description generated with very high confidence">
            <a:extLst>
              <a:ext uri="{FF2B5EF4-FFF2-40B4-BE49-F238E27FC236}">
                <a16:creationId xmlns:a16="http://schemas.microsoft.com/office/drawing/2014/main" id="{8CD119D9-FF21-4106-B6C7-CFD15D4FB657}"/>
              </a:ext>
            </a:extLst>
          </p:cNvPr>
          <p:cNvPicPr>
            <a:picLocks noChangeAspect="1"/>
          </p:cNvPicPr>
          <p:nvPr/>
        </p:nvPicPr>
        <p:blipFill>
          <a:blip r:embed="rId2"/>
          <a:stretch>
            <a:fillRect/>
          </a:stretch>
        </p:blipFill>
        <p:spPr>
          <a:xfrm>
            <a:off x="63179" y="1077060"/>
            <a:ext cx="4503582" cy="2201172"/>
          </a:xfrm>
          <a:prstGeom prst="rect">
            <a:avLst/>
          </a:prstGeom>
        </p:spPr>
      </p:pic>
      <p:pic>
        <p:nvPicPr>
          <p:cNvPr id="7" name="Picture 7" descr="A screenshot of a video game&#10;&#10;Description generated with high confidence">
            <a:extLst>
              <a:ext uri="{FF2B5EF4-FFF2-40B4-BE49-F238E27FC236}">
                <a16:creationId xmlns:a16="http://schemas.microsoft.com/office/drawing/2014/main" id="{86645022-8562-4C21-82EA-859BD7D35A6D}"/>
              </a:ext>
            </a:extLst>
          </p:cNvPr>
          <p:cNvPicPr>
            <a:picLocks noChangeAspect="1"/>
          </p:cNvPicPr>
          <p:nvPr/>
        </p:nvPicPr>
        <p:blipFill>
          <a:blip r:embed="rId3"/>
          <a:stretch>
            <a:fillRect/>
          </a:stretch>
        </p:blipFill>
        <p:spPr>
          <a:xfrm>
            <a:off x="4355069" y="1073264"/>
            <a:ext cx="4047105" cy="2904593"/>
          </a:xfrm>
          <a:prstGeom prst="rect">
            <a:avLst/>
          </a:prstGeom>
        </p:spPr>
      </p:pic>
      <p:pic>
        <p:nvPicPr>
          <p:cNvPr id="9" name="Picture 10" descr="A screenshot of a cell phone&#10;&#10;Description generated with very high confidence">
            <a:extLst>
              <a:ext uri="{FF2B5EF4-FFF2-40B4-BE49-F238E27FC236}">
                <a16:creationId xmlns:a16="http://schemas.microsoft.com/office/drawing/2014/main" id="{9E9B5F55-5409-432B-8EE7-52BE30E38388}"/>
              </a:ext>
            </a:extLst>
          </p:cNvPr>
          <p:cNvPicPr>
            <a:picLocks noChangeAspect="1"/>
          </p:cNvPicPr>
          <p:nvPr/>
        </p:nvPicPr>
        <p:blipFill>
          <a:blip r:embed="rId4"/>
          <a:stretch>
            <a:fillRect/>
          </a:stretch>
        </p:blipFill>
        <p:spPr>
          <a:xfrm>
            <a:off x="8459161" y="1072639"/>
            <a:ext cx="3667599" cy="2205593"/>
          </a:xfrm>
          <a:prstGeom prst="rect">
            <a:avLst/>
          </a:prstGeom>
        </p:spPr>
      </p:pic>
    </p:spTree>
    <p:extLst>
      <p:ext uri="{BB962C8B-B14F-4D97-AF65-F5344CB8AC3E}">
        <p14:creationId xmlns:p14="http://schemas.microsoft.com/office/powerpoint/2010/main" val="38283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780" y="1124744"/>
            <a:ext cx="10549272" cy="5184576"/>
          </a:xfrm>
        </p:spPr>
        <p:txBody>
          <a:bodyPr vert="horz" lIns="91440" tIns="45720" rIns="91440" bIns="45720" rtlCol="0" anchor="t">
            <a:noAutofit/>
          </a:bodyPr>
          <a:lstStyle/>
          <a:p>
            <a:pPr marL="0" indent="0">
              <a:spcBef>
                <a:spcPts val="1200"/>
              </a:spcBef>
              <a:buFontTx/>
              <a:buNone/>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lvl="0">
              <a:spcBef>
                <a:spcPts val="1200"/>
              </a:spcBef>
              <a:buFontTx/>
              <a:buChar char="-"/>
            </a:pPr>
            <a:endParaRPr lang="en-IN" sz="2000">
              <a:solidFill>
                <a:srgbClr val="002060"/>
              </a:solidFill>
              <a:latin typeface="Gill Sans MT" panose="020B0502020104020203" pitchFamily="34" charset="0"/>
            </a:endParaRPr>
          </a:p>
          <a:p>
            <a:pPr marL="0" indent="0">
              <a:buNone/>
            </a:pPr>
            <a:endParaRPr lang="en-IN" sz="160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9</a:t>
            </a:fld>
            <a:endParaRPr lang="en-IN">
              <a:solidFill>
                <a:prstClr val="white">
                  <a:tint val="75000"/>
                </a:prstClr>
              </a:solidFill>
            </a:endParaRPr>
          </a:p>
        </p:txBody>
      </p:sp>
      <p:sp>
        <p:nvSpPr>
          <p:cNvPr id="15" name="TextBox 14">
            <a:extLst>
              <a:ext uri="{FF2B5EF4-FFF2-40B4-BE49-F238E27FC236}">
                <a16:creationId xmlns:a16="http://schemas.microsoft.com/office/drawing/2014/main" id="{F2A644AA-F4E3-4C0C-B142-36CB43093740}"/>
              </a:ext>
            </a:extLst>
          </p:cNvPr>
          <p:cNvSpPr txBox="1"/>
          <p:nvPr/>
        </p:nvSpPr>
        <p:spPr>
          <a:xfrm>
            <a:off x="1014167" y="4541674"/>
            <a:ext cx="3546858" cy="120032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The graph shows the Primary diagnosis occurrences by diagnosis type. Circulatory diagnosis shows high numbers.</a:t>
            </a:r>
          </a:p>
        </p:txBody>
      </p:sp>
      <p:pic>
        <p:nvPicPr>
          <p:cNvPr id="13" name="Picture 13" descr="A screenshot of a cell phone&#10;&#10;Description generated with high confidence">
            <a:extLst>
              <a:ext uri="{FF2B5EF4-FFF2-40B4-BE49-F238E27FC236}">
                <a16:creationId xmlns:a16="http://schemas.microsoft.com/office/drawing/2014/main" id="{0421B316-61CF-4FB2-AB42-5F56544C8BC0}"/>
              </a:ext>
            </a:extLst>
          </p:cNvPr>
          <p:cNvPicPr>
            <a:picLocks noChangeAspect="1"/>
          </p:cNvPicPr>
          <p:nvPr/>
        </p:nvPicPr>
        <p:blipFill>
          <a:blip r:embed="rId2"/>
          <a:stretch>
            <a:fillRect/>
          </a:stretch>
        </p:blipFill>
        <p:spPr>
          <a:xfrm>
            <a:off x="114091" y="2216701"/>
            <a:ext cx="5565128" cy="2216702"/>
          </a:xfrm>
          <a:prstGeom prst="rect">
            <a:avLst/>
          </a:prstGeom>
        </p:spPr>
      </p:pic>
      <p:pic>
        <p:nvPicPr>
          <p:cNvPr id="4" name="Picture 5">
            <a:extLst>
              <a:ext uri="{FF2B5EF4-FFF2-40B4-BE49-F238E27FC236}">
                <a16:creationId xmlns:a16="http://schemas.microsoft.com/office/drawing/2014/main" id="{6F3084FE-8BC4-4961-A462-F16D09677932}"/>
              </a:ext>
            </a:extLst>
          </p:cNvPr>
          <p:cNvPicPr>
            <a:picLocks noChangeAspect="1"/>
          </p:cNvPicPr>
          <p:nvPr/>
        </p:nvPicPr>
        <p:blipFill>
          <a:blip r:embed="rId3"/>
          <a:stretch>
            <a:fillRect/>
          </a:stretch>
        </p:blipFill>
        <p:spPr>
          <a:xfrm>
            <a:off x="4508321" y="368250"/>
            <a:ext cx="2788924" cy="1256803"/>
          </a:xfrm>
          <a:prstGeom prst="rect">
            <a:avLst/>
          </a:prstGeom>
        </p:spPr>
      </p:pic>
      <p:sp>
        <p:nvSpPr>
          <p:cNvPr id="11" name="TextBox 10">
            <a:extLst>
              <a:ext uri="{FF2B5EF4-FFF2-40B4-BE49-F238E27FC236}">
                <a16:creationId xmlns:a16="http://schemas.microsoft.com/office/drawing/2014/main" id="{37B72553-B10C-4B42-97C2-588FD790198D}"/>
              </a:ext>
            </a:extLst>
          </p:cNvPr>
          <p:cNvSpPr txBox="1"/>
          <p:nvPr/>
        </p:nvSpPr>
        <p:spPr>
          <a:xfrm>
            <a:off x="7479673" y="602857"/>
            <a:ext cx="2586934" cy="784830"/>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solidFill>
                  <a:schemeClr val="bg1"/>
                </a:solidFill>
              </a:rPr>
              <a:t>The count of the readmission criteria that is &lt;30 is shown as 46816.</a:t>
            </a:r>
          </a:p>
        </p:txBody>
      </p:sp>
      <p:pic>
        <p:nvPicPr>
          <p:cNvPr id="19" name="Picture 18" descr="A screenshot of a cell phone&#10;&#10;Description generated with very high confidence">
            <a:extLst>
              <a:ext uri="{FF2B5EF4-FFF2-40B4-BE49-F238E27FC236}">
                <a16:creationId xmlns:a16="http://schemas.microsoft.com/office/drawing/2014/main" id="{825838F7-4EE5-44BB-9C17-390F29A748F4}"/>
              </a:ext>
            </a:extLst>
          </p:cNvPr>
          <p:cNvPicPr>
            <a:picLocks noChangeAspect="1"/>
          </p:cNvPicPr>
          <p:nvPr/>
        </p:nvPicPr>
        <p:blipFill>
          <a:blip r:embed="rId4"/>
          <a:stretch>
            <a:fillRect/>
          </a:stretch>
        </p:blipFill>
        <p:spPr>
          <a:xfrm>
            <a:off x="5639947" y="2064857"/>
            <a:ext cx="6105094" cy="2386107"/>
          </a:xfrm>
          <a:prstGeom prst="rect">
            <a:avLst/>
          </a:prstGeom>
        </p:spPr>
      </p:pic>
      <p:sp>
        <p:nvSpPr>
          <p:cNvPr id="21" name="TextBox 2">
            <a:extLst>
              <a:ext uri="{FF2B5EF4-FFF2-40B4-BE49-F238E27FC236}">
                <a16:creationId xmlns:a16="http://schemas.microsoft.com/office/drawing/2014/main" id="{63CB5257-4DE2-49B7-883A-AE6D3F85B817}"/>
              </a:ext>
            </a:extLst>
          </p:cNvPr>
          <p:cNvSpPr txBox="1"/>
          <p:nvPr/>
        </p:nvSpPr>
        <p:spPr>
          <a:xfrm>
            <a:off x="7421112" y="4541673"/>
            <a:ext cx="2698552" cy="1477328"/>
          </a:xfrm>
          <a:prstGeom prst="rect">
            <a:avLst/>
          </a:prstGeom>
          <a:noFill/>
          <a:ln>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Above graph shows the VIF scores for variables with multicollinearity and without multicollinearity</a:t>
            </a:r>
          </a:p>
        </p:txBody>
      </p:sp>
    </p:spTree>
    <p:extLst>
      <p:ext uri="{BB962C8B-B14F-4D97-AF65-F5344CB8AC3E}">
        <p14:creationId xmlns:p14="http://schemas.microsoft.com/office/powerpoint/2010/main" val="372928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735</Words>
  <Application>Microsoft Office PowerPoint</Application>
  <PresentationFormat>Custom</PresentationFormat>
  <Paragraphs>117</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vt:lpstr>
      <vt:lpstr>Gill Sans MT</vt:lpstr>
      <vt:lpstr>3_Woodgrain 16x9</vt:lpstr>
      <vt:lpstr>           Diabetes Readmission Prediction</vt:lpstr>
      <vt:lpstr>1) Abstract</vt:lpstr>
      <vt:lpstr>2) Business Problem</vt:lpstr>
      <vt:lpstr>3) Data Collection</vt:lpstr>
      <vt:lpstr>4) Data Cleaning</vt:lpstr>
      <vt:lpstr>5) Data Understanding(EDA)</vt:lpstr>
      <vt:lpstr>PowerPoint Presentation</vt:lpstr>
      <vt:lpstr>PowerPoint Presentation</vt:lpstr>
      <vt:lpstr>PowerPoint Presentation</vt:lpstr>
      <vt:lpstr>5) Modeling</vt:lpstr>
      <vt:lpstr>Modeling Contd..</vt:lpstr>
      <vt:lpstr>6) Business Recommendations</vt:lpstr>
      <vt:lpstr>7) Assumptions, Limitations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Diabetes Readmission Prediction</dc:title>
  <dc:creator/>
  <cp:keywords/>
  <cp:revision>1</cp:revision>
  <dcterms:created xsi:type="dcterms:W3CDTF">2016-02-08T05:04:35Z</dcterms:created>
  <dcterms:modified xsi:type="dcterms:W3CDTF">2019-05-16T04:12:42Z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ies>
</file>