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3"/>
  </p:notesMasterIdLst>
  <p:handoutMasterIdLst>
    <p:handoutMasterId r:id="rId14"/>
  </p:handoutMasterIdLst>
  <p:sldIdLst>
    <p:sldId id="354" r:id="rId3"/>
    <p:sldId id="451" r:id="rId4"/>
    <p:sldId id="667" r:id="rId5"/>
    <p:sldId id="731" r:id="rId6"/>
    <p:sldId id="732" r:id="rId7"/>
    <p:sldId id="733" r:id="rId8"/>
    <p:sldId id="734" r:id="rId9"/>
    <p:sldId id="736" r:id="rId10"/>
    <p:sldId id="737" r:id="rId11"/>
    <p:sldId id="738" r:id="rId12"/>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451"/>
            <p14:sldId id="667"/>
            <p14:sldId id="731"/>
            <p14:sldId id="732"/>
            <p14:sldId id="733"/>
            <p14:sldId id="734"/>
            <p14:sldId id="736"/>
            <p14:sldId id="737"/>
            <p14:sldId id="738"/>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4" autoAdjust="0"/>
    <p:restoredTop sz="94667" autoAdjust="0"/>
  </p:normalViewPr>
  <p:slideViewPr>
    <p:cSldViewPr>
      <p:cViewPr varScale="1">
        <p:scale>
          <a:sx n="86" d="100"/>
          <a:sy n="86" d="100"/>
        </p:scale>
        <p:origin x="370" y="4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5981" y="1772816"/>
            <a:ext cx="8856984" cy="762466"/>
          </a:xfrm>
        </p:spPr>
        <p:txBody>
          <a:bodyPr/>
          <a:lstStyle/>
          <a:p>
            <a:r>
              <a:rPr lang="en-IN" sz="3600" dirty="0">
                <a:solidFill>
                  <a:schemeClr val="accent3">
                    <a:lumMod val="50000"/>
                  </a:schemeClr>
                </a:solidFill>
                <a:latin typeface="Gill Sans MT" panose="020B0502020104020203" pitchFamily="34" charset="0"/>
              </a:rPr>
              <a:t>Assembly Elections 2018</a:t>
            </a:r>
          </a:p>
        </p:txBody>
      </p:sp>
      <p:sp>
        <p:nvSpPr>
          <p:cNvPr id="3" name="Subtitle 2"/>
          <p:cNvSpPr>
            <a:spLocks noGrp="1"/>
          </p:cNvSpPr>
          <p:nvPr>
            <p:ph type="subTitle" idx="1"/>
          </p:nvPr>
        </p:nvSpPr>
        <p:spPr>
          <a:xfrm>
            <a:off x="2205980" y="2555364"/>
            <a:ext cx="4320480" cy="441588"/>
          </a:xfrm>
        </p:spPr>
        <p:txBody>
          <a:bodyPr>
            <a:normAutofit/>
          </a:bodyPr>
          <a:lstStyle/>
          <a:p>
            <a:r>
              <a:rPr lang="en-US" dirty="0">
                <a:solidFill>
                  <a:schemeClr val="accent1">
                    <a:lumMod val="50000"/>
                  </a:schemeClr>
                </a:solidFill>
                <a:latin typeface="Gill Sans MT" panose="020B0502020104020203" pitchFamily="34" charset="0"/>
              </a:rPr>
              <a:t>Practicum Project 1</a:t>
            </a:r>
          </a:p>
          <a:p>
            <a:endParaRPr lang="en-IN" dirty="0">
              <a:solidFill>
                <a:schemeClr val="accent1">
                  <a:lumMod val="50000"/>
                </a:schemeClr>
              </a:solidFill>
              <a:latin typeface="Gill Sans MT" panose="020B0502020104020203" pitchFamily="34" charset="0"/>
            </a:endParaRPr>
          </a:p>
        </p:txBody>
      </p:sp>
      <p:sp>
        <p:nvSpPr>
          <p:cNvPr id="4" name="TextBox 3"/>
          <p:cNvSpPr txBox="1"/>
          <p:nvPr/>
        </p:nvSpPr>
        <p:spPr>
          <a:xfrm>
            <a:off x="6454452" y="4000073"/>
            <a:ext cx="5832648" cy="1815882"/>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Project Members</a:t>
            </a:r>
            <a:endParaRPr lang="en-IN" sz="2800" dirty="0">
              <a:solidFill>
                <a:srgbClr val="002060"/>
              </a:solidFill>
              <a:latin typeface="Gill Sans MT" panose="020B0502020104020203" pitchFamily="34" charset="0"/>
            </a:endParaRPr>
          </a:p>
          <a:p>
            <a:pPr algn="r"/>
            <a:endParaRPr lang="en-IN" sz="2800" dirty="0">
              <a:solidFill>
                <a:srgbClr val="002060"/>
              </a:solidFill>
              <a:latin typeface="Gill Sans MT" panose="020B0502020104020203" pitchFamily="34" charset="0"/>
              <a:ea typeface="+mj-ea"/>
              <a:cs typeface="+mj-cs"/>
            </a:endParaRPr>
          </a:p>
          <a:p>
            <a:pPr algn="r"/>
            <a:r>
              <a:rPr lang="en-IN" sz="2800" dirty="0" err="1">
                <a:solidFill>
                  <a:srgbClr val="002060"/>
                </a:solidFill>
                <a:latin typeface="Gill Sans MT" panose="020B0502020104020203" pitchFamily="34" charset="0"/>
                <a:ea typeface="+mj-ea"/>
                <a:cs typeface="+mj-cs"/>
              </a:rPr>
              <a:t>Navya</a:t>
            </a:r>
            <a:r>
              <a:rPr lang="en-IN" sz="2800" dirty="0">
                <a:solidFill>
                  <a:srgbClr val="002060"/>
                </a:solidFill>
                <a:latin typeface="Gill Sans MT" panose="020B0502020104020203" pitchFamily="34" charset="0"/>
                <a:ea typeface="+mj-ea"/>
                <a:cs typeface="+mj-cs"/>
              </a:rPr>
              <a:t> Y(PGID: 11810063)</a:t>
            </a:r>
          </a:p>
          <a:p>
            <a:pPr algn="r"/>
            <a:r>
              <a:rPr lang="en-US" sz="2800" dirty="0">
                <a:solidFill>
                  <a:srgbClr val="002060"/>
                </a:solidFill>
                <a:latin typeface="Gill Sans MT" panose="020B0502020104020203" pitchFamily="34" charset="0"/>
                <a:ea typeface="+mj-ea"/>
                <a:cs typeface="+mj-cs"/>
              </a:rPr>
              <a:t>Akhilesh KVS(PGID:11810115)</a:t>
            </a:r>
            <a:endParaRPr lang="en-IN" sz="2800" dirty="0">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olidFill>
                  <a:schemeClr val="accent3">
                    <a:lumMod val="50000"/>
                  </a:schemeClr>
                </a:solidFill>
                <a:latin typeface="Gill Sans MT" panose="020B0502020104020203" pitchFamily="34" charset="0"/>
              </a:rPr>
            </a:br>
            <a:r>
              <a:rPr lang="en-US" dirty="0">
                <a:solidFill>
                  <a:schemeClr val="accent3">
                    <a:lumMod val="50000"/>
                  </a:schemeClr>
                </a:solidFill>
                <a:latin typeface="Gill Sans MT" panose="020B0502020104020203" pitchFamily="34" charset="0"/>
              </a:rPr>
              <a:t> Assumptions, Limitations &amp; Further Works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dirty="0">
                <a:solidFill>
                  <a:srgbClr val="C00000"/>
                </a:solidFill>
                <a:latin typeface="Gill Sans MT" panose="020B0502020104020203" pitchFamily="34" charset="0"/>
              </a:rPr>
              <a:t>Assumptions and Limitations</a:t>
            </a:r>
            <a:r>
              <a:rPr lang="en-US" dirty="0">
                <a:solidFill>
                  <a:srgbClr val="002060"/>
                </a:solidFill>
                <a:latin typeface="Gill Sans MT" panose="020B0502020104020203" pitchFamily="34" charset="0"/>
              </a:rPr>
              <a:t> </a:t>
            </a:r>
          </a:p>
          <a:p>
            <a:r>
              <a:rPr lang="en-US" sz="2000" dirty="0">
                <a:solidFill>
                  <a:srgbClr val="002060"/>
                </a:solidFill>
                <a:latin typeface="Gill Sans MT" panose="020B0502020104020203" pitchFamily="34" charset="0"/>
              </a:rPr>
              <a:t>We have taken Election data prior to the election day. There are only two major parties in Telangana, Most of tweets are related to these two major parties.</a:t>
            </a:r>
          </a:p>
          <a:p>
            <a:r>
              <a:rPr lang="en-US" sz="2000" dirty="0">
                <a:solidFill>
                  <a:srgbClr val="002060"/>
                </a:solidFill>
                <a:latin typeface="Gill Sans MT" panose="020B0502020104020203" pitchFamily="34" charset="0"/>
              </a:rPr>
              <a:t>We didn’t consider emoticons. Since the data was around 2500 for each individual party. Which is not large enough to provide more accurate result were as in future we can increase size of the data.</a:t>
            </a:r>
          </a:p>
          <a:p>
            <a:pPr marL="0" indent="0">
              <a:buNone/>
            </a:pPr>
            <a:r>
              <a:rPr lang="en-US" dirty="0">
                <a:solidFill>
                  <a:srgbClr val="C00000"/>
                </a:solidFill>
                <a:latin typeface="Gill Sans MT" panose="020B0502020104020203" pitchFamily="34" charset="0"/>
              </a:rPr>
              <a:t>Future Work</a:t>
            </a:r>
            <a:endParaRPr lang="en-US" dirty="0">
              <a:solidFill>
                <a:srgbClr val="002060"/>
              </a:solidFill>
              <a:latin typeface="Gill Sans MT" panose="020B0502020104020203" pitchFamily="34" charset="0"/>
            </a:endParaRPr>
          </a:p>
          <a:p>
            <a:pPr marL="0" indent="0">
              <a:buNone/>
            </a:pPr>
            <a:r>
              <a:rPr lang="en-US" sz="2000" dirty="0">
                <a:solidFill>
                  <a:srgbClr val="002060"/>
                </a:solidFill>
                <a:latin typeface="Gill Sans MT" panose="020B0502020104020203" pitchFamily="34" charset="0"/>
              </a:rPr>
              <a:t>There could be many other prospective area to conduct research in, including the data from other social media sites fb, to increase size of dataset and machine learning </a:t>
            </a:r>
            <a:r>
              <a:rPr lang="en-US" sz="2000" dirty="0" err="1">
                <a:solidFill>
                  <a:srgbClr val="002060"/>
                </a:solidFill>
                <a:latin typeface="Gill Sans MT" panose="020B0502020104020203" pitchFamily="34" charset="0"/>
              </a:rPr>
              <a:t>algorthims</a:t>
            </a:r>
            <a:r>
              <a:rPr lang="en-US" sz="2000" dirty="0">
                <a:solidFill>
                  <a:srgbClr val="002060"/>
                </a:solidFill>
                <a:latin typeface="Gill Sans MT" panose="020B0502020104020203" pitchFamily="34" charset="0"/>
              </a:rPr>
              <a:t> can be applied for text classification and future prediction. </a:t>
            </a:r>
            <a:endParaRPr lang="en-IN" sz="2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2216" y="6621735"/>
            <a:ext cx="7896943" cy="268559"/>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Agenda</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628800"/>
            <a:ext cx="9601200" cy="5040560"/>
          </a:xfrm>
        </p:spPr>
        <p:txBody>
          <a:bodyPr>
            <a:noAutofit/>
          </a:bodyPr>
          <a:lstStyle/>
          <a:p>
            <a:pPr>
              <a:lnSpc>
                <a:spcPct val="80000"/>
              </a:lnSpc>
            </a:pPr>
            <a:r>
              <a:rPr lang="en-US" sz="3000" dirty="0">
                <a:solidFill>
                  <a:srgbClr val="002060"/>
                </a:solidFill>
                <a:latin typeface="Gill Sans MT" panose="020B0502020104020203" pitchFamily="34" charset="0"/>
              </a:rPr>
              <a:t>Summary</a:t>
            </a:r>
          </a:p>
          <a:p>
            <a:pPr>
              <a:lnSpc>
                <a:spcPct val="80000"/>
              </a:lnSpc>
            </a:pPr>
            <a:r>
              <a:rPr lang="en-US" sz="3000" dirty="0">
                <a:solidFill>
                  <a:srgbClr val="002060"/>
                </a:solidFill>
                <a:latin typeface="Gill Sans MT" panose="020B0502020104020203" pitchFamily="34" charset="0"/>
              </a:rPr>
              <a:t>Business Problem</a:t>
            </a:r>
          </a:p>
          <a:p>
            <a:pPr>
              <a:lnSpc>
                <a:spcPct val="80000"/>
              </a:lnSpc>
            </a:pPr>
            <a:r>
              <a:rPr lang="en-US" sz="3000" dirty="0">
                <a:solidFill>
                  <a:srgbClr val="002060"/>
                </a:solidFill>
                <a:latin typeface="Gill Sans MT" panose="020B0502020104020203" pitchFamily="34" charset="0"/>
              </a:rPr>
              <a:t>Data Requirements &amp; Data Collections</a:t>
            </a:r>
          </a:p>
          <a:p>
            <a:pPr>
              <a:lnSpc>
                <a:spcPct val="80000"/>
              </a:lnSpc>
            </a:pPr>
            <a:r>
              <a:rPr lang="en-US" sz="3000" dirty="0">
                <a:solidFill>
                  <a:srgbClr val="002060"/>
                </a:solidFill>
                <a:latin typeface="Gill Sans MT" panose="020B0502020104020203" pitchFamily="34" charset="0"/>
              </a:rPr>
              <a:t>Data Understanding</a:t>
            </a:r>
          </a:p>
          <a:p>
            <a:pPr>
              <a:lnSpc>
                <a:spcPct val="80000"/>
              </a:lnSpc>
            </a:pPr>
            <a:r>
              <a:rPr lang="en-US" sz="3000" dirty="0">
                <a:solidFill>
                  <a:srgbClr val="002060"/>
                </a:solidFill>
                <a:latin typeface="Gill Sans MT" panose="020B0502020104020203" pitchFamily="34" charset="0"/>
              </a:rPr>
              <a:t>Data Preparation</a:t>
            </a:r>
          </a:p>
          <a:p>
            <a:pPr>
              <a:lnSpc>
                <a:spcPct val="80000"/>
              </a:lnSpc>
            </a:pPr>
            <a:r>
              <a:rPr lang="en-US" sz="3000" dirty="0">
                <a:solidFill>
                  <a:srgbClr val="002060"/>
                </a:solidFill>
                <a:latin typeface="Gill Sans MT" panose="020B0502020104020203" pitchFamily="34" charset="0"/>
              </a:rPr>
              <a:t>Modeling, Evaluation and Feedback</a:t>
            </a:r>
          </a:p>
          <a:p>
            <a:pPr>
              <a:lnSpc>
                <a:spcPct val="80000"/>
              </a:lnSpc>
            </a:pPr>
            <a:r>
              <a:rPr lang="en-US" sz="3000" dirty="0">
                <a:solidFill>
                  <a:srgbClr val="002060"/>
                </a:solidFill>
                <a:latin typeface="Gill Sans MT" panose="020B0502020104020203" pitchFamily="34" charset="0"/>
              </a:rPr>
              <a:t>Business Recommendations</a:t>
            </a:r>
          </a:p>
          <a:p>
            <a:pPr>
              <a:lnSpc>
                <a:spcPct val="80000"/>
              </a:lnSpc>
            </a:pPr>
            <a:r>
              <a:rPr lang="en-US" sz="3000" dirty="0">
                <a:solidFill>
                  <a:srgbClr val="002060"/>
                </a:solidFill>
                <a:latin typeface="Gill Sans MT" panose="020B0502020104020203" pitchFamily="34" charset="0"/>
              </a:rPr>
              <a:t>Assumptions, Limitations &amp; Further Work</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olidFill>
                  <a:schemeClr val="accent3">
                    <a:lumMod val="50000"/>
                  </a:schemeClr>
                </a:solidFill>
                <a:latin typeface="Gill Sans MT" panose="020B0502020104020203" pitchFamily="34" charset="0"/>
              </a:rPr>
            </a:br>
            <a:r>
              <a:rPr lang="en-US" dirty="0">
                <a:solidFill>
                  <a:schemeClr val="accent3">
                    <a:lumMod val="50000"/>
                  </a:schemeClr>
                </a:solidFill>
                <a:latin typeface="Gill Sans MT" panose="020B0502020104020203" pitchFamily="34" charset="0"/>
              </a:rPr>
              <a:t> Executive Summary</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IN" sz="1800" u="sng" dirty="0">
                <a:solidFill>
                  <a:srgbClr val="C00000"/>
                </a:solidFill>
                <a:latin typeface="Gill Sans MT" panose="020B0502020104020203" pitchFamily="34" charset="0"/>
              </a:rPr>
              <a:t>Motivation:</a:t>
            </a:r>
            <a:r>
              <a:rPr lang="en-IN" sz="1800" dirty="0">
                <a:solidFill>
                  <a:srgbClr val="002060"/>
                </a:solidFill>
                <a:latin typeface="Gill Sans MT" panose="020B0502020104020203" pitchFamily="34" charset="0"/>
              </a:rPr>
              <a:t>  An aspect of social media data such as Twitter messages is such rich structured information about individual opinion. It can lead to more accurate results for extracting semantic information. Track and analyse the election chatter that happens in Twitter, Facebook and other social medial channels.</a:t>
            </a:r>
          </a:p>
          <a:p>
            <a:pPr marL="0" indent="0">
              <a:buNone/>
            </a:pPr>
            <a:r>
              <a:rPr lang="en-IN" sz="1800" u="sng" dirty="0">
                <a:solidFill>
                  <a:srgbClr val="C00000"/>
                </a:solidFill>
                <a:latin typeface="Gill Sans MT" panose="020B0502020104020203" pitchFamily="34" charset="0"/>
              </a:rPr>
              <a:t>Method:</a:t>
            </a:r>
            <a:r>
              <a:rPr lang="en-IN" sz="1800" dirty="0">
                <a:solidFill>
                  <a:srgbClr val="002060"/>
                </a:solidFill>
                <a:latin typeface="Gill Sans MT" panose="020B0502020104020203" pitchFamily="34" charset="0"/>
              </a:rPr>
              <a:t> Built sentiment analysis on Twitter election data.</a:t>
            </a:r>
          </a:p>
          <a:p>
            <a:pPr marL="0" indent="0">
              <a:buNone/>
            </a:pPr>
            <a:r>
              <a:rPr lang="en-IN" sz="1800" u="sng" dirty="0">
                <a:solidFill>
                  <a:srgbClr val="C00000"/>
                </a:solidFill>
                <a:latin typeface="Gill Sans MT" panose="020B0502020104020203" pitchFamily="34" charset="0"/>
              </a:rPr>
              <a:t>Models:</a:t>
            </a:r>
            <a:r>
              <a:rPr lang="en-IN" sz="1800" dirty="0">
                <a:solidFill>
                  <a:srgbClr val="002060"/>
                </a:solidFill>
                <a:latin typeface="Gill Sans MT" panose="020B0502020104020203" pitchFamily="34" charset="0"/>
              </a:rPr>
              <a:t> NLTK Sentiment Intensity Analyzer and LDA</a:t>
            </a:r>
          </a:p>
          <a:p>
            <a:pPr marL="0" indent="0">
              <a:buNone/>
            </a:pPr>
            <a:r>
              <a:rPr lang="en-IN" sz="1800" u="sng" dirty="0">
                <a:solidFill>
                  <a:srgbClr val="C00000"/>
                </a:solidFill>
                <a:latin typeface="Gill Sans MT" panose="020B0502020104020203" pitchFamily="34" charset="0"/>
              </a:rPr>
              <a:t>Message:</a:t>
            </a:r>
            <a:r>
              <a:rPr lang="en-IN" sz="1800" dirty="0">
                <a:solidFill>
                  <a:srgbClr val="002060"/>
                </a:solidFill>
                <a:latin typeface="Gill Sans MT" panose="020B0502020104020203" pitchFamily="34" charset="0"/>
              </a:rPr>
              <a:t> Predicted Telangana Election result 2018, based on polarity of the tweets. Topic Modelling on positive and negative set of tweets to get the insights for being positive or negative</a:t>
            </a:r>
          </a:p>
          <a:p>
            <a:pPr marL="0" indent="0">
              <a:buNone/>
            </a:pPr>
            <a:r>
              <a:rPr lang="en-IN" sz="1800" u="sng" dirty="0">
                <a:solidFill>
                  <a:srgbClr val="C00000"/>
                </a:solidFill>
                <a:latin typeface="Gill Sans MT" panose="020B0502020104020203" pitchFamily="34" charset="0"/>
              </a:rPr>
              <a:t>Business Recommendations</a:t>
            </a:r>
            <a:r>
              <a:rPr lang="en-IN" sz="1800" dirty="0">
                <a:solidFill>
                  <a:srgbClr val="002060"/>
                </a:solidFill>
                <a:latin typeface="Gill Sans MT" panose="020B0502020104020203" pitchFamily="34" charset="0"/>
              </a:rPr>
              <a:t>: </a:t>
            </a:r>
            <a:r>
              <a:rPr lang="en-US" sz="1800" dirty="0">
                <a:solidFill>
                  <a:srgbClr val="002060"/>
                </a:solidFill>
                <a:latin typeface="Gill Sans MT" panose="020B0502020104020203" pitchFamily="34" charset="0"/>
              </a:rPr>
              <a:t>promote political campaign, understand public views and make smarter decision.</a:t>
            </a:r>
            <a:endParaRPr lang="en-IN" sz="1800" dirty="0">
              <a:solidFill>
                <a:srgbClr val="002060"/>
              </a:solidFill>
              <a:latin typeface="Gill Sans MT" panose="020B0502020104020203" pitchFamily="34" charset="0"/>
            </a:endParaRPr>
          </a:p>
          <a:p>
            <a:pPr marL="0" indent="0">
              <a:buNone/>
            </a:pPr>
            <a:r>
              <a:rPr lang="en-IN" sz="1800" u="sng" dirty="0">
                <a:solidFill>
                  <a:srgbClr val="C00000"/>
                </a:solidFill>
                <a:latin typeface="Gill Sans MT" panose="020B0502020104020203" pitchFamily="34" charset="0"/>
              </a:rPr>
              <a:t>Means:</a:t>
            </a:r>
            <a:r>
              <a:rPr lang="en-IN" sz="1800" dirty="0">
                <a:solidFill>
                  <a:srgbClr val="C00000"/>
                </a:solidFill>
                <a:latin typeface="Gill Sans MT" panose="020B0502020104020203" pitchFamily="34" charset="0"/>
              </a:rPr>
              <a:t> </a:t>
            </a:r>
            <a:r>
              <a:rPr lang="en-IN" sz="1800" dirty="0">
                <a:solidFill>
                  <a:srgbClr val="002060"/>
                </a:solidFill>
                <a:latin typeface="Gill Sans MT" panose="020B0502020104020203" pitchFamily="34" charset="0"/>
              </a:rPr>
              <a:t> Spyder, Twitter API and selenium to scrape the data, topic modelling using LDA, Python and NLTK</a:t>
            </a:r>
          </a:p>
          <a:p>
            <a:pPr marL="0" indent="0">
              <a:buNone/>
            </a:pPr>
            <a:endParaRPr lang="en-IN" sz="18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76226"/>
          </a:xfrm>
        </p:spPr>
        <p:txBody>
          <a:bodyPr/>
          <a:lstStyle/>
          <a:p>
            <a:r>
              <a:rPr lang="en-IN" sz="2000" cap="none" dirty="0">
                <a:solidFill>
                  <a:schemeClr val="tx2">
                    <a:lumMod val="25000"/>
                  </a:schemeClr>
                </a:solidFill>
                <a:latin typeface="Gill Sans MT" panose="020B0502020104020203" pitchFamily="34" charset="0"/>
              </a:rPr>
              <a:t>Assembly Elections 2018</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337100"/>
            <a:ext cx="9601200" cy="1143000"/>
          </a:xfrm>
        </p:spPr>
        <p:txBody>
          <a:bodyPr/>
          <a:lstStyle/>
          <a:p>
            <a:r>
              <a:rPr lang="en-US" dirty="0">
                <a:solidFill>
                  <a:schemeClr val="accent3">
                    <a:lumMod val="50000"/>
                  </a:schemeClr>
                </a:solidFill>
                <a:latin typeface="Gill Sans MT" panose="020B0502020104020203" pitchFamily="34" charset="0"/>
              </a:rPr>
              <a:t>Business Problem</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293812" y="1669978"/>
            <a:ext cx="9601200" cy="4343400"/>
          </a:xfrm>
        </p:spPr>
        <p:txBody>
          <a:bodyPr>
            <a:noAutofit/>
          </a:bodyPr>
          <a:lstStyle/>
          <a:p>
            <a:pPr marL="0" indent="0">
              <a:buNone/>
            </a:pPr>
            <a:r>
              <a:rPr lang="en-IN" sz="1800" u="sng" dirty="0">
                <a:solidFill>
                  <a:srgbClr val="C00000"/>
                </a:solidFill>
                <a:latin typeface="Gill Sans MT" panose="020B0502020104020203" pitchFamily="34" charset="0"/>
              </a:rPr>
              <a:t>Business Understanding</a:t>
            </a:r>
            <a:endParaRPr lang="en-IN" sz="1800" dirty="0">
              <a:solidFill>
                <a:srgbClr val="002060"/>
              </a:solidFill>
              <a:latin typeface="Gill Sans MT" panose="020B0502020104020203" pitchFamily="34" charset="0"/>
            </a:endParaRPr>
          </a:p>
          <a:p>
            <a:pPr marL="0" indent="0">
              <a:buNone/>
            </a:pPr>
            <a:r>
              <a:rPr lang="en-IN" sz="1800" dirty="0">
                <a:solidFill>
                  <a:srgbClr val="002060"/>
                </a:solidFill>
                <a:latin typeface="Gill Sans MT" panose="020B0502020104020203" pitchFamily="34" charset="0"/>
              </a:rPr>
              <a:t>Analyse trends and patterns of election chatter happens in twitter or any other social media and predict the outcome of the Telangana Elections 2018. Sentiment analysis helps to get the public opinion to announce policy announcement and campaign messages ahead of elections.</a:t>
            </a:r>
          </a:p>
          <a:p>
            <a:pPr marL="0" indent="0">
              <a:buNone/>
            </a:pPr>
            <a:r>
              <a:rPr lang="en-IN" sz="1800" u="sng" dirty="0">
                <a:solidFill>
                  <a:srgbClr val="C00000"/>
                </a:solidFill>
                <a:latin typeface="Gill Sans MT" panose="020B0502020104020203" pitchFamily="34" charset="0"/>
              </a:rPr>
              <a:t>Analytics Approach</a:t>
            </a:r>
            <a:endParaRPr lang="en-IN" sz="1800" dirty="0">
              <a:solidFill>
                <a:srgbClr val="002060"/>
              </a:solidFill>
              <a:latin typeface="Gill Sans MT" panose="020B0502020104020203" pitchFamily="34" charset="0"/>
            </a:endParaRPr>
          </a:p>
          <a:p>
            <a:r>
              <a:rPr lang="en-IN" sz="1800" dirty="0">
                <a:solidFill>
                  <a:srgbClr val="002060"/>
                </a:solidFill>
                <a:latin typeface="Gill Sans MT" panose="020B0502020104020203" pitchFamily="34" charset="0"/>
              </a:rPr>
              <a:t>Data Collection (Individual Parties)     Data Pre-processing         Sentiment analysis on two major parties(TRS and Prajakutami)         Polarity Trend          Topic modelling </a:t>
            </a:r>
          </a:p>
          <a:p>
            <a:pPr marL="0" indent="0">
              <a:buNone/>
            </a:pPr>
            <a:r>
              <a:rPr lang="en-US" sz="1800" dirty="0">
                <a:solidFill>
                  <a:srgbClr val="002060"/>
                </a:solidFill>
                <a:latin typeface="Gill Sans MT" panose="020B0502020104020203" pitchFamily="34" charset="0"/>
              </a:rPr>
              <a:t>    Connecting the dots using CBA courses studied.</a:t>
            </a:r>
          </a:p>
          <a:p>
            <a:r>
              <a:rPr lang="en-US" sz="1800" dirty="0">
                <a:solidFill>
                  <a:srgbClr val="002060"/>
                </a:solidFill>
                <a:latin typeface="Gill Sans MT" panose="020B0502020104020203" pitchFamily="34" charset="0"/>
              </a:rPr>
              <a:t>Data collection, Text Analytics</a:t>
            </a:r>
          </a:p>
          <a:p>
            <a:r>
              <a:rPr lang="en-IN" sz="1800" dirty="0">
                <a:solidFill>
                  <a:srgbClr val="002060"/>
                </a:solidFill>
                <a:latin typeface="Gill Sans MT" panose="020B0502020104020203" pitchFamily="34" charset="0"/>
              </a:rPr>
              <a:t>Sentimental analysis is useful to provide deep insight into how people opinion, Thus it enables       government of India to track the public political views &amp; present how the political views on the top election candidates.</a:t>
            </a:r>
          </a:p>
        </p:txBody>
      </p:sp>
      <p:sp>
        <p:nvSpPr>
          <p:cNvPr id="4" name="Footer Placeholder 3"/>
          <p:cNvSpPr>
            <a:spLocks noGrp="1"/>
          </p:cNvSpPr>
          <p:nvPr>
            <p:ph type="ftr" sz="quarter" idx="11"/>
          </p:nvPr>
        </p:nvSpPr>
        <p:spPr>
          <a:xfrm>
            <a:off x="1293813" y="6626913"/>
            <a:ext cx="7896943" cy="268559"/>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cxnSp>
        <p:nvCxnSpPr>
          <p:cNvPr id="7" name="Straight Arrow Connector 6">
            <a:extLst>
              <a:ext uri="{FF2B5EF4-FFF2-40B4-BE49-F238E27FC236}">
                <a16:creationId xmlns:a16="http://schemas.microsoft.com/office/drawing/2014/main" id="{5D4A78E4-A01F-4DDB-A413-840982BF44DE}"/>
              </a:ext>
            </a:extLst>
          </p:cNvPr>
          <p:cNvCxnSpPr>
            <a:cxnSpLocks/>
          </p:cNvCxnSpPr>
          <p:nvPr/>
        </p:nvCxnSpPr>
        <p:spPr>
          <a:xfrm>
            <a:off x="4900330" y="3645024"/>
            <a:ext cx="2880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20F904D-13FB-C74F-AA56-87ECBBBCD6BD}"/>
              </a:ext>
            </a:extLst>
          </p:cNvPr>
          <p:cNvCxnSpPr>
            <a:cxnSpLocks/>
          </p:cNvCxnSpPr>
          <p:nvPr/>
        </p:nvCxnSpPr>
        <p:spPr>
          <a:xfrm>
            <a:off x="7102524" y="3717032"/>
            <a:ext cx="504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E82AB0D-42AF-6B4B-B5C9-76536B503EED}"/>
              </a:ext>
            </a:extLst>
          </p:cNvPr>
          <p:cNvCxnSpPr>
            <a:cxnSpLocks/>
          </p:cNvCxnSpPr>
          <p:nvPr/>
        </p:nvCxnSpPr>
        <p:spPr>
          <a:xfrm>
            <a:off x="4294212" y="3944848"/>
            <a:ext cx="504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E2E173B-363A-004A-9AC1-022BE63BC726}"/>
              </a:ext>
            </a:extLst>
          </p:cNvPr>
          <p:cNvCxnSpPr>
            <a:cxnSpLocks/>
          </p:cNvCxnSpPr>
          <p:nvPr/>
        </p:nvCxnSpPr>
        <p:spPr>
          <a:xfrm>
            <a:off x="6166420" y="3937749"/>
            <a:ext cx="504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220848"/>
            <a:ext cx="9601200" cy="1143000"/>
          </a:xfrm>
        </p:spPr>
        <p:txBody>
          <a:bodyPr/>
          <a:lstStyle/>
          <a:p>
            <a:br>
              <a:rPr lang="en-US" dirty="0">
                <a:solidFill>
                  <a:schemeClr val="accent3">
                    <a:lumMod val="50000"/>
                  </a:schemeClr>
                </a:solidFill>
                <a:latin typeface="Gill Sans MT" panose="020B0502020104020203" pitchFamily="34" charset="0"/>
              </a:rPr>
            </a:br>
            <a:r>
              <a:rPr lang="en-US" dirty="0">
                <a:solidFill>
                  <a:schemeClr val="accent3">
                    <a:lumMod val="50000"/>
                  </a:schemeClr>
                </a:solidFill>
                <a:latin typeface="Gill Sans MT" panose="020B0502020104020203" pitchFamily="34" charset="0"/>
              </a:rPr>
              <a:t>Data Requirements &amp; Collections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293812" y="1503360"/>
            <a:ext cx="9601200" cy="4648200"/>
          </a:xfrm>
        </p:spPr>
        <p:txBody>
          <a:bodyPr>
            <a:noAutofit/>
          </a:bodyPr>
          <a:lstStyle/>
          <a:p>
            <a:pPr marL="0" indent="0">
              <a:buNone/>
            </a:pPr>
            <a:r>
              <a:rPr lang="en-IN" sz="1800" u="sng" dirty="0">
                <a:solidFill>
                  <a:srgbClr val="C00000"/>
                </a:solidFill>
                <a:latin typeface="Gill Sans MT" panose="020B0502020104020203" pitchFamily="34" charset="0"/>
              </a:rPr>
              <a:t>Data Requirements</a:t>
            </a:r>
            <a:endParaRPr lang="en-IN" sz="1800" dirty="0">
              <a:solidFill>
                <a:srgbClr val="002060"/>
              </a:solidFill>
              <a:latin typeface="Gill Sans MT" panose="020B0502020104020203" pitchFamily="34" charset="0"/>
            </a:endParaRPr>
          </a:p>
          <a:p>
            <a:pPr marL="0" indent="0">
              <a:buNone/>
            </a:pPr>
            <a:r>
              <a:rPr lang="en-IN" sz="1800" dirty="0">
                <a:solidFill>
                  <a:srgbClr val="002060"/>
                </a:solidFill>
                <a:latin typeface="Gill Sans MT" panose="020B0502020104020203" pitchFamily="34" charset="0"/>
              </a:rPr>
              <a:t>Twitter messages or Tweets are rich structured information about the individual opinion.</a:t>
            </a:r>
            <a:endParaRPr lang="en-US" sz="1800" dirty="0">
              <a:solidFill>
                <a:srgbClr val="002060"/>
              </a:solidFill>
              <a:latin typeface="Gill Sans MT" panose="020B0502020104020203" pitchFamily="34" charset="0"/>
            </a:endParaRPr>
          </a:p>
          <a:p>
            <a:pPr marL="0" indent="0">
              <a:buNone/>
            </a:pPr>
            <a:r>
              <a:rPr lang="en-US" sz="1800" dirty="0">
                <a:solidFill>
                  <a:srgbClr val="002060"/>
                </a:solidFill>
                <a:latin typeface="Gill Sans MT" panose="020B0502020104020203" pitchFamily="34" charset="0"/>
              </a:rPr>
              <a:t>Twitter are short messages, restricted to 140 characters in length. Due to nature people will use emoticons/emoji’s and other special characters that express their feelings.</a:t>
            </a:r>
            <a:endParaRPr lang="en-IN" sz="1800" dirty="0">
              <a:solidFill>
                <a:srgbClr val="002060"/>
              </a:solidFill>
              <a:latin typeface="Gill Sans MT" panose="020B0502020104020203" pitchFamily="34" charset="0"/>
            </a:endParaRPr>
          </a:p>
          <a:p>
            <a:pPr marL="0" indent="0">
              <a:buNone/>
            </a:pPr>
            <a:r>
              <a:rPr lang="en-IN" sz="1800" u="sng" dirty="0">
                <a:solidFill>
                  <a:srgbClr val="C00000"/>
                </a:solidFill>
                <a:latin typeface="Gill Sans MT" panose="020B0502020104020203" pitchFamily="34" charset="0"/>
              </a:rPr>
              <a:t>Data Collections</a:t>
            </a:r>
            <a:endParaRPr lang="en-IN" sz="1800" dirty="0">
              <a:solidFill>
                <a:srgbClr val="002060"/>
              </a:solidFill>
              <a:latin typeface="Gill Sans MT" panose="020B0502020104020203" pitchFamily="34" charset="0"/>
            </a:endParaRPr>
          </a:p>
          <a:p>
            <a:r>
              <a:rPr lang="en-US" sz="1800" dirty="0">
                <a:solidFill>
                  <a:srgbClr val="002060"/>
                </a:solidFill>
                <a:latin typeface="Gill Sans MT" panose="020B0502020104020203" pitchFamily="34" charset="0"/>
              </a:rPr>
              <a:t>Twitter developing account with API key</a:t>
            </a:r>
          </a:p>
          <a:p>
            <a:r>
              <a:rPr lang="en-US" sz="1800" dirty="0">
                <a:solidFill>
                  <a:srgbClr val="002060"/>
                </a:solidFill>
                <a:latin typeface="Gill Sans MT" panose="020B0502020104020203" pitchFamily="34" charset="0"/>
              </a:rPr>
              <a:t>Twitter data scrapping with Selenium.</a:t>
            </a:r>
          </a:p>
          <a:p>
            <a:pPr marL="0" indent="0">
              <a:buNone/>
            </a:pPr>
            <a:r>
              <a:rPr lang="en-US" sz="1800" u="sng" dirty="0">
                <a:solidFill>
                  <a:srgbClr val="C00000"/>
                </a:solidFill>
                <a:latin typeface="Gill Sans MT" panose="020B0502020104020203" pitchFamily="34" charset="0"/>
              </a:rPr>
              <a:t>Limitations</a:t>
            </a:r>
          </a:p>
          <a:p>
            <a:r>
              <a:rPr lang="en-US" sz="1800" dirty="0">
                <a:solidFill>
                  <a:srgbClr val="002060"/>
                </a:solidFill>
                <a:latin typeface="Gill Sans MT" panose="020B0502020104020203" pitchFamily="34" charset="0"/>
              </a:rPr>
              <a:t>Tweets from Twitter is restricted to certain limit.</a:t>
            </a:r>
          </a:p>
          <a:p>
            <a:r>
              <a:rPr lang="en-US" sz="1800" dirty="0">
                <a:solidFill>
                  <a:srgbClr val="002060"/>
                </a:solidFill>
                <a:latin typeface="Gill Sans MT" panose="020B0502020104020203" pitchFamily="34" charset="0"/>
              </a:rPr>
              <a:t>Noise in data. </a:t>
            </a:r>
          </a:p>
          <a:p>
            <a:r>
              <a:rPr lang="en-US" sz="1800" dirty="0">
                <a:solidFill>
                  <a:srgbClr val="002060"/>
                </a:solidFill>
                <a:latin typeface="Gill Sans MT" panose="020B0502020104020203" pitchFamily="34" charset="0"/>
              </a:rPr>
              <a:t>Data inconsistency.</a:t>
            </a:r>
          </a:p>
          <a:p>
            <a:pPr marL="0" indent="0">
              <a:buNone/>
            </a:pPr>
            <a:endParaRPr lang="en-IN" sz="18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596314"/>
            <a:ext cx="7896943" cy="268559"/>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spTree>
    <p:extLst>
      <p:ext uri="{BB962C8B-B14F-4D97-AF65-F5344CB8AC3E}">
        <p14:creationId xmlns:p14="http://schemas.microsoft.com/office/powerpoint/2010/main" val="12249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olidFill>
                  <a:schemeClr val="accent3">
                    <a:lumMod val="50000"/>
                  </a:schemeClr>
                </a:solidFill>
                <a:latin typeface="Gill Sans MT" panose="020B0502020104020203" pitchFamily="34" charset="0"/>
              </a:rPr>
            </a:br>
            <a:r>
              <a:rPr lang="en-US" dirty="0">
                <a:solidFill>
                  <a:schemeClr val="accent3">
                    <a:lumMod val="50000"/>
                  </a:schemeClr>
                </a:solidFill>
                <a:latin typeface="Gill Sans MT" panose="020B0502020104020203" pitchFamily="34" charset="0"/>
              </a:rPr>
              <a:t>Data Understanding</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IN" sz="3000" u="sng" dirty="0">
                <a:solidFill>
                  <a:srgbClr val="C00000"/>
                </a:solidFill>
                <a:latin typeface="Gill Sans MT" panose="020B0502020104020203" pitchFamily="34" charset="0"/>
              </a:rPr>
              <a:t>Data Understanding</a:t>
            </a:r>
            <a:endParaRPr lang="en-IN" sz="3000" dirty="0">
              <a:solidFill>
                <a:srgbClr val="002060"/>
              </a:solidFill>
              <a:latin typeface="Gill Sans MT" panose="020B0502020104020203" pitchFamily="34" charset="0"/>
            </a:endParaRPr>
          </a:p>
          <a:p>
            <a:pPr marL="0" indent="0">
              <a:buNone/>
            </a:pPr>
            <a:r>
              <a:rPr lang="en-US" dirty="0">
                <a:solidFill>
                  <a:schemeClr val="accent4"/>
                </a:solidFill>
                <a:latin typeface="Gill Sans MT" panose="020B0502020104020203" pitchFamily="34" charset="0"/>
              </a:rPr>
              <a:t>Data Summary</a:t>
            </a:r>
            <a:r>
              <a:rPr lang="en-US" sz="3000" dirty="0">
                <a:solidFill>
                  <a:srgbClr val="002060"/>
                </a:solidFill>
                <a:latin typeface="Gill Sans MT" panose="020B0502020104020203" pitchFamily="34" charset="0"/>
              </a:rPr>
              <a:t>: </a:t>
            </a:r>
            <a:r>
              <a:rPr lang="en-US" sz="2000" dirty="0">
                <a:solidFill>
                  <a:srgbClr val="002060"/>
                </a:solidFill>
                <a:latin typeface="Gill Sans MT" panose="020B0502020104020203" pitchFamily="34" charset="0"/>
              </a:rPr>
              <a:t>Wide verity of data with different Hashtags for different parties are considered, the data is collected separately for each individual party(TRS and </a:t>
            </a:r>
            <a:r>
              <a:rPr lang="en-US" sz="2000" dirty="0" err="1">
                <a:solidFill>
                  <a:srgbClr val="002060"/>
                </a:solidFill>
                <a:latin typeface="Gill Sans MT" panose="020B0502020104020203" pitchFamily="34" charset="0"/>
              </a:rPr>
              <a:t>Prajakutami</a:t>
            </a:r>
            <a:r>
              <a:rPr lang="en-US" sz="2000" dirty="0">
                <a:solidFill>
                  <a:srgbClr val="002060"/>
                </a:solidFill>
                <a:latin typeface="Gill Sans MT" panose="020B0502020104020203" pitchFamily="34" charset="0"/>
              </a:rPr>
              <a:t>)</a:t>
            </a:r>
            <a:endParaRPr lang="en-IN" sz="2000" dirty="0">
              <a:solidFill>
                <a:srgbClr val="002060"/>
              </a:solidFill>
              <a:latin typeface="Gill Sans MT" panose="020B0502020104020203" pitchFamily="34" charset="0"/>
            </a:endParaRPr>
          </a:p>
          <a:p>
            <a:pPr marL="0" indent="0">
              <a:buNone/>
            </a:pPr>
            <a:r>
              <a:rPr lang="en-US" sz="3000" dirty="0">
                <a:solidFill>
                  <a:srgbClr val="002060"/>
                </a:solidFill>
                <a:latin typeface="Gill Sans MT" panose="020B0502020104020203" pitchFamily="34" charset="0"/>
              </a:rPr>
              <a:t>        </a:t>
            </a:r>
            <a:r>
              <a:rPr lang="en-US" sz="1500" dirty="0">
                <a:solidFill>
                  <a:srgbClr val="002060"/>
                </a:solidFill>
                <a:latin typeface="Gill Sans MT" panose="020B0502020104020203" pitchFamily="34" charset="0"/>
              </a:rPr>
              <a:t>Word Cloud for TRS				                   Word Cloud for </a:t>
            </a:r>
            <a:r>
              <a:rPr lang="en-US" sz="1500" dirty="0" err="1">
                <a:solidFill>
                  <a:srgbClr val="002060"/>
                </a:solidFill>
                <a:latin typeface="Gill Sans MT" panose="020B0502020104020203" pitchFamily="34" charset="0"/>
              </a:rPr>
              <a:t>Prajakutami</a:t>
            </a:r>
            <a:endParaRPr lang="en-US" sz="15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621735"/>
            <a:ext cx="7896943" cy="268559"/>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pic>
        <p:nvPicPr>
          <p:cNvPr id="7" name="Picture 6" descr="A screenshot of a cell phone&#10;&#10;Description automatically generated">
            <a:extLst>
              <a:ext uri="{FF2B5EF4-FFF2-40B4-BE49-F238E27FC236}">
                <a16:creationId xmlns:a16="http://schemas.microsoft.com/office/drawing/2014/main" id="{20ADD3C7-5DE4-4B56-84E7-B5B6E58C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3780712"/>
            <a:ext cx="4264902" cy="2179709"/>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A9FC91AF-46AC-416A-9142-03E68F683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914" y="3780712"/>
            <a:ext cx="4162051" cy="2127143"/>
          </a:xfrm>
          <a:prstGeom prst="rect">
            <a:avLst/>
          </a:prstGeom>
        </p:spPr>
      </p:pic>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Data Preparation</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r>
              <a:rPr lang="en-US" sz="2000" dirty="0">
                <a:solidFill>
                  <a:srgbClr val="002060"/>
                </a:solidFill>
                <a:latin typeface="Gill Sans MT" panose="020B0502020104020203" pitchFamily="34" charset="0"/>
              </a:rPr>
              <a:t>The data have HTML tags, Emoticons, Hashtags, Special characters, digits. </a:t>
            </a:r>
          </a:p>
          <a:p>
            <a:r>
              <a:rPr lang="en-US" sz="2000" dirty="0">
                <a:solidFill>
                  <a:srgbClr val="002060"/>
                </a:solidFill>
                <a:latin typeface="Gill Sans MT" panose="020B0502020104020203" pitchFamily="34" charset="0"/>
              </a:rPr>
              <a:t>Since NLTK sentiment Intensity analyzer deals directly with text, Conversion of text to numeric is not required.</a:t>
            </a:r>
          </a:p>
          <a:p>
            <a:r>
              <a:rPr lang="en-US" sz="2000" dirty="0">
                <a:solidFill>
                  <a:srgbClr val="002060"/>
                </a:solidFill>
                <a:latin typeface="Gill Sans MT" panose="020B0502020104020203" pitchFamily="34" charset="0"/>
              </a:rPr>
              <a:t>NLTK for text preprocessing such as removing punctuations, special character’s, digits, emoticons.</a:t>
            </a:r>
          </a:p>
          <a:p>
            <a:r>
              <a:rPr lang="en-US" sz="2000" dirty="0">
                <a:solidFill>
                  <a:srgbClr val="002060"/>
                </a:solidFill>
                <a:latin typeface="Gill Sans MT" panose="020B0502020104020203" pitchFamily="34" charset="0"/>
              </a:rPr>
              <a:t>After performing all the above operations we get cleaned text which can be given as input to the model.</a:t>
            </a:r>
          </a:p>
          <a:p>
            <a:r>
              <a:rPr lang="en-US" sz="2000" dirty="0">
                <a:solidFill>
                  <a:srgbClr val="002060"/>
                </a:solidFill>
                <a:latin typeface="Gill Sans MT" panose="020B0502020104020203" pitchFamily="34" charset="0"/>
              </a:rPr>
              <a:t>Date type conversion and considering tweets which are posted prior to election day.</a:t>
            </a: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621735"/>
            <a:ext cx="7896943" cy="268559"/>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Model building </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sz="half" idx="1"/>
          </p:nvPr>
        </p:nvSpPr>
        <p:spPr/>
        <p:txBody>
          <a:bodyPr>
            <a:noAutofit/>
          </a:bodyPr>
          <a:lstStyle/>
          <a:p>
            <a:r>
              <a:rPr lang="en-US" sz="1800" dirty="0">
                <a:solidFill>
                  <a:srgbClr val="002060"/>
                </a:solidFill>
                <a:latin typeface="Gill Sans MT" panose="020B0502020104020203" pitchFamily="34" charset="0"/>
              </a:rPr>
              <a:t>NLTK is a package with various functionalities which are designed for text analysis. It classifies the text to positive sentiment, negative sentiment or neutral using hieratical classification.</a:t>
            </a:r>
          </a:p>
          <a:p>
            <a:r>
              <a:rPr lang="en-US" sz="1800" dirty="0">
                <a:solidFill>
                  <a:srgbClr val="002060"/>
                </a:solidFill>
                <a:latin typeface="Gill Sans MT" panose="020B0502020104020203" pitchFamily="34" charset="0"/>
              </a:rPr>
              <a:t>Based on polarity for each tweet, it get classified to sentiment.</a:t>
            </a:r>
          </a:p>
          <a:p>
            <a:r>
              <a:rPr lang="en-US" sz="1800" dirty="0">
                <a:solidFill>
                  <a:srgbClr val="002060"/>
                </a:solidFill>
                <a:latin typeface="Gill Sans MT" panose="020B0502020104020203" pitchFamily="34" charset="0"/>
              </a:rPr>
              <a:t>By considering each party’s positive, negative tweets separately we built topic modelling which give insights behind the tweet to be negative or positive.  </a:t>
            </a:r>
          </a:p>
          <a:p>
            <a:r>
              <a:rPr lang="en-US" sz="1800" dirty="0">
                <a:solidFill>
                  <a:srgbClr val="002060"/>
                </a:solidFill>
                <a:latin typeface="Gill Sans MT" panose="020B0502020104020203" pitchFamily="34" charset="0"/>
              </a:rPr>
              <a:t>Built topic modelling on each party’s negative and positive tweets to get the public view about negatives and positives of the individual party. </a:t>
            </a:r>
          </a:p>
        </p:txBody>
      </p:sp>
      <p:pic>
        <p:nvPicPr>
          <p:cNvPr id="8" name="Content Placeholder 7" descr="A screenshot of a cell phone&#10;&#10;Description automatically generated">
            <a:extLst>
              <a:ext uri="{FF2B5EF4-FFF2-40B4-BE49-F238E27FC236}">
                <a16:creationId xmlns:a16="http://schemas.microsoft.com/office/drawing/2014/main" id="{F15FCFC5-3C40-4D14-A651-7CAFA4BC33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18748" y="977408"/>
            <a:ext cx="2527792" cy="2039620"/>
          </a:xfrm>
        </p:spPr>
      </p:pic>
      <p:sp>
        <p:nvSpPr>
          <p:cNvPr id="4" name="Footer Placeholder 3"/>
          <p:cNvSpPr>
            <a:spLocks noGrp="1"/>
          </p:cNvSpPr>
          <p:nvPr>
            <p:ph type="ftr" sz="quarter" idx="11"/>
          </p:nvPr>
        </p:nvSpPr>
        <p:spPr>
          <a:xfrm>
            <a:off x="1293812" y="6516160"/>
            <a:ext cx="6324599" cy="276226"/>
          </a:xfrm>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B4186A56-605C-4708-9FF0-D167689B1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579" y="952500"/>
            <a:ext cx="2662153" cy="211447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35216BF-F942-4BFB-ABFB-EEA5FF77C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578" y="2891173"/>
            <a:ext cx="5333961" cy="1812704"/>
          </a:xfrm>
          <a:prstGeom prst="rect">
            <a:avLst/>
          </a:prstGeom>
        </p:spPr>
      </p:pic>
      <p:pic>
        <p:nvPicPr>
          <p:cNvPr id="14" name="Picture 13" descr="A close up of a mans face&#10;&#10;Description automatically generated">
            <a:extLst>
              <a:ext uri="{FF2B5EF4-FFF2-40B4-BE49-F238E27FC236}">
                <a16:creationId xmlns:a16="http://schemas.microsoft.com/office/drawing/2014/main" id="{EC8959D0-83AD-483E-9F7A-60EE15CA6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4453" y="4902529"/>
            <a:ext cx="5192086" cy="1889857"/>
          </a:xfrm>
          <a:prstGeom prst="rect">
            <a:avLst/>
          </a:prstGeom>
        </p:spPr>
      </p:pic>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Business Recommendations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sz="half" idx="1"/>
          </p:nvPr>
        </p:nvSpPr>
        <p:spPr/>
        <p:txBody>
          <a:bodyPr>
            <a:noAutofit/>
          </a:bodyPr>
          <a:lstStyle/>
          <a:p>
            <a:r>
              <a:rPr lang="en-US" sz="1800" dirty="0">
                <a:solidFill>
                  <a:srgbClr val="002060"/>
                </a:solidFill>
                <a:latin typeface="Gill Sans MT" panose="020B0502020104020203" pitchFamily="34" charset="0"/>
              </a:rPr>
              <a:t>Based on prediction the TRS party has more majority than the </a:t>
            </a:r>
            <a:r>
              <a:rPr lang="en-US" sz="1800" dirty="0" err="1">
                <a:solidFill>
                  <a:srgbClr val="002060"/>
                </a:solidFill>
                <a:latin typeface="Gill Sans MT" panose="020B0502020104020203" pitchFamily="34" charset="0"/>
              </a:rPr>
              <a:t>Prajakutami</a:t>
            </a:r>
            <a:r>
              <a:rPr lang="en-US" sz="1800" dirty="0">
                <a:solidFill>
                  <a:srgbClr val="002060"/>
                </a:solidFill>
                <a:latin typeface="Gill Sans MT" panose="020B0502020104020203" pitchFamily="34" charset="0"/>
              </a:rPr>
              <a:t>. Our model predicted 68.9% chance TRS would win in the more assembly elections in the general election due to positive sentiment they received in tweets.</a:t>
            </a:r>
          </a:p>
          <a:p>
            <a:r>
              <a:rPr lang="en-US" sz="1800" dirty="0">
                <a:solidFill>
                  <a:srgbClr val="002060"/>
                </a:solidFill>
                <a:latin typeface="Gill Sans MT" panose="020B0502020104020203" pitchFamily="34" charset="0"/>
              </a:rPr>
              <a:t>Sentiment analysis on elections to promote the political campaign during elections &amp; give public opinion towards the respective party’s.</a:t>
            </a:r>
          </a:p>
          <a:p>
            <a:r>
              <a:rPr lang="en-US" sz="1800" dirty="0">
                <a:solidFill>
                  <a:srgbClr val="002060"/>
                </a:solidFill>
                <a:latin typeface="Gill Sans MT" panose="020B0502020104020203" pitchFamily="34" charset="0"/>
              </a:rPr>
              <a:t>During elections few of the news media will be biased, supporting some political parties and its agendas by influencing people. To avoid such circumstances sentiment analyses could be a useful tool to evaluate political news.  </a:t>
            </a:r>
          </a:p>
          <a:p>
            <a:pPr marL="0" indent="0">
              <a:buNone/>
            </a:pPr>
            <a:endParaRPr lang="en-US" sz="1800" dirty="0">
              <a:solidFill>
                <a:srgbClr val="002060"/>
              </a:solidFill>
              <a:latin typeface="Gill Sans MT" panose="020B0502020104020203" pitchFamily="34" charset="0"/>
            </a:endParaRPr>
          </a:p>
          <a:p>
            <a:pPr marL="0" indent="0">
              <a:buNone/>
            </a:pPr>
            <a:endParaRPr lang="en-IN" sz="1800" dirty="0">
              <a:solidFill>
                <a:srgbClr val="002060"/>
              </a:solidFill>
              <a:latin typeface="Gill Sans MT" panose="020B0502020104020203" pitchFamily="34" charset="0"/>
            </a:endParaRPr>
          </a:p>
        </p:txBody>
      </p:sp>
      <p:pic>
        <p:nvPicPr>
          <p:cNvPr id="10" name="Content Placeholder 9">
            <a:extLst>
              <a:ext uri="{FF2B5EF4-FFF2-40B4-BE49-F238E27FC236}">
                <a16:creationId xmlns:a16="http://schemas.microsoft.com/office/drawing/2014/main" id="{71B9856B-7414-4102-B2CE-667B5054B8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2528" y="1052736"/>
            <a:ext cx="3442484" cy="2376264"/>
          </a:xfrm>
        </p:spPr>
      </p:pic>
      <p:sp>
        <p:nvSpPr>
          <p:cNvPr id="4" name="Footer Placeholder 3"/>
          <p:cNvSpPr>
            <a:spLocks noGrp="1"/>
          </p:cNvSpPr>
          <p:nvPr>
            <p:ph type="ftr" sz="quarter" idx="11"/>
          </p:nvPr>
        </p:nvSpPr>
        <p:spPr/>
        <p:txBody>
          <a:bodyPr/>
          <a:lstStyle/>
          <a:p>
            <a:r>
              <a:rPr lang="en-IN" sz="2000" cap="none" dirty="0">
                <a:solidFill>
                  <a:schemeClr val="tx2">
                    <a:lumMod val="25000"/>
                  </a:schemeClr>
                </a:solidFill>
                <a:latin typeface="Gill Sans MT" panose="020B0502020104020203" pitchFamily="34" charset="0"/>
              </a:rPr>
              <a:t>Assembly Elections 2018</a:t>
            </a:r>
          </a:p>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pic>
        <p:nvPicPr>
          <p:cNvPr id="14" name="Picture 13" descr="A close up of a logo&#10;&#10;Description automatically generated">
            <a:extLst>
              <a:ext uri="{FF2B5EF4-FFF2-40B4-BE49-F238E27FC236}">
                <a16:creationId xmlns:a16="http://schemas.microsoft.com/office/drawing/2014/main" id="{4E6B837E-0F9C-4656-9D79-76A1D9D63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528" y="3645024"/>
            <a:ext cx="3277347" cy="2807265"/>
          </a:xfrm>
          <a:prstGeom prst="rect">
            <a:avLst/>
          </a:prstGeom>
        </p:spPr>
      </p:pic>
      <p:sp>
        <p:nvSpPr>
          <p:cNvPr id="7" name="TextBox 6">
            <a:extLst>
              <a:ext uri="{FF2B5EF4-FFF2-40B4-BE49-F238E27FC236}">
                <a16:creationId xmlns:a16="http://schemas.microsoft.com/office/drawing/2014/main" id="{6A3CB820-D976-4C34-AD2D-72530B154781}"/>
              </a:ext>
            </a:extLst>
          </p:cNvPr>
          <p:cNvSpPr txBox="1"/>
          <p:nvPr/>
        </p:nvSpPr>
        <p:spPr>
          <a:xfrm>
            <a:off x="8555352" y="952500"/>
            <a:ext cx="1584176" cy="646331"/>
          </a:xfrm>
          <a:prstGeom prst="rect">
            <a:avLst/>
          </a:prstGeom>
          <a:noFill/>
        </p:spPr>
        <p:txBody>
          <a:bodyPr wrap="square" rtlCol="0">
            <a:spAutoFit/>
          </a:bodyPr>
          <a:lstStyle/>
          <a:p>
            <a:r>
              <a:rPr lang="en-IN" b="1" dirty="0"/>
              <a:t>P</a:t>
            </a:r>
            <a:r>
              <a:rPr lang="en-IN" b="1" dirty="0">
                <a:solidFill>
                  <a:schemeClr val="bg1"/>
                </a:solidFill>
              </a:rPr>
              <a:t>TRS</a:t>
            </a:r>
          </a:p>
          <a:p>
            <a:r>
              <a:rPr lang="en-IN" dirty="0"/>
              <a:t> </a:t>
            </a:r>
          </a:p>
        </p:txBody>
      </p:sp>
      <p:sp>
        <p:nvSpPr>
          <p:cNvPr id="9" name="TextBox 8">
            <a:extLst>
              <a:ext uri="{FF2B5EF4-FFF2-40B4-BE49-F238E27FC236}">
                <a16:creationId xmlns:a16="http://schemas.microsoft.com/office/drawing/2014/main" id="{4F9BD275-728A-4431-A6F0-4E2FAEA6D59D}"/>
              </a:ext>
            </a:extLst>
          </p:cNvPr>
          <p:cNvSpPr txBox="1"/>
          <p:nvPr/>
        </p:nvSpPr>
        <p:spPr>
          <a:xfrm>
            <a:off x="8224190" y="3631168"/>
            <a:ext cx="1899159" cy="369332"/>
          </a:xfrm>
          <a:prstGeom prst="rect">
            <a:avLst/>
          </a:prstGeom>
          <a:noFill/>
        </p:spPr>
        <p:txBody>
          <a:bodyPr wrap="square" rtlCol="0">
            <a:spAutoFit/>
          </a:bodyPr>
          <a:lstStyle/>
          <a:p>
            <a:r>
              <a:rPr lang="en-IN" b="1" dirty="0"/>
              <a:t>P</a:t>
            </a:r>
            <a:r>
              <a:rPr lang="en-IN" b="1" dirty="0">
                <a:solidFill>
                  <a:schemeClr val="bg1"/>
                </a:solidFill>
              </a:rPr>
              <a:t>Prajakutami</a:t>
            </a:r>
            <a:endParaRPr lang="en-IN" b="1" dirty="0"/>
          </a:p>
        </p:txBody>
      </p:sp>
    </p:spTree>
    <p:extLst>
      <p:ext uri="{BB962C8B-B14F-4D97-AF65-F5344CB8AC3E}">
        <p14:creationId xmlns:p14="http://schemas.microsoft.com/office/powerpoint/2010/main" val="22113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854</Words>
  <Application>Microsoft Office PowerPoint</Application>
  <PresentationFormat>Custom</PresentationFormat>
  <Paragraphs>86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vt:lpstr>
      <vt:lpstr>Gill Sans MT</vt:lpstr>
      <vt:lpstr>3_Woodgrain 16x9</vt:lpstr>
      <vt:lpstr>Assembly Elections 2018</vt:lpstr>
      <vt:lpstr>Agenda</vt:lpstr>
      <vt:lpstr>  Executive Summary</vt:lpstr>
      <vt:lpstr>Business Problem</vt:lpstr>
      <vt:lpstr> Data Requirements &amp; Collections</vt:lpstr>
      <vt:lpstr> Data Understanding</vt:lpstr>
      <vt:lpstr>Data Preparation</vt:lpstr>
      <vt:lpstr>Model building </vt:lpstr>
      <vt:lpstr>Business Recommendations</vt:lpstr>
      <vt:lpstr>  Assumptions, Limitations &amp; Further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2018-12-28T18:03:35Z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