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11/06/2025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4" Type="http://schemas.openxmlformats.org/officeDocument/2006/relationships/hyperlink" Target="https://github.com/KVSMrudula/Flight_Delay_mrudul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8651" y="557361"/>
            <a:ext cx="4779664" cy="2735910"/>
          </a:xfrm>
        </p:spPr>
        <p:txBody>
          <a:bodyPr vert="horz" lIns="91440" tIns="45720" rIns="91440" bIns="45720" rtlCol="0">
            <a:normAutofit fontScale="90000"/>
          </a:bodyPr>
          <a:lstStyle/>
          <a:p>
            <a:pPr algn="l"/>
            <a:r>
              <a:rPr lang="en-US" sz="2000" b="1" kern="1200" dirty="0">
                <a:latin typeface="Times New Roman" panose="02020603050405020304" pitchFamily="18" charset="0"/>
                <a:cs typeface="Times New Roman" panose="02020603050405020304" pitchFamily="18" charset="0"/>
              </a:rPr>
              <a:t>CAPSTONE PROJECT:</a:t>
            </a:r>
            <a:br>
              <a:rPr lang="en-US" sz="2000" b="1" kern="1200" dirty="0">
                <a:latin typeface="Times New Roman" panose="02020603050405020304" pitchFamily="18" charset="0"/>
                <a:cs typeface="Times New Roman" panose="02020603050405020304" pitchFamily="18" charset="0"/>
              </a:rPr>
            </a:br>
            <a:br>
              <a:rPr lang="en-US" sz="5100" b="1"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Flight Delay Prediction using Deep Learning</a:t>
            </a:r>
            <a:endParaRPr lang="en-US" sz="5100" b="1"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3407" y="3429000"/>
            <a:ext cx="4894908" cy="3249592"/>
          </a:xfrm>
        </p:spPr>
        <p:txBody>
          <a:bodyPr vert="horz" lIns="91440" tIns="45720" rIns="91440" bIns="45720" rtlCol="0" anchor="t">
            <a:noAutofit/>
          </a:bodyPr>
          <a:lstStyle/>
          <a:p>
            <a:pPr algn="l">
              <a:spcAft>
                <a:spcPts val="600"/>
              </a:spcAft>
            </a:pPr>
            <a:r>
              <a:rPr lang="en-US" sz="1600" b="1" cap="all" dirty="0">
                <a:latin typeface="Times New Roman" panose="02020603050405020304" pitchFamily="18" charset="0"/>
                <a:cs typeface="Times New Roman" panose="02020603050405020304" pitchFamily="18" charset="0"/>
              </a:rPr>
              <a:t>Presented By:  K. Venkata Sai Mrudula</a:t>
            </a:r>
            <a:endParaRPr lang="en-US" sz="1600" cap="all" dirty="0">
              <a:latin typeface="Times New Roman" panose="02020603050405020304" pitchFamily="18" charset="0"/>
              <a:cs typeface="Times New Roman" panose="02020603050405020304" pitchFamily="18" charset="0"/>
            </a:endParaRPr>
          </a:p>
          <a:p>
            <a:pPr algn="l">
              <a:spcAft>
                <a:spcPts val="600"/>
              </a:spcAft>
            </a:pPr>
            <a:r>
              <a:rPr lang="en-US" sz="1600" b="1" cap="all" dirty="0">
                <a:latin typeface="Times New Roman" panose="02020603050405020304" pitchFamily="18" charset="0"/>
                <a:cs typeface="Times New Roman" panose="02020603050405020304" pitchFamily="18" charset="0"/>
              </a:rPr>
              <a:t>Student Name: K . Venkata Sai Mrudula</a:t>
            </a:r>
          </a:p>
          <a:p>
            <a:pPr algn="l">
              <a:spcAft>
                <a:spcPts val="600"/>
              </a:spcAft>
            </a:pPr>
            <a:r>
              <a:rPr lang="en-US" sz="1600" b="1" cap="all" dirty="0">
                <a:latin typeface="Times New Roman" panose="02020603050405020304" pitchFamily="18" charset="0"/>
                <a:cs typeface="Times New Roman" panose="02020603050405020304" pitchFamily="18" charset="0"/>
              </a:rPr>
              <a:t>College Name: Andhra Loyola institute of engineering and technology</a:t>
            </a:r>
          </a:p>
          <a:p>
            <a:pPr algn="l">
              <a:spcAft>
                <a:spcPts val="600"/>
              </a:spcAft>
            </a:pPr>
            <a:r>
              <a:rPr lang="en-US" sz="1600" b="1" cap="all" dirty="0">
                <a:latin typeface="Times New Roman" panose="02020603050405020304" pitchFamily="18" charset="0"/>
                <a:cs typeface="Times New Roman" panose="02020603050405020304" pitchFamily="18" charset="0"/>
              </a:rPr>
              <a:t>Department: </a:t>
            </a:r>
            <a:r>
              <a:rPr lang="en-US" sz="1600" b="1" cap="all" dirty="0" err="1">
                <a:latin typeface="Times New Roman" panose="02020603050405020304" pitchFamily="18" charset="0"/>
                <a:cs typeface="Times New Roman" panose="02020603050405020304" pitchFamily="18" charset="0"/>
              </a:rPr>
              <a:t>Cse</a:t>
            </a:r>
            <a:r>
              <a:rPr lang="en-US" sz="1600" b="1" cap="all" dirty="0">
                <a:latin typeface="Times New Roman" panose="02020603050405020304" pitchFamily="18" charset="0"/>
                <a:cs typeface="Times New Roman" panose="02020603050405020304" pitchFamily="18" charset="0"/>
              </a:rPr>
              <a:t> (ai &amp; ml)</a:t>
            </a:r>
          </a:p>
          <a:p>
            <a:pPr algn="l">
              <a:spcAft>
                <a:spcPts val="600"/>
              </a:spcAft>
            </a:pPr>
            <a:r>
              <a:rPr lang="en-US" sz="1600" b="1" cap="all" dirty="0">
                <a:latin typeface="Times New Roman" panose="02020603050405020304" pitchFamily="18" charset="0"/>
                <a:cs typeface="Times New Roman" panose="02020603050405020304" pitchFamily="18" charset="0"/>
              </a:rPr>
              <a:t>Email ID: </a:t>
            </a:r>
            <a:r>
              <a:rPr lang="en-US" sz="1600" dirty="0">
                <a:solidFill>
                  <a:srgbClr val="1F1F1F"/>
                </a:solidFill>
                <a:latin typeface="Times New Roman" panose="02020603050405020304" pitchFamily="18" charset="0"/>
                <a:cs typeface="Times New Roman" panose="02020603050405020304" pitchFamily="18" charset="0"/>
              </a:rPr>
              <a:t>mrudulakakaraparthi@gmail.com</a:t>
            </a:r>
            <a:endParaRPr lang="en-US" sz="1600" b="1" cap="all" dirty="0">
              <a:latin typeface="Times New Roman" panose="02020603050405020304" pitchFamily="18" charset="0"/>
              <a:cs typeface="Times New Roman" panose="02020603050405020304" pitchFamily="18" charset="0"/>
            </a:endParaRPr>
          </a:p>
          <a:p>
            <a:pPr algn="l">
              <a:spcAft>
                <a:spcPts val="600"/>
              </a:spcAft>
            </a:pPr>
            <a:r>
              <a:rPr lang="en-US" sz="1600" b="1" cap="all" dirty="0">
                <a:latin typeface="Times New Roman" panose="02020603050405020304" pitchFamily="18" charset="0"/>
                <a:cs typeface="Times New Roman" panose="02020603050405020304" pitchFamily="18" charset="0"/>
              </a:rPr>
              <a:t>AICTE Student ID: AINSI_113640</a:t>
            </a:r>
            <a:endParaRPr lang="en-US" sz="1600" dirty="0">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1977E0-D3E0-47BD-8783-EBFE3C9D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598" y="269316"/>
            <a:ext cx="6116779" cy="62087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800" b="1" dirty="0">
                <a:latin typeface="Times New Roman" panose="02020603050405020304" pitchFamily="18" charset="0"/>
                <a:cs typeface="Times New Roman" panose="02020603050405020304" pitchFamily="18" charset="0"/>
              </a:rPr>
              <a:t>Dataset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flight_delay_predict.csv — containing historical flight records for model training and evaluation.</a:t>
            </a:r>
          </a:p>
          <a:p>
            <a:r>
              <a:rPr lang="en-US" sz="1800" b="1" dirty="0">
                <a:latin typeface="Times New Roman" panose="02020603050405020304" pitchFamily="18" charset="0"/>
                <a:cs typeface="Times New Roman" panose="02020603050405020304" pitchFamily="18" charset="0"/>
              </a:rPr>
              <a:t>Libraries Used:</a:t>
            </a:r>
            <a:endParaRPr lang="en-US" sz="18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TensorFlow/</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 Deep Learning Framework</a:t>
            </a:r>
          </a:p>
          <a:p>
            <a:pPr lvl="1"/>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 Data Preprocessing and Evaluation</a:t>
            </a:r>
          </a:p>
          <a:p>
            <a:pPr lvl="1"/>
            <a:r>
              <a:rPr lang="en-US" sz="1600" dirty="0">
                <a:latin typeface="Times New Roman" panose="02020603050405020304" pitchFamily="18" charset="0"/>
                <a:cs typeface="Times New Roman" panose="02020603050405020304" pitchFamily="18" charset="0"/>
              </a:rPr>
              <a:t>pandas,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 Data Handling</a:t>
            </a:r>
          </a:p>
          <a:p>
            <a:pPr lvl="1"/>
            <a:r>
              <a:rPr lang="en-US" sz="1600" dirty="0">
                <a:latin typeface="Times New Roman" panose="02020603050405020304" pitchFamily="18" charset="0"/>
                <a:cs typeface="Times New Roman" panose="02020603050405020304" pitchFamily="18" charset="0"/>
              </a:rPr>
              <a:t>matplotlib, seaborn, </a:t>
            </a:r>
            <a:r>
              <a:rPr lang="en-US" sz="1600" dirty="0" err="1">
                <a:latin typeface="Times New Roman" panose="02020603050405020304" pitchFamily="18" charset="0"/>
                <a:cs typeface="Times New Roman" panose="02020603050405020304" pitchFamily="18" charset="0"/>
              </a:rPr>
              <a:t>plotly</a:t>
            </a:r>
            <a:r>
              <a:rPr lang="en-US" sz="1600" dirty="0">
                <a:latin typeface="Times New Roman" panose="02020603050405020304" pitchFamily="18" charset="0"/>
                <a:cs typeface="Times New Roman" panose="02020603050405020304" pitchFamily="18" charset="0"/>
              </a:rPr>
              <a:t> – Data Visualization</a:t>
            </a:r>
          </a:p>
          <a:p>
            <a:r>
              <a:rPr lang="en-US" sz="1800" b="1" dirty="0">
                <a:latin typeface="Times New Roman" panose="02020603050405020304" pitchFamily="18" charset="0"/>
                <a:cs typeface="Times New Roman" panose="02020603050405020304" pitchFamily="18" charset="0"/>
              </a:rPr>
              <a:t>Development Tools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3.7+,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endParaRPr lang="en-IN" sz="22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Official Documentation:</a:t>
            </a:r>
            <a:endParaRPr lang="en-US" sz="18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TensorFlow: </a:t>
            </a:r>
            <a:r>
              <a:rPr lang="en-US" sz="1600" dirty="0">
                <a:latin typeface="Times New Roman" panose="02020603050405020304" pitchFamily="18" charset="0"/>
                <a:cs typeface="Times New Roman" panose="02020603050405020304" pitchFamily="18" charset="0"/>
                <a:hlinkClick r:id="rId2"/>
              </a:rPr>
              <a:t>https://www.tensorflow.org</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scikit</a:t>
            </a:r>
            <a:r>
              <a:rPr lang="en-US" sz="1600" dirty="0">
                <a:latin typeface="Times New Roman" panose="02020603050405020304" pitchFamily="18" charset="0"/>
                <a:cs typeface="Times New Roman" panose="02020603050405020304" pitchFamily="18" charset="0"/>
              </a:rPr>
              <a:t>-learn: </a:t>
            </a:r>
            <a:r>
              <a:rPr lang="en-US" sz="1600" dirty="0">
                <a:latin typeface="Times New Roman" panose="02020603050405020304" pitchFamily="18" charset="0"/>
                <a:cs typeface="Times New Roman" panose="02020603050405020304" pitchFamily="18" charset="0"/>
                <a:hlinkClick r:id="rId3"/>
              </a:rPr>
              <a:t>https://scikit-learn.org</a:t>
            </a: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GitHub Repository: </a:t>
            </a:r>
            <a:r>
              <a:rPr lang="en-US" sz="1800" b="1" dirty="0">
                <a:latin typeface="Times New Roman" panose="02020603050405020304" pitchFamily="18" charset="0"/>
                <a:cs typeface="Times New Roman" panose="02020603050405020304" pitchFamily="18" charset="0"/>
                <a:hlinkClick r:id="rId4"/>
              </a:rPr>
              <a:t>https://github.com/KVSMrudula/Flight_Delay_mrudula</a:t>
            </a:r>
            <a:endParaRPr lang="en-US"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Air travel delays cause significant economic losses and lead to passenger dissatisfaction. Identifying the root causes and predicting delays in advance is challenging due to the complex nature of flight operations and external factors such as weather and air traffic congestion.</a:t>
            </a:r>
          </a:p>
          <a:p>
            <a:pPr marL="0" indent="0">
              <a:buNone/>
            </a:pPr>
            <a:r>
              <a:rPr lang="en-US" sz="2200" dirty="0">
                <a:latin typeface="Franklin Gothic Book"/>
              </a:rPr>
              <a:t>             Flight delays disrupt airline operations and impact scheduling efficiency. Traditional methods often fail to predict such delays accurately and proactively. Therefore, there is a need for a smart, data-driven solution that can analyze historical data and forecast delays in advance to support better planning and decision-making.</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669036" y="89587"/>
            <a:ext cx="10515600" cy="1098146"/>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513144" y="1785248"/>
            <a:ext cx="11678856" cy="5162339"/>
          </a:xfrm>
        </p:spPr>
        <p:txBody>
          <a:bodyPr vert="horz" lIns="91440" tIns="45720" rIns="91440" bIns="45720" rtlCol="0">
            <a:normAutofit fontScale="77500" lnSpcReduction="20000"/>
          </a:bodyPr>
          <a:lstStyle/>
          <a:p>
            <a:pPr marL="305435" indent="-305435">
              <a:spcBef>
                <a:spcPct val="20000"/>
              </a:spcBef>
              <a:spcAft>
                <a:spcPts val="600"/>
              </a:spcAft>
              <a:buFont typeface="Arial"/>
              <a:buChar char="•"/>
            </a:pPr>
            <a:r>
              <a:rPr lang="en-US" sz="1800" dirty="0">
                <a:latin typeface="Times New Roman" panose="02020603050405020304" pitchFamily="18" charset="0"/>
                <a:cs typeface="Times New Roman" panose="02020603050405020304" pitchFamily="18" charset="0"/>
              </a:rPr>
              <a:t>The proposed system aims to predict whether a flight will be delayed or not using a deep learning-based classification approach. The goal is to assist airlines in making proactive decisions and improve passenger experience by identifying delay risks in advance.</a:t>
            </a:r>
            <a:r>
              <a:rPr lang="en-IN" sz="1800" dirty="0">
                <a:latin typeface="Times New Roman" panose="02020603050405020304" pitchFamily="18" charset="0"/>
                <a:ea typeface="Calibri"/>
                <a:cs typeface="Times New Roman" panose="02020603050405020304" pitchFamily="18" charset="0"/>
              </a:rPr>
              <a:t>The solution will consist of the following components:</a:t>
            </a:r>
          </a:p>
          <a:p>
            <a:pPr marL="305435" indent="-305435">
              <a:spcBef>
                <a:spcPct val="20000"/>
              </a:spcBef>
              <a:spcAft>
                <a:spcPts val="600"/>
              </a:spcAft>
              <a:buFont typeface="Arial"/>
              <a:buChar char="•"/>
            </a:pPr>
            <a:r>
              <a:rPr lang="en-IN" sz="1800" b="1" dirty="0">
                <a:latin typeface="Times New Roman" panose="02020603050405020304" pitchFamily="18" charset="0"/>
                <a:ea typeface="Calibri"/>
                <a:cs typeface="Times New Roman" panose="02020603050405020304" pitchFamily="18" charset="0"/>
              </a:rPr>
              <a:t>Data Collection:</a:t>
            </a:r>
            <a:endParaRPr lang="en-IN" sz="18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sz="1400" dirty="0">
                <a:latin typeface="Times New Roman" panose="02020603050405020304" pitchFamily="18" charset="0"/>
                <a:ea typeface="Calibri"/>
                <a:cs typeface="Times New Roman" panose="02020603050405020304" pitchFamily="18" charset="0"/>
              </a:rPr>
              <a:t>Collected historical flight data including: Flight date , Airline carrier, Origin and destination airports, Scheduled departure and arrival times, Distance and actual arrival delay status </a:t>
            </a:r>
          </a:p>
          <a:p>
            <a:pPr marL="38735" indent="-171450">
              <a:spcBef>
                <a:spcPct val="20000"/>
              </a:spcBef>
              <a:spcAft>
                <a:spcPts val="600"/>
              </a:spcAft>
            </a:pPr>
            <a:r>
              <a:rPr lang="en-IN" sz="1800" b="1" dirty="0">
                <a:latin typeface="Times New Roman" panose="02020603050405020304" pitchFamily="18" charset="0"/>
                <a:ea typeface="Calibri"/>
                <a:cs typeface="Times New Roman" panose="02020603050405020304" pitchFamily="18" charset="0"/>
              </a:rPr>
              <a:t>   Data Preprocessing:</a:t>
            </a:r>
            <a:endParaRPr lang="en-IN" sz="18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altLang="en-US" sz="1500" dirty="0">
                <a:latin typeface="Times New Roman" panose="02020603050405020304" pitchFamily="18" charset="0"/>
                <a:cs typeface="Times New Roman" panose="02020603050405020304" pitchFamily="18" charset="0"/>
              </a:rPr>
              <a:t>Removed records with null or irrelevant values</a:t>
            </a:r>
            <a:endParaRPr lang="en-IN" sz="15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sz="1500" dirty="0">
                <a:latin typeface="Times New Roman" panose="02020603050405020304" pitchFamily="18" charset="0"/>
                <a:cs typeface="Times New Roman" panose="02020603050405020304" pitchFamily="18" charset="0"/>
              </a:rPr>
              <a:t>Categorical features such as Carrier, Origin, and Destination were encoded using Label Encoding</a:t>
            </a:r>
            <a:r>
              <a:rPr lang="en-IN" sz="1500" b="1" dirty="0">
                <a:latin typeface="Times New Roman" panose="02020603050405020304" pitchFamily="18" charset="0"/>
                <a:ea typeface="Calibri"/>
                <a:cs typeface="Times New Roman" panose="02020603050405020304" pitchFamily="18" charset="0"/>
              </a:rPr>
              <a:t> </a:t>
            </a:r>
          </a:p>
          <a:p>
            <a:pPr marL="629920" lvl="1" indent="-305435">
              <a:spcBef>
                <a:spcPct val="20000"/>
              </a:spcBef>
              <a:spcAft>
                <a:spcPts val="600"/>
              </a:spcAft>
              <a:buFont typeface="Arial"/>
              <a:buChar char="•"/>
            </a:pPr>
            <a:r>
              <a:rPr lang="en-US" sz="1500" dirty="0">
                <a:latin typeface="Times New Roman" panose="02020603050405020304" pitchFamily="18" charset="0"/>
                <a:cs typeface="Times New Roman" panose="02020603050405020304" pitchFamily="18" charset="0"/>
              </a:rPr>
              <a:t>Target variable (</a:t>
            </a:r>
            <a:r>
              <a:rPr lang="en-US" sz="1700" dirty="0" err="1">
                <a:solidFill>
                  <a:srgbClr val="0D0D0D"/>
                </a:solidFill>
                <a:latin typeface="Times New Roman" panose="02020603050405020304" pitchFamily="18" charset="0"/>
                <a:cs typeface="Times New Roman" panose="02020603050405020304" pitchFamily="18" charset="0"/>
              </a:rPr>
              <a:t>ArrDelay</a:t>
            </a:r>
            <a:r>
              <a:rPr lang="en-US" sz="1700" dirty="0">
                <a:solidFill>
                  <a:srgbClr val="0D0D0D"/>
                </a:solidFill>
                <a:latin typeface="Times New Roman" panose="02020603050405020304" pitchFamily="18" charset="0"/>
                <a:cs typeface="Times New Roman" panose="02020603050405020304" pitchFamily="18" charset="0"/>
              </a:rPr>
              <a:t>) was transformed into binary class:</a:t>
            </a:r>
            <a:endParaRPr lang="en-IN" sz="1500" b="1" dirty="0">
              <a:solidFill>
                <a:srgbClr val="0D0D0D"/>
              </a:solidFill>
              <a:latin typeface="Times New Roman" panose="02020603050405020304" pitchFamily="18" charset="0"/>
              <a:cs typeface="Times New Roman" panose="02020603050405020304" pitchFamily="18" charset="0"/>
            </a:endParaRPr>
          </a:p>
          <a:p>
            <a:pPr marL="953135" lvl="2" indent="-171450">
              <a:spcBef>
                <a:spcPct val="20000"/>
              </a:spcBef>
              <a:spcAft>
                <a:spcPts val="600"/>
              </a:spcAft>
            </a:pPr>
            <a:r>
              <a:rPr lang="en-IN" sz="1500" b="1" dirty="0">
                <a:solidFill>
                  <a:srgbClr val="0D0D0D"/>
                </a:solidFill>
                <a:latin typeface="Times New Roman" panose="02020603050405020304" pitchFamily="18" charset="0"/>
                <a:ea typeface="Calibri"/>
                <a:cs typeface="Times New Roman" panose="02020603050405020304" pitchFamily="18" charset="0"/>
              </a:rPr>
              <a:t>         </a:t>
            </a:r>
            <a:r>
              <a:rPr lang="en-IN" sz="1500" b="1" dirty="0">
                <a:latin typeface="Times New Roman" panose="02020603050405020304" pitchFamily="18" charset="0"/>
                <a:ea typeface="Calibri"/>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Delayed</a:t>
            </a:r>
            <a:r>
              <a:rPr lang="en-US" sz="1500" dirty="0">
                <a:latin typeface="Times New Roman" panose="02020603050405020304" pitchFamily="18" charset="0"/>
                <a:cs typeface="Times New Roman" panose="02020603050405020304" pitchFamily="18" charset="0"/>
              </a:rPr>
              <a:t>: if delay &gt; 0 minutes</a:t>
            </a:r>
          </a:p>
          <a:p>
            <a:pPr marL="953135" lvl="2" indent="-171450">
              <a:spcBef>
                <a:spcPct val="20000"/>
              </a:spcBef>
              <a:spcAft>
                <a:spcPts val="600"/>
              </a:spcAft>
            </a:pPr>
            <a:r>
              <a:rPr lang="en-IN" sz="1500" b="1" dirty="0">
                <a:latin typeface="Times New Roman" panose="02020603050405020304" pitchFamily="18" charset="0"/>
                <a:ea typeface="Calibri"/>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On-time</a:t>
            </a:r>
            <a:r>
              <a:rPr lang="en-US" sz="1500" dirty="0">
                <a:latin typeface="Times New Roman" panose="02020603050405020304" pitchFamily="18" charset="0"/>
                <a:cs typeface="Times New Roman" panose="02020603050405020304" pitchFamily="18" charset="0"/>
              </a:rPr>
              <a:t>: if delay ≤ 0 minutes</a:t>
            </a:r>
            <a:endParaRPr lang="en-IN" sz="1500" b="1" dirty="0">
              <a:latin typeface="Times New Roman" panose="02020603050405020304" pitchFamily="18" charset="0"/>
              <a:cs typeface="Times New Roman" panose="02020603050405020304" pitchFamily="18" charset="0"/>
            </a:endParaRPr>
          </a:p>
          <a:p>
            <a:pPr marL="495935" lvl="1" indent="-171450">
              <a:spcBef>
                <a:spcPct val="20000"/>
              </a:spcBef>
              <a:spcAft>
                <a:spcPts val="600"/>
              </a:spcAft>
            </a:pPr>
            <a:r>
              <a:rPr lang="en-IN" sz="2200" b="1" dirty="0">
                <a:latin typeface="Times New Roman" panose="02020603050405020304" pitchFamily="18" charset="0"/>
                <a:ea typeface="Calibri"/>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Data was normalized to improve training performance</a:t>
            </a:r>
            <a:endParaRPr lang="en-IN" sz="2200" dirty="0">
              <a:latin typeface="Times New Roman" panose="02020603050405020304" pitchFamily="18" charset="0"/>
              <a:ea typeface="Calibri"/>
              <a:cs typeface="Times New Roman" panose="02020603050405020304" pitchFamily="18" charset="0"/>
            </a:endParaRPr>
          </a:p>
          <a:p>
            <a:pPr marL="305435" indent="-305435">
              <a:spcBef>
                <a:spcPct val="20000"/>
              </a:spcBef>
              <a:spcAft>
                <a:spcPts val="600"/>
              </a:spcAft>
              <a:buFont typeface="Arial"/>
              <a:buChar char="•"/>
            </a:pPr>
            <a:r>
              <a:rPr lang="en-US" sz="1800" b="1" dirty="0">
                <a:latin typeface="Times New Roman" panose="02020603050405020304" pitchFamily="18" charset="0"/>
                <a:cs typeface="Times New Roman" panose="02020603050405020304" pitchFamily="18" charset="0"/>
              </a:rPr>
              <a:t>Deep Learning Model</a:t>
            </a:r>
          </a:p>
          <a:p>
            <a:pPr marL="629920" lvl="1" indent="-305435">
              <a:spcBef>
                <a:spcPct val="20000"/>
              </a:spcBef>
              <a:spcAft>
                <a:spcPts val="600"/>
              </a:spcAft>
              <a:buFont typeface="Arial"/>
              <a:buChar char="•"/>
            </a:pPr>
            <a:r>
              <a:rPr lang="en-IN" sz="1050" b="1" dirty="0">
                <a:latin typeface="Times New Roman" panose="02020603050405020304" pitchFamily="18" charset="0"/>
                <a:ea typeface="Calibri"/>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Built a classification model using ANN with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activations, dropout layers, and sigmoid output.</a:t>
            </a:r>
          </a:p>
          <a:p>
            <a:pPr marL="629920" lvl="1" indent="-305435">
              <a:spcBef>
                <a:spcPct val="20000"/>
              </a:spcBef>
              <a:spcAft>
                <a:spcPts val="600"/>
              </a:spcAft>
              <a:buFont typeface="Arial"/>
              <a:buChar char="•"/>
            </a:pPr>
            <a:r>
              <a:rPr lang="en-US" sz="1600" dirty="0">
                <a:latin typeface="Times New Roman" panose="02020603050405020304" pitchFamily="18" charset="0"/>
                <a:cs typeface="Times New Roman" panose="02020603050405020304" pitchFamily="18" charset="0"/>
              </a:rPr>
              <a:t>Trained using binary </a:t>
            </a:r>
            <a:r>
              <a:rPr lang="en-US" sz="1600" dirty="0" err="1">
                <a:latin typeface="Times New Roman" panose="02020603050405020304" pitchFamily="18" charset="0"/>
                <a:cs typeface="Times New Roman" panose="02020603050405020304" pitchFamily="18" charset="0"/>
              </a:rPr>
              <a:t>crossentropy</a:t>
            </a:r>
            <a:r>
              <a:rPr lang="en-US" sz="1600" dirty="0">
                <a:latin typeface="Times New Roman" panose="02020603050405020304" pitchFamily="18" charset="0"/>
                <a:cs typeface="Times New Roman" panose="02020603050405020304" pitchFamily="18" charset="0"/>
              </a:rPr>
              <a:t> loss and optimized with the Adam optimizer.</a:t>
            </a:r>
            <a:endParaRPr lang="en-IN" sz="1600" dirty="0">
              <a:latin typeface="Times New Roman" panose="02020603050405020304" pitchFamily="18" charset="0"/>
              <a:ea typeface="Calibri"/>
              <a:cs typeface="Times New Roman" panose="02020603050405020304" pitchFamily="18" charset="0"/>
            </a:endParaRPr>
          </a:p>
          <a:p>
            <a:pPr marL="305435" indent="-305435">
              <a:spcBef>
                <a:spcPct val="20000"/>
              </a:spcBef>
              <a:spcAft>
                <a:spcPts val="600"/>
              </a:spcAft>
              <a:buFont typeface="Arial"/>
              <a:buChar char="•"/>
            </a:pPr>
            <a:r>
              <a:rPr lang="en-IN" sz="1800" b="1" dirty="0">
                <a:latin typeface="Times New Roman" panose="02020603050405020304" pitchFamily="18" charset="0"/>
                <a:ea typeface="Calibri"/>
                <a:cs typeface="Times New Roman" panose="02020603050405020304" pitchFamily="18" charset="0"/>
              </a:rPr>
              <a:t>Deployment:</a:t>
            </a:r>
            <a:endParaRPr lang="en-IN" sz="18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sz="1600" dirty="0">
                <a:latin typeface="Times New Roman" panose="02020603050405020304" pitchFamily="18" charset="0"/>
                <a:cs typeface="Times New Roman" panose="02020603050405020304" pitchFamily="18" charset="0"/>
              </a:rPr>
              <a:t>Developed in Python using TensorFlow/</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sz="1600" dirty="0">
                <a:latin typeface="Times New Roman" panose="02020603050405020304" pitchFamily="18" charset="0"/>
                <a:cs typeface="Times New Roman" panose="02020603050405020304" pitchFamily="18" charset="0"/>
              </a:rPr>
              <a:t>Can be integrated into dashboards for airlines or airport operators for real-time prediction.</a:t>
            </a:r>
            <a:endParaRPr lang="en-IN" sz="1600" dirty="0">
              <a:latin typeface="Times New Roman" panose="02020603050405020304" pitchFamily="18" charset="0"/>
              <a:ea typeface="Calibri"/>
              <a:cs typeface="Times New Roman" panose="02020603050405020304" pitchFamily="18" charset="0"/>
            </a:endParaRPr>
          </a:p>
          <a:p>
            <a:pPr marL="305435" indent="-305435">
              <a:spcBef>
                <a:spcPct val="20000"/>
              </a:spcBef>
              <a:spcAft>
                <a:spcPts val="600"/>
              </a:spcAft>
              <a:buFont typeface="Arial"/>
              <a:buChar char="•"/>
            </a:pPr>
            <a:r>
              <a:rPr lang="en-IN" sz="1800" b="1" dirty="0">
                <a:latin typeface="Times New Roman" panose="02020603050405020304" pitchFamily="18" charset="0"/>
                <a:ea typeface="Calibri"/>
                <a:cs typeface="Times New Roman" panose="02020603050405020304" pitchFamily="18" charset="0"/>
              </a:rPr>
              <a:t>Evaluation:</a:t>
            </a:r>
            <a:endParaRPr lang="en-IN" sz="18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IN" sz="1500" b="1" dirty="0">
                <a:latin typeface="Times New Roman" panose="02020603050405020304" pitchFamily="18" charset="0"/>
                <a:ea typeface="Calibri"/>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Model evaluated using accuracy; achieved high performance in classifying delays.</a:t>
            </a:r>
            <a:endParaRPr lang="en-IN" sz="1800" dirty="0">
              <a:latin typeface="Times New Roman" panose="02020603050405020304" pitchFamily="18" charset="0"/>
              <a:ea typeface="Calibri"/>
              <a:cs typeface="Times New Roman" panose="02020603050405020304" pitchFamily="18" charset="0"/>
            </a:endParaRPr>
          </a:p>
          <a:p>
            <a:pPr marL="629920" lvl="1" indent="-305435">
              <a:spcBef>
                <a:spcPct val="20000"/>
              </a:spcBef>
              <a:spcAft>
                <a:spcPts val="600"/>
              </a:spcAft>
              <a:buFont typeface="Arial"/>
              <a:buChar char="•"/>
            </a:pPr>
            <a:r>
              <a:rPr lang="en-US" sz="1800" dirty="0">
                <a:latin typeface="Times New Roman" panose="02020603050405020304" pitchFamily="18" charset="0"/>
                <a:cs typeface="Times New Roman" panose="02020603050405020304" pitchFamily="18" charset="0"/>
              </a:rPr>
              <a:t>Visualizations include accuracy score, confusion matrix, and delay trend chart</a:t>
            </a:r>
            <a:r>
              <a:rPr lang="en-US" sz="1800" dirty="0"/>
              <a:t>s</a:t>
            </a:r>
            <a:r>
              <a:rPr lang="en-US" sz="1500" dirty="0"/>
              <a:t>.</a:t>
            </a:r>
            <a:endParaRPr lang="en-GB" sz="15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669036" y="1677373"/>
            <a:ext cx="10684764" cy="5180627"/>
          </a:xfrm>
        </p:spPr>
        <p:txBody>
          <a:bodyPr vert="horz" lIns="91440" tIns="45720" rIns="91440" bIns="45720" rtlCol="0">
            <a:normAutofit lnSpcReduction="10000"/>
          </a:bodyPr>
          <a:lstStyle/>
          <a:p>
            <a:pPr lvl="0" eaLnBrk="0" fontAlgn="base" hangingPunct="0">
              <a:lnSpc>
                <a:spcPct val="100000"/>
              </a:lnSpc>
              <a:spcBef>
                <a:spcPct val="0"/>
              </a:spcBef>
              <a:spcAft>
                <a:spcPct val="0"/>
              </a:spcAft>
            </a:pPr>
            <a:r>
              <a:rPr lang="en-US" altLang="en-US" sz="1600" b="1" dirty="0">
                <a:latin typeface="Times New Roman" panose="02020603050405020304" pitchFamily="18" charset="0"/>
                <a:cs typeface="Times New Roman" panose="02020603050405020304" pitchFamily="18" charset="0"/>
              </a:rPr>
              <a:t>Libraries Used:</a:t>
            </a:r>
          </a:p>
          <a:p>
            <a:pPr marL="0" lvl="0" indent="0" eaLnBrk="0" fontAlgn="base" hangingPunct="0">
              <a:lnSpc>
                <a:spcPct val="100000"/>
              </a:lnSpc>
              <a:spcBef>
                <a:spcPct val="0"/>
              </a:spcBef>
              <a:spcAft>
                <a:spcPct val="0"/>
              </a:spcAft>
              <a:buNone/>
            </a:pPr>
            <a:endParaRPr lang="en-US" altLang="en-US" sz="1200" b="1"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lang="en-US" altLang="en-US" sz="1400" b="1"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pandas, </a:t>
            </a:r>
            <a:r>
              <a:rPr lang="en-US" altLang="en-US" sz="1400" dirty="0" err="1">
                <a:latin typeface="Times New Roman" panose="02020603050405020304" pitchFamily="18" charset="0"/>
                <a:cs typeface="Times New Roman" panose="02020603050405020304" pitchFamily="18" charset="0"/>
              </a:rPr>
              <a:t>numpy</a:t>
            </a:r>
            <a:r>
              <a:rPr lang="en-US" altLang="en-US" sz="1400" dirty="0">
                <a:latin typeface="Times New Roman" panose="02020603050405020304" pitchFamily="18" charset="0"/>
                <a:cs typeface="Times New Roman" panose="02020603050405020304" pitchFamily="18" charset="0"/>
              </a:rPr>
              <a:t> – for data loading and preprocessing</a:t>
            </a:r>
          </a:p>
          <a:p>
            <a:pPr lvl="1"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 seaborn, matplotlib, </a:t>
            </a:r>
            <a:r>
              <a:rPr lang="en-US" altLang="en-US" sz="1400" dirty="0" err="1">
                <a:latin typeface="Times New Roman" panose="02020603050405020304" pitchFamily="18" charset="0"/>
                <a:cs typeface="Times New Roman" panose="02020603050405020304" pitchFamily="18" charset="0"/>
              </a:rPr>
              <a:t>plotly</a:t>
            </a:r>
            <a:r>
              <a:rPr lang="en-US" altLang="en-US" sz="1400" dirty="0">
                <a:latin typeface="Times New Roman" panose="02020603050405020304" pitchFamily="18" charset="0"/>
                <a:cs typeface="Times New Roman" panose="02020603050405020304" pitchFamily="18" charset="0"/>
              </a:rPr>
              <a:t> – for data visualization</a:t>
            </a:r>
          </a:p>
          <a:p>
            <a:pPr lvl="1"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scikit</a:t>
            </a:r>
            <a:r>
              <a:rPr lang="en-US" altLang="en-US" sz="1400" dirty="0">
                <a:latin typeface="Times New Roman" panose="02020603050405020304" pitchFamily="18" charset="0"/>
                <a:cs typeface="Times New Roman" panose="02020603050405020304" pitchFamily="18" charset="0"/>
              </a:rPr>
              <a:t>-learn, TensorFlow/</a:t>
            </a:r>
            <a:r>
              <a:rPr lang="en-US" altLang="en-US" sz="1400" dirty="0" err="1">
                <a:latin typeface="Times New Roman" panose="02020603050405020304" pitchFamily="18" charset="0"/>
                <a:cs typeface="Times New Roman" panose="02020603050405020304" pitchFamily="18" charset="0"/>
              </a:rPr>
              <a:t>Keras</a:t>
            </a:r>
            <a:r>
              <a:rPr lang="en-US" altLang="en-US" sz="1400" dirty="0">
                <a:latin typeface="Times New Roman" panose="02020603050405020304" pitchFamily="18" charset="0"/>
                <a:cs typeface="Times New Roman" panose="02020603050405020304" pitchFamily="18" charset="0"/>
              </a:rPr>
              <a:t> – for building and evaluating models</a:t>
            </a:r>
          </a:p>
          <a:p>
            <a:pPr marL="0" lvl="0" indent="0" eaLnBrk="0" fontAlgn="base" hangingPunct="0">
              <a:lnSpc>
                <a:spcPct val="100000"/>
              </a:lnSpc>
              <a:spcBef>
                <a:spcPct val="0"/>
              </a:spcBef>
              <a:spcAft>
                <a:spcPct val="0"/>
              </a:spcAft>
              <a:buNone/>
            </a:pPr>
            <a:endParaRPr lang="en-US" altLang="en-US" sz="1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1600" b="1" dirty="0">
                <a:latin typeface="Times New Roman" panose="02020603050405020304" pitchFamily="18" charset="0"/>
                <a:cs typeface="Times New Roman" panose="02020603050405020304" pitchFamily="18" charset="0"/>
              </a:rPr>
              <a:t>Technologies:</a:t>
            </a:r>
          </a:p>
          <a:p>
            <a:pPr marL="0" indent="0" eaLnBrk="0" fontAlgn="base" hangingPunct="0">
              <a:lnSpc>
                <a:spcPct val="100000"/>
              </a:lnSpc>
              <a:spcBef>
                <a:spcPct val="0"/>
              </a:spcBef>
              <a:spcAft>
                <a:spcPct val="0"/>
              </a:spcAft>
              <a:buNone/>
            </a:pPr>
            <a:endParaRPr lang="en-US" altLang="en-US" sz="1200" dirty="0">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Programming Language: Python</a:t>
            </a:r>
          </a:p>
          <a:p>
            <a:pPr lvl="1"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Environment: </a:t>
            </a:r>
            <a:r>
              <a:rPr lang="en-US" altLang="en-US" sz="1400" dirty="0" err="1">
                <a:latin typeface="Times New Roman" panose="02020603050405020304" pitchFamily="18" charset="0"/>
                <a:cs typeface="Times New Roman" panose="02020603050405020304" pitchFamily="18" charset="0"/>
              </a:rPr>
              <a:t>Jupyter</a:t>
            </a:r>
            <a:r>
              <a:rPr lang="en-US" altLang="en-US" sz="1400" dirty="0">
                <a:latin typeface="Times New Roman" panose="02020603050405020304" pitchFamily="18" charset="0"/>
                <a:cs typeface="Times New Roman" panose="02020603050405020304" pitchFamily="18" charset="0"/>
              </a:rPr>
              <a:t> Notebook</a:t>
            </a:r>
          </a:p>
          <a:p>
            <a:pPr lvl="1"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Methodology: Deep Learning (Artificial Neural Network)</a:t>
            </a:r>
          </a:p>
          <a:p>
            <a:pPr marL="457200" lvl="1" indent="0" eaLnBrk="0" fontAlgn="base" hangingPunct="0">
              <a:lnSpc>
                <a:spcPct val="150000"/>
              </a:lnSpc>
              <a:spcBef>
                <a:spcPct val="0"/>
              </a:spcBef>
              <a:spcAft>
                <a:spcPct val="0"/>
              </a:spcAft>
              <a:buNone/>
            </a:pPr>
            <a:endParaRPr lang="en-US" altLang="en-US" sz="105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1600" b="1" dirty="0">
                <a:latin typeface="Times New Roman" panose="02020603050405020304" pitchFamily="18" charset="0"/>
                <a:cs typeface="Times New Roman" panose="02020603050405020304" pitchFamily="18" charset="0"/>
              </a:rPr>
              <a:t>System Requirements:</a:t>
            </a:r>
          </a:p>
          <a:p>
            <a:pPr marL="0" lvl="0" indent="0" eaLnBrk="0" fontAlgn="base" hangingPunct="0">
              <a:lnSpc>
                <a:spcPct val="100000"/>
              </a:lnSpc>
              <a:spcBef>
                <a:spcPct val="0"/>
              </a:spcBef>
              <a:spcAft>
                <a:spcPct val="0"/>
              </a:spcAft>
              <a:buNone/>
            </a:pPr>
            <a:endParaRPr lang="en-US" altLang="en-US" sz="1200"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OS: Windows/Linux</a:t>
            </a:r>
          </a:p>
          <a:p>
            <a:pPr marL="457200" lvl="1" indent="0" eaLnBrk="0" fontAlgn="base" hangingPunct="0">
              <a:lnSpc>
                <a:spcPct val="150000"/>
              </a:lnSpc>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RAM: Minimum 8 GB</a:t>
            </a:r>
          </a:p>
          <a:p>
            <a:pPr marL="457200" lvl="1" indent="0" eaLnBrk="0" fontAlgn="base" hangingPunct="0">
              <a:lnSpc>
                <a:spcPct val="150000"/>
              </a:lnSpc>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Processor: i5 or higher</a:t>
            </a:r>
          </a:p>
          <a:p>
            <a:pPr marL="457200" lvl="1" indent="0" eaLnBrk="0" fontAlgn="base" hangingPunct="0">
              <a:lnSpc>
                <a:spcPct val="150000"/>
              </a:lnSpc>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Python Version: 3.7+</a:t>
            </a:r>
          </a:p>
          <a:p>
            <a:pPr marL="457200" lvl="1" indent="0" eaLnBrk="0" fontAlgn="base" hangingPunct="0">
              <a:lnSpc>
                <a:spcPct val="150000"/>
              </a:lnSpc>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Required Packages: TensorFlow, </a:t>
            </a:r>
            <a:r>
              <a:rPr lang="en-US" altLang="en-US" sz="1400" dirty="0" err="1">
                <a:latin typeface="Times New Roman" panose="02020603050405020304" pitchFamily="18" charset="0"/>
                <a:cs typeface="Times New Roman" panose="02020603050405020304" pitchFamily="18" charset="0"/>
              </a:rPr>
              <a:t>Keras</a:t>
            </a:r>
            <a:r>
              <a:rPr lang="en-US" altLang="en-US" sz="1400" dirty="0">
                <a:latin typeface="Times New Roman" panose="02020603050405020304" pitchFamily="18" charset="0"/>
                <a:cs typeface="Times New Roman" panose="02020603050405020304" pitchFamily="18" charset="0"/>
              </a:rPr>
              <a:t>, pandas, </a:t>
            </a:r>
            <a:r>
              <a:rPr lang="en-US" altLang="en-US" sz="1400" dirty="0" err="1">
                <a:latin typeface="Times New Roman" panose="02020603050405020304" pitchFamily="18" charset="0"/>
                <a:cs typeface="Times New Roman" panose="02020603050405020304" pitchFamily="18" charset="0"/>
              </a:rPr>
              <a:t>scikit</a:t>
            </a:r>
            <a:r>
              <a:rPr lang="en-US" altLang="en-US" sz="1400" dirty="0">
                <a:latin typeface="Times New Roman" panose="02020603050405020304" pitchFamily="18" charset="0"/>
                <a:cs typeface="Times New Roman" panose="02020603050405020304" pitchFamily="18" charset="0"/>
              </a:rPr>
              <a:t>-learn, matplotlib</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600" b="1" dirty="0">
                <a:latin typeface="Times New Roman" panose="02020603050405020304" pitchFamily="18" charset="0"/>
                <a:cs typeface="Times New Roman" panose="02020603050405020304" pitchFamily="18" charset="0"/>
              </a:rPr>
              <a:t>Algorithm Selection:</a:t>
            </a:r>
            <a:endParaRPr lang="en-US" sz="16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Deep Neural Network (ANN) chosen for modeling due to its ability to capture nonlinear relationships in the data.</a:t>
            </a:r>
          </a:p>
          <a:p>
            <a:r>
              <a:rPr lang="en-US" sz="1600" b="1" dirty="0">
                <a:latin typeface="Times New Roman" panose="02020603050405020304" pitchFamily="18" charset="0"/>
                <a:cs typeface="Times New Roman" panose="02020603050405020304" pitchFamily="18" charset="0"/>
              </a:rPr>
              <a:t>Input Features:</a:t>
            </a:r>
            <a:endParaRPr lang="en-US" sz="16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Flight Date, Carrier, Origin, Destination, Scheduled Time, Distance, etc.</a:t>
            </a:r>
          </a:p>
          <a:p>
            <a:r>
              <a:rPr lang="en-US" sz="1600" b="1" dirty="0">
                <a:latin typeface="Times New Roman" panose="02020603050405020304" pitchFamily="18" charset="0"/>
                <a:cs typeface="Times New Roman" panose="02020603050405020304" pitchFamily="18" charset="0"/>
              </a:rPr>
              <a:t>Training Process:</a:t>
            </a:r>
          </a:p>
          <a:p>
            <a:pPr marL="0" indent="0">
              <a:buNone/>
            </a:pPr>
            <a:r>
              <a:rPr lang="en-US" sz="16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Data normalized and split into training and testing sets.</a:t>
            </a:r>
          </a:p>
          <a:p>
            <a:pPr marL="0" indent="0">
              <a:buNone/>
            </a:pPr>
            <a:r>
              <a:rPr lang="en-US" sz="1400" dirty="0">
                <a:latin typeface="Times New Roman" panose="02020603050405020304" pitchFamily="18" charset="0"/>
                <a:cs typeface="Times New Roman" panose="02020603050405020304" pitchFamily="18" charset="0"/>
              </a:rPr>
              <a:t>             Model trained using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with </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activation and dropout regularization.</a:t>
            </a:r>
          </a:p>
          <a:p>
            <a:r>
              <a:rPr lang="en-US" sz="1600" b="1" dirty="0">
                <a:latin typeface="Times New Roman" panose="02020603050405020304" pitchFamily="18" charset="0"/>
                <a:cs typeface="Times New Roman" panose="02020603050405020304" pitchFamily="18" charset="0"/>
              </a:rPr>
              <a:t>Prediction:</a:t>
            </a:r>
            <a:endParaRPr lang="en-US" sz="16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Predicts delay in minutes. Uses regression-based output.</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694886" y="1686517"/>
            <a:ext cx="11331615" cy="5158978"/>
          </a:xfrm>
        </p:spPr>
        <p:txBody>
          <a:bodyPr vert="horz" lIns="91440" tIns="45720" rIns="91440" bIns="45720" rtlCol="0">
            <a:normAutofit/>
          </a:bodyPr>
          <a:lstStyle/>
          <a:p>
            <a:r>
              <a:rPr lang="en-US" sz="1800" b="1" dirty="0">
                <a:latin typeface="Times New Roman" panose="02020603050405020304" pitchFamily="18" charset="0"/>
                <a:cs typeface="Times New Roman" panose="02020603050405020304" pitchFamily="18" charset="0"/>
              </a:rPr>
              <a:t>Model Performance:</a:t>
            </a:r>
            <a:endParaRPr lang="en-US" sz="18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The deep learning model (ANN) was trained and tested on historical flight data.</a:t>
            </a:r>
          </a:p>
          <a:p>
            <a:pPr lvl="1"/>
            <a:r>
              <a:rPr lang="en-US" sz="1600" dirty="0">
                <a:latin typeface="Times New Roman" panose="02020603050405020304" pitchFamily="18" charset="0"/>
                <a:cs typeface="Times New Roman" panose="02020603050405020304" pitchFamily="18" charset="0"/>
              </a:rPr>
              <a:t>Model evaluation was performed using the </a:t>
            </a:r>
            <a:r>
              <a:rPr lang="en-US" sz="1600" b="1" dirty="0">
                <a:latin typeface="Times New Roman" panose="02020603050405020304" pitchFamily="18" charset="0"/>
                <a:cs typeface="Times New Roman" panose="02020603050405020304" pitchFamily="18" charset="0"/>
              </a:rPr>
              <a:t>accuracy metric</a:t>
            </a:r>
            <a:r>
              <a:rPr lang="en-US" sz="16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Achieved Result:</a:t>
            </a:r>
            <a:endParaRPr lang="en-US" sz="1800" dirty="0">
              <a:latin typeface="Times New Roman" panose="02020603050405020304" pitchFamily="18" charset="0"/>
              <a:cs typeface="Times New Roman" panose="02020603050405020304" pitchFamily="18" charset="0"/>
            </a:endParaRPr>
          </a:p>
          <a:p>
            <a:pPr lvl="1"/>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0.98</a:t>
            </a:r>
          </a:p>
          <a:p>
            <a:pPr lvl="1"/>
            <a:r>
              <a:rPr lang="en-US" sz="1600" dirty="0">
                <a:latin typeface="Times New Roman" panose="02020603050405020304" pitchFamily="18" charset="0"/>
                <a:cs typeface="Times New Roman" panose="02020603050405020304" pitchFamily="18" charset="0"/>
              </a:rPr>
              <a:t>The model successfully classified delayed vs on-time flights.</a:t>
            </a:r>
          </a:p>
          <a:p>
            <a:r>
              <a:rPr lang="en-US" sz="1800" b="1" dirty="0">
                <a:latin typeface="Times New Roman" panose="02020603050405020304" pitchFamily="18" charset="0"/>
                <a:cs typeface="Times New Roman" panose="02020603050405020304" pitchFamily="18" charset="0"/>
              </a:rPr>
              <a:t>Visual Output:</a:t>
            </a:r>
            <a:endParaRPr lang="en-US" sz="18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Confusion Matrix for evaluating prediction distribution</a:t>
            </a:r>
          </a:p>
          <a:p>
            <a:pPr marL="457200" lvl="1" indent="0">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FA4DC2-9BBD-4D1E-BFAB-EAAD7706C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971" y="2323982"/>
            <a:ext cx="5357553" cy="4427415"/>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800" dirty="0">
                <a:latin typeface="Times New Roman" panose="02020603050405020304" pitchFamily="18" charset="0"/>
                <a:cs typeface="Times New Roman" panose="02020603050405020304" pitchFamily="18" charset="0"/>
              </a:rPr>
              <a:t>A deep learning-based approach using an Artificial Neural Network (ANN) was implemented to classify flight delays.</a:t>
            </a:r>
          </a:p>
          <a:p>
            <a:r>
              <a:rPr lang="en-US" sz="1800" dirty="0">
                <a:latin typeface="Times New Roman" panose="02020603050405020304" pitchFamily="18" charset="0"/>
                <a:cs typeface="Times New Roman" panose="02020603050405020304" pitchFamily="18" charset="0"/>
              </a:rPr>
              <a:t>The model demonstrated high accuracy, effectively distinguishing between delayed and on-time flights.</a:t>
            </a:r>
          </a:p>
          <a:p>
            <a:r>
              <a:rPr lang="en-US" sz="1800" dirty="0">
                <a:latin typeface="Times New Roman" panose="02020603050405020304" pitchFamily="18" charset="0"/>
                <a:cs typeface="Times New Roman" panose="02020603050405020304" pitchFamily="18" charset="0"/>
              </a:rPr>
              <a:t>This predictive system can support airlines and airports in proactive planning and improving passenger satisfaction.</a:t>
            </a:r>
          </a:p>
          <a:p>
            <a:r>
              <a:rPr lang="en-US" sz="1800" dirty="0">
                <a:latin typeface="Times New Roman" panose="02020603050405020304" pitchFamily="18" charset="0"/>
                <a:cs typeface="Times New Roman" panose="02020603050405020304" pitchFamily="18" charset="0"/>
              </a:rPr>
              <a:t>The project highlights the value of historical data and machine learning in addressing real-world aviation challenges.</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800" b="1" dirty="0"/>
              <a:t>Real-time Data Integration:</a:t>
            </a:r>
            <a:r>
              <a:rPr lang="en-US" sz="1800" dirty="0"/>
              <a:t> Incorporate live weather, air traffic, and operational data for dynamic predictions.</a:t>
            </a:r>
          </a:p>
          <a:p>
            <a:r>
              <a:rPr lang="en-US" sz="1800" b="1" dirty="0"/>
              <a:t>Multi-class Classification:</a:t>
            </a:r>
            <a:r>
              <a:rPr lang="en-US" sz="1800" dirty="0"/>
              <a:t> Predict not only delay occurrence but also the severity (e.g., short, moderate, long delay).</a:t>
            </a:r>
          </a:p>
          <a:p>
            <a:r>
              <a:rPr lang="en-US" sz="1800" b="1" dirty="0"/>
              <a:t>Web-based Deployment:</a:t>
            </a:r>
            <a:r>
              <a:rPr lang="en-US" sz="1800" dirty="0"/>
              <a:t> Develop a dashboard for airline operators to use predictions in day-to-day operations.</a:t>
            </a:r>
          </a:p>
          <a:p>
            <a:r>
              <a:rPr lang="en-US" sz="1800" b="1" dirty="0"/>
              <a:t>Cross-Airline Scalability:</a:t>
            </a:r>
            <a:r>
              <a:rPr lang="en-US" sz="1800" dirty="0"/>
              <a:t> Extend the model to work across different airlines and international flights.</a:t>
            </a:r>
          </a:p>
          <a:p>
            <a:r>
              <a:rPr lang="en-US" sz="1800" b="1" dirty="0"/>
              <a:t>Optimization:</a:t>
            </a:r>
            <a:r>
              <a:rPr lang="en-US" sz="1800" dirty="0"/>
              <a:t> Fine-tune model architecture and training parameters for higher precision and generalization.</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894</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Times New Roman</vt:lpstr>
      <vt:lpstr>office theme</vt:lpstr>
      <vt:lpstr>CAPSTONE PROJECT:  Flight Delay Prediction using Deep Learning</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23</cp:revision>
  <dcterms:created xsi:type="dcterms:W3CDTF">2013-07-15T20:26:40Z</dcterms:created>
  <dcterms:modified xsi:type="dcterms:W3CDTF">2025-06-11T10:57:52Z</dcterms:modified>
</cp:coreProperties>
</file>