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3"/>
    <p:sldId id="298" r:id="rId4"/>
    <p:sldId id="291" r:id="rId5"/>
    <p:sldId id="296" r:id="rId6"/>
    <p:sldId id="293" r:id="rId7"/>
    <p:sldId id="295" r:id="rId8"/>
    <p:sldId id="301" r:id="rId9"/>
    <p:sldId id="289" r:id="rId10"/>
    <p:sldId id="297" r:id="rId11"/>
    <p:sldId id="299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7" d="100"/>
          <a:sy n="47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A108A-924F-4CE9-B36B-E575B88862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FE4D36-5705-435B-AC3C-968FC70A7825}">
      <dgm:prSet/>
      <dgm:spPr/>
      <dgm:t>
        <a:bodyPr/>
        <a:lstStyle/>
        <a:p>
          <a:r>
            <a:rPr lang="en-US" b="0" i="0"/>
            <a:t>KERNELS are the functions used here</a:t>
          </a:r>
          <a:endParaRPr lang="en-US"/>
        </a:p>
      </dgm:t>
    </dgm:pt>
    <dgm:pt modelId="{23588AD3-717B-478B-9E8F-6FF7CFDC6FEA}" cxnId="{8A4097A4-8780-418B-A42B-C5FBB2B3ADBF}" type="parTrans">
      <dgm:prSet/>
      <dgm:spPr/>
      <dgm:t>
        <a:bodyPr/>
        <a:lstStyle/>
        <a:p>
          <a:endParaRPr lang="en-US"/>
        </a:p>
      </dgm:t>
    </dgm:pt>
    <dgm:pt modelId="{8104715E-C14B-4731-B7FB-ECA056146736}" cxnId="{8A4097A4-8780-418B-A42B-C5FBB2B3ADBF}" type="sibTrans">
      <dgm:prSet/>
      <dgm:spPr/>
      <dgm:t>
        <a:bodyPr/>
        <a:lstStyle/>
        <a:p>
          <a:endParaRPr lang="en-US"/>
        </a:p>
      </dgm:t>
    </dgm:pt>
    <dgm:pt modelId="{BBC5D7D0-76A5-4F00-8424-1C8B6682CF15}">
      <dgm:prSet/>
      <dgm:spPr/>
      <dgm:t>
        <a:bodyPr/>
        <a:lstStyle/>
        <a:p>
          <a:r>
            <a:rPr lang="en-US" b="0" i="0"/>
            <a:t>In SVM algorithm we use a set of mathematical functions called as the kernel.</a:t>
          </a:r>
          <a:endParaRPr lang="en-US"/>
        </a:p>
      </dgm:t>
    </dgm:pt>
    <dgm:pt modelId="{8BCABA8B-C595-4946-83FA-34554A690520}" cxnId="{56E3F29D-D798-47D8-97CA-A1B0C47DD7D5}" type="parTrans">
      <dgm:prSet/>
      <dgm:spPr/>
      <dgm:t>
        <a:bodyPr/>
        <a:lstStyle/>
        <a:p>
          <a:endParaRPr lang="en-US"/>
        </a:p>
      </dgm:t>
    </dgm:pt>
    <dgm:pt modelId="{9B522BE7-CDC7-4C7F-B24E-496842EE9201}" cxnId="{56E3F29D-D798-47D8-97CA-A1B0C47DD7D5}" type="sibTrans">
      <dgm:prSet/>
      <dgm:spPr/>
      <dgm:t>
        <a:bodyPr/>
        <a:lstStyle/>
        <a:p>
          <a:endParaRPr lang="en-US"/>
        </a:p>
      </dgm:t>
    </dgm:pt>
    <dgm:pt modelId="{33C6BDD9-8FB1-48DF-85F9-ABC67816FCB0}" type="pres">
      <dgm:prSet presAssocID="{106A108A-924F-4CE9-B36B-E575B8886260}" presName="root" presStyleCnt="0">
        <dgm:presLayoutVars>
          <dgm:dir/>
          <dgm:resizeHandles val="exact"/>
        </dgm:presLayoutVars>
      </dgm:prSet>
      <dgm:spPr/>
    </dgm:pt>
    <dgm:pt modelId="{CC3BD423-B518-47B3-AECC-3EDAE46FFB19}" type="pres">
      <dgm:prSet presAssocID="{5EFE4D36-5705-435B-AC3C-968FC70A7825}" presName="compNode" presStyleCnt="0"/>
      <dgm:spPr/>
    </dgm:pt>
    <dgm:pt modelId="{932702FC-92A6-41DE-AE23-8A1F04C9B157}" type="pres">
      <dgm:prSet presAssocID="{5EFE4D36-5705-435B-AC3C-968FC70A7825}" presName="bgRect" presStyleLbl="bgShp" presStyleIdx="0" presStyleCnt="2"/>
      <dgm:spPr/>
    </dgm:pt>
    <dgm:pt modelId="{C495BFBD-062E-440E-A91D-362AEE7F86F7}" type="pres">
      <dgm:prSet presAssocID="{5EFE4D36-5705-435B-AC3C-968FC70A78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3D7C8FB-0EBB-4E13-9778-D459F29AFF28}" type="pres">
      <dgm:prSet presAssocID="{5EFE4D36-5705-435B-AC3C-968FC70A7825}" presName="spaceRect" presStyleCnt="0"/>
      <dgm:spPr/>
    </dgm:pt>
    <dgm:pt modelId="{CBCA5CB9-5DB0-4A58-9EDE-713CED7B9F1B}" type="pres">
      <dgm:prSet presAssocID="{5EFE4D36-5705-435B-AC3C-968FC70A7825}" presName="parTx" presStyleLbl="revTx" presStyleIdx="0" presStyleCnt="2">
        <dgm:presLayoutVars>
          <dgm:chMax val="0"/>
          <dgm:chPref val="0"/>
        </dgm:presLayoutVars>
      </dgm:prSet>
      <dgm:spPr/>
    </dgm:pt>
    <dgm:pt modelId="{78A04B7B-EFE9-405E-BB4D-93C1A9FF762F}" type="pres">
      <dgm:prSet presAssocID="{8104715E-C14B-4731-B7FB-ECA056146736}" presName="sibTrans" presStyleCnt="0"/>
      <dgm:spPr/>
    </dgm:pt>
    <dgm:pt modelId="{D734763E-DCBC-47DF-A59D-720B25A23A22}" type="pres">
      <dgm:prSet presAssocID="{BBC5D7D0-76A5-4F00-8424-1C8B6682CF15}" presName="compNode" presStyleCnt="0"/>
      <dgm:spPr/>
    </dgm:pt>
    <dgm:pt modelId="{D0A608FF-EAA7-4CDE-8A42-88F512A063CB}" type="pres">
      <dgm:prSet presAssocID="{BBC5D7D0-76A5-4F00-8424-1C8B6682CF15}" presName="bgRect" presStyleLbl="bgShp" presStyleIdx="1" presStyleCnt="2"/>
      <dgm:spPr/>
    </dgm:pt>
    <dgm:pt modelId="{22E3C5FD-2097-4D60-9095-452825FC8C04}" type="pres">
      <dgm:prSet presAssocID="{BBC5D7D0-76A5-4F00-8424-1C8B6682CF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90C5040-ECCB-46EE-9D97-40067F82F61D}" type="pres">
      <dgm:prSet presAssocID="{BBC5D7D0-76A5-4F00-8424-1C8B6682CF15}" presName="spaceRect" presStyleCnt="0"/>
      <dgm:spPr/>
    </dgm:pt>
    <dgm:pt modelId="{A8A5E1E8-5E4E-4660-8E89-12879F586EEA}" type="pres">
      <dgm:prSet presAssocID="{BBC5D7D0-76A5-4F00-8424-1C8B6682CF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6E3F29D-D798-47D8-97CA-A1B0C47DD7D5}" srcId="{106A108A-924F-4CE9-B36B-E575B8886260}" destId="{BBC5D7D0-76A5-4F00-8424-1C8B6682CF15}" srcOrd="1" destOrd="0" parTransId="{8BCABA8B-C595-4946-83FA-34554A690520}" sibTransId="{9B522BE7-CDC7-4C7F-B24E-496842EE9201}"/>
    <dgm:cxn modelId="{8A4097A4-8780-418B-A42B-C5FBB2B3ADBF}" srcId="{106A108A-924F-4CE9-B36B-E575B8886260}" destId="{5EFE4D36-5705-435B-AC3C-968FC70A7825}" srcOrd="0" destOrd="0" parTransId="{23588AD3-717B-478B-9E8F-6FF7CFDC6FEA}" sibTransId="{8104715E-C14B-4731-B7FB-ECA056146736}"/>
    <dgm:cxn modelId="{F1A874CC-DD0E-4ECB-9451-D2E3C6C5E784}" type="presOf" srcId="{BBC5D7D0-76A5-4F00-8424-1C8B6682CF15}" destId="{A8A5E1E8-5E4E-4660-8E89-12879F586EEA}" srcOrd="0" destOrd="0" presId="urn:microsoft.com/office/officeart/2018/2/layout/IconVerticalSolidList"/>
    <dgm:cxn modelId="{4DA2E4D4-E21F-447A-9946-260C4F5E3A79}" type="presOf" srcId="{106A108A-924F-4CE9-B36B-E575B8886260}" destId="{33C6BDD9-8FB1-48DF-85F9-ABC67816FCB0}" srcOrd="0" destOrd="0" presId="urn:microsoft.com/office/officeart/2018/2/layout/IconVerticalSolidList"/>
    <dgm:cxn modelId="{5B3DA5E9-DE87-4BC3-BDA7-06187C7D024C}" type="presOf" srcId="{5EFE4D36-5705-435B-AC3C-968FC70A7825}" destId="{CBCA5CB9-5DB0-4A58-9EDE-713CED7B9F1B}" srcOrd="0" destOrd="0" presId="urn:microsoft.com/office/officeart/2018/2/layout/IconVerticalSolidList"/>
    <dgm:cxn modelId="{775AD06A-F6FC-46BE-990E-A593E730103D}" type="presParOf" srcId="{33C6BDD9-8FB1-48DF-85F9-ABC67816FCB0}" destId="{CC3BD423-B518-47B3-AECC-3EDAE46FFB19}" srcOrd="0" destOrd="0" presId="urn:microsoft.com/office/officeart/2018/2/layout/IconVerticalSolidList"/>
    <dgm:cxn modelId="{4B85D5F0-7D93-43BC-833A-1733F720CE16}" type="presParOf" srcId="{CC3BD423-B518-47B3-AECC-3EDAE46FFB19}" destId="{932702FC-92A6-41DE-AE23-8A1F04C9B157}" srcOrd="0" destOrd="0" presId="urn:microsoft.com/office/officeart/2018/2/layout/IconVerticalSolidList"/>
    <dgm:cxn modelId="{A30399F0-7874-492C-82CA-33EB5803D8A7}" type="presParOf" srcId="{CC3BD423-B518-47B3-AECC-3EDAE46FFB19}" destId="{C495BFBD-062E-440E-A91D-362AEE7F86F7}" srcOrd="1" destOrd="0" presId="urn:microsoft.com/office/officeart/2018/2/layout/IconVerticalSolidList"/>
    <dgm:cxn modelId="{81F0E085-F9B9-44B1-A8A1-1C117CB9C7FE}" type="presParOf" srcId="{CC3BD423-B518-47B3-AECC-3EDAE46FFB19}" destId="{63D7C8FB-0EBB-4E13-9778-D459F29AFF28}" srcOrd="2" destOrd="0" presId="urn:microsoft.com/office/officeart/2018/2/layout/IconVerticalSolidList"/>
    <dgm:cxn modelId="{AFB730F2-3E80-4492-9552-FBC8497A8E84}" type="presParOf" srcId="{CC3BD423-B518-47B3-AECC-3EDAE46FFB19}" destId="{CBCA5CB9-5DB0-4A58-9EDE-713CED7B9F1B}" srcOrd="3" destOrd="0" presId="urn:microsoft.com/office/officeart/2018/2/layout/IconVerticalSolidList"/>
    <dgm:cxn modelId="{F8D89E6C-1450-4C75-9BAA-34E2B0A5FB8D}" type="presParOf" srcId="{33C6BDD9-8FB1-48DF-85F9-ABC67816FCB0}" destId="{78A04B7B-EFE9-405E-BB4D-93C1A9FF762F}" srcOrd="1" destOrd="0" presId="urn:microsoft.com/office/officeart/2018/2/layout/IconVerticalSolidList"/>
    <dgm:cxn modelId="{15DF8F05-8C14-4C9E-AD29-BEBE3FFAAA09}" type="presParOf" srcId="{33C6BDD9-8FB1-48DF-85F9-ABC67816FCB0}" destId="{D734763E-DCBC-47DF-A59D-720B25A23A22}" srcOrd="2" destOrd="0" presId="urn:microsoft.com/office/officeart/2018/2/layout/IconVerticalSolidList"/>
    <dgm:cxn modelId="{5615575E-5612-44E2-BA76-8ADE43CEAC24}" type="presParOf" srcId="{D734763E-DCBC-47DF-A59D-720B25A23A22}" destId="{D0A608FF-EAA7-4CDE-8A42-88F512A063CB}" srcOrd="0" destOrd="0" presId="urn:microsoft.com/office/officeart/2018/2/layout/IconVerticalSolidList"/>
    <dgm:cxn modelId="{6145592A-4C30-4486-9BDE-354F345183DD}" type="presParOf" srcId="{D734763E-DCBC-47DF-A59D-720B25A23A22}" destId="{22E3C5FD-2097-4D60-9095-452825FC8C04}" srcOrd="1" destOrd="0" presId="urn:microsoft.com/office/officeart/2018/2/layout/IconVerticalSolidList"/>
    <dgm:cxn modelId="{D50E6F14-E60B-4063-9E6E-CA6178FB2018}" type="presParOf" srcId="{D734763E-DCBC-47DF-A59D-720B25A23A22}" destId="{990C5040-ECCB-46EE-9D97-40067F82F61D}" srcOrd="2" destOrd="0" presId="urn:microsoft.com/office/officeart/2018/2/layout/IconVerticalSolidList"/>
    <dgm:cxn modelId="{06AEF635-E62D-4FEA-800B-E89B5DF00910}" type="presParOf" srcId="{D734763E-DCBC-47DF-A59D-720B25A23A22}" destId="{A8A5E1E8-5E4E-4660-8E89-12879F586E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702FC-92A6-41DE-AE23-8A1F04C9B157}">
      <dsp:nvSpPr>
        <dsp:cNvPr id="0" name=""/>
        <dsp:cNvSpPr/>
      </dsp:nvSpPr>
      <dsp:spPr>
        <a:xfrm>
          <a:off x="0" y="619820"/>
          <a:ext cx="11029950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BFBD-062E-440E-A91D-362AEE7F86F7}">
      <dsp:nvSpPr>
        <dsp:cNvPr id="0" name=""/>
        <dsp:cNvSpPr/>
      </dsp:nvSpPr>
      <dsp:spPr>
        <a:xfrm>
          <a:off x="346146" y="877284"/>
          <a:ext cx="629356" cy="62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A5CB9-5DB0-4A58-9EDE-713CED7B9F1B}">
      <dsp:nvSpPr>
        <dsp:cNvPr id="0" name=""/>
        <dsp:cNvSpPr/>
      </dsp:nvSpPr>
      <dsp:spPr>
        <a:xfrm>
          <a:off x="1321648" y="619820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KERNELS are the functions used here</a:t>
          </a:r>
          <a:endParaRPr lang="en-US" sz="2500" kern="1200"/>
        </a:p>
      </dsp:txBody>
      <dsp:txXfrm>
        <a:off x="1321648" y="619820"/>
        <a:ext cx="9708301" cy="1144284"/>
      </dsp:txXfrm>
    </dsp:sp>
    <dsp:sp modelId="{D0A608FF-EAA7-4CDE-8A42-88F512A063CB}">
      <dsp:nvSpPr>
        <dsp:cNvPr id="0" name=""/>
        <dsp:cNvSpPr/>
      </dsp:nvSpPr>
      <dsp:spPr>
        <a:xfrm>
          <a:off x="0" y="2050176"/>
          <a:ext cx="11029950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3C5FD-2097-4D60-9095-452825FC8C04}">
      <dsp:nvSpPr>
        <dsp:cNvPr id="0" name=""/>
        <dsp:cNvSpPr/>
      </dsp:nvSpPr>
      <dsp:spPr>
        <a:xfrm>
          <a:off x="346146" y="2307640"/>
          <a:ext cx="629356" cy="62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5E1E8-5E4E-4660-8E89-12879F586EEA}">
      <dsp:nvSpPr>
        <dsp:cNvPr id="0" name=""/>
        <dsp:cNvSpPr/>
      </dsp:nvSpPr>
      <dsp:spPr>
        <a:xfrm>
          <a:off x="1321648" y="2050176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In SVM algorithm we use a set of mathematical functions called as the kernel.</a:t>
          </a:r>
          <a:endParaRPr lang="en-US" sz="2500" kern="1200"/>
        </a:p>
      </dsp:txBody>
      <dsp:txXfrm>
        <a:off x="1321648" y="2050176"/>
        <a:ext cx="9708301" cy="1144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K:\kk.jpgkk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3390" y="457835"/>
            <a:ext cx="7588885" cy="5899150"/>
          </a:xfrm>
          <a:prstGeom prst="rect">
            <a:avLst/>
          </a:prstGeom>
        </p:spPr>
      </p:pic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19745" y="457200"/>
            <a:ext cx="3618865" cy="42329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highlight>
                  <a:srgbClr val="000080"/>
                </a:highlight>
              </a:rPr>
              <a:t>Cancer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Detection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using 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Machine-Learning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19745" y="4901565"/>
            <a:ext cx="3618865" cy="145542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4410" y="5048885"/>
            <a:ext cx="3202305" cy="1137285"/>
          </a:xfrm>
          <a:noFill/>
        </p:spPr>
        <p:txBody>
          <a:bodyPr anchor="ctr">
            <a:noAutofit/>
          </a:bodyPr>
          <a:lstStyle/>
          <a:p>
            <a:r>
              <a:rPr lang="en-US" sz="1400" dirty="0">
                <a:solidFill>
                  <a:srgbClr val="FFFFFF">
                    <a:alpha val="75000"/>
                  </a:srgbClr>
                </a:solidFill>
              </a:rPr>
              <a:t>180060010 Pradeep</a:t>
            </a:r>
            <a:endParaRPr lang="en-US" sz="14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400" dirty="0">
                <a:solidFill>
                  <a:srgbClr val="FFFFFF">
                    <a:alpha val="75000"/>
                  </a:srgbClr>
                </a:solidFill>
                <a:sym typeface="+mn-ea"/>
              </a:rPr>
              <a:t>180050094  Pavan</a:t>
            </a:r>
            <a:endParaRPr lang="en-US" sz="1400" dirty="0">
              <a:solidFill>
                <a:srgbClr val="FFFFFF">
                  <a:alpha val="75000"/>
                </a:srgbClr>
              </a:solidFill>
            </a:endParaRPr>
          </a:p>
          <a:p>
            <a:r>
              <a:rPr lang="en-US" sz="1400" dirty="0">
                <a:solidFill>
                  <a:srgbClr val="FFFFFF">
                    <a:alpha val="75000"/>
                  </a:srgbClr>
                </a:solidFill>
              </a:rPr>
              <a:t>180050095 </a:t>
            </a:r>
            <a:r>
              <a:rPr lang="en-US" sz="1400" dirty="0" err="1">
                <a:solidFill>
                  <a:srgbClr val="FFFFFF">
                    <a:alpha val="75000"/>
                  </a:srgbClr>
                </a:solidFill>
              </a:rPr>
              <a:t>JasHwanth</a:t>
            </a:r>
            <a:endParaRPr lang="en-US" sz="1400" dirty="0">
              <a:solidFill>
                <a:srgbClr val="FFFFFF">
                  <a:alpha val="75000"/>
                </a:srgb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6883" y="3195411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 know about the symptoms of cancer by this prediction!!!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29615"/>
            <a:ext cx="3181985" cy="9880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prediction strategy: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endParaRPr lang="en-IN" b="0" i="0">
              <a:solidFill>
                <a:srgbClr val="FFFFFF"/>
              </a:solidFill>
              <a:effectLst/>
              <a:latin typeface="Source Code Pro"/>
            </a:endParaRPr>
          </a:p>
          <a:p>
            <a:endParaRPr lang="en-IN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2420620"/>
            <a:ext cx="2929255" cy="2950210"/>
          </a:xfrm>
          <a:prstGeom prst="rect">
            <a:avLst/>
          </a:prstGeom>
        </p:spPr>
      </p:pic>
      <p:pic>
        <p:nvPicPr>
          <p:cNvPr id="4" name="Content Placeholder 3" descr="Screenshot (1196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7895" y="840105"/>
            <a:ext cx="6135370" cy="53047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TRYING TO FIND: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know about the symptoms of cancer by this prediction !!!</a:t>
            </a:r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is  BETTER than CURE</a:t>
            </a:r>
            <a:endParaRPr lang="en-I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749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0380" y="480060"/>
            <a:ext cx="4514850" cy="2533650"/>
          </a:xfrm>
          <a:prstGeom prst="rect">
            <a:avLst/>
          </a:prstGeom>
        </p:spPr>
      </p:pic>
      <p:sp>
        <p:nvSpPr>
          <p:cNvPr id="4" name="Curved Up Arrow 3"/>
          <p:cNvSpPr/>
          <p:nvPr/>
        </p:nvSpPr>
        <p:spPr>
          <a:xfrm rot="19740000">
            <a:off x="3517900" y="3444240"/>
            <a:ext cx="2028825" cy="12877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6885" y="480060"/>
            <a:ext cx="3131185" cy="363283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7306310" y="3013710"/>
            <a:ext cx="4658995" cy="3634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 to SVM </a:t>
            </a:r>
            <a:endParaRPr lang="en-US" dirty="0"/>
          </a:p>
          <a:p>
            <a:r>
              <a:rPr lang="en-US" dirty="0"/>
              <a:t>Needed libraries</a:t>
            </a:r>
            <a:endParaRPr lang="en-US" dirty="0"/>
          </a:p>
          <a:p>
            <a:r>
              <a:rPr lang="en-US" dirty="0"/>
              <a:t>Data sets</a:t>
            </a:r>
            <a:endParaRPr lang="en-US" dirty="0"/>
          </a:p>
          <a:p>
            <a:r>
              <a:rPr lang="en-US" dirty="0"/>
              <a:t>Reason of our project </a:t>
            </a:r>
            <a:endParaRPr lang="en-US" dirty="0"/>
          </a:p>
          <a:p>
            <a:r>
              <a:rPr lang="en-US" dirty="0"/>
              <a:t>Data analysis on datasets</a:t>
            </a:r>
            <a:endParaRPr lang="en-US" dirty="0"/>
          </a:p>
          <a:p>
            <a:r>
              <a:rPr lang="en-US" dirty="0"/>
              <a:t>Preparing the model</a:t>
            </a:r>
            <a:endParaRPr lang="en-US" dirty="0"/>
          </a:p>
          <a:p>
            <a:r>
              <a:rPr lang="en-US" dirty="0"/>
              <a:t>RESULTS 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1972310" y="5365115"/>
            <a:ext cx="3693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sym typeface="+mn-ea"/>
              </a:rPr>
              <a:t>Process of Project  work-flow: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8109235" y="863695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JOURNEY of EVERY CELL-CYCLE</a:t>
            </a:r>
            <a:endParaRPr lang="en-US" sz="3600" cap="all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2952" r="-1" b="-1"/>
          <a:stretch>
            <a:fillRect/>
          </a:stretch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, email&#10;&#10;Description automatically generated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2027" r="6966" b="1"/>
          <a:stretch>
            <a:fillRect/>
          </a:stretch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723" y="850791"/>
            <a:ext cx="3202016" cy="4198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sets collected from: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CANCER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638" y="1469813"/>
            <a:ext cx="5194767" cy="3633047"/>
          </a:xfrm>
        </p:spPr>
        <p:txBody>
          <a:bodyPr/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DDG_ProximaNova"/>
              </a:rPr>
              <a:t>Cancer is a group of diseases involving abnormal cell growth with the potential to invade or spread to other parts of the body. 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402" y="1077595"/>
            <a:ext cx="2095500" cy="819150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7516488" y="1470279"/>
            <a:ext cx="4163627" cy="1684020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42274" y="1989123"/>
            <a:ext cx="251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predict that cancer ??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33996" y="4606544"/>
            <a:ext cx="4243526" cy="1684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Size is about 2micro meters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9425" y="3940175"/>
            <a:ext cx="451485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What is SVM ??</a:t>
            </a:r>
            <a:endParaRPr lang="en-US" dirty="0">
              <a:sym typeface="+mn-ea"/>
            </a:endParaRPr>
          </a:p>
          <a:p>
            <a:endParaRPr lang="en-US" dirty="0">
              <a:solidFill>
                <a:srgbClr val="FFFF00"/>
              </a:solidFill>
              <a:effectLst/>
              <a:latin typeface="Georgia" panose="02040502050405020303" pitchFamily="18" charset="0"/>
              <a:sym typeface="+mn-ea"/>
            </a:endParaRPr>
          </a:p>
          <a:p>
            <a:endParaRPr lang="en-US" dirty="0">
              <a:solidFill>
                <a:srgbClr val="FFFF00"/>
              </a:solidFill>
              <a:effectLst/>
              <a:latin typeface="Georgia" panose="02040502050405020303" pitchFamily="18" charset="0"/>
              <a:sym typeface="+mn-ea"/>
            </a:endParaRPr>
          </a:p>
          <a:p>
            <a:r>
              <a:rPr lang="en-US" dirty="0">
                <a:solidFill>
                  <a:srgbClr val="FFFF00"/>
                </a:solidFill>
                <a:effectLst/>
                <a:latin typeface="Georgia" panose="02040502050405020303" pitchFamily="18" charset="0"/>
                <a:sym typeface="+mn-ea"/>
              </a:rPr>
              <a:t>Support Vector Machines are a type of supervised machine learning algorithm that provides analysis of data for classification and regression analysis.</a:t>
            </a:r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090" y="3181985"/>
            <a:ext cx="3409950" cy="2129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USING :-</a:t>
            </a:r>
            <a:endParaRPr lang="en-US" dirty="0">
              <a:solidFill>
                <a:srgbClr val="FFFFFF"/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Support Vector machines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l="5273" r="2318"/>
          <a:stretch>
            <a:fillRect/>
          </a:stretch>
        </p:blipFill>
        <p:spPr>
          <a:xfrm>
            <a:off x="5435721" y="1159026"/>
            <a:ext cx="6443733" cy="49683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function ?? Used here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56948" y="2645546"/>
            <a:ext cx="971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641350"/>
            <a:ext cx="8874125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considered:    ( per few drops of / blood sample)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Lato"/>
              </a:rPr>
              <a:t>No. of abnormal Chromosomes</a:t>
            </a:r>
            <a:endParaRPr lang="en-IN" dirty="0">
              <a:solidFill>
                <a:srgbClr val="333333"/>
              </a:solidFill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33333"/>
                </a:solidFill>
                <a:effectLst/>
                <a:latin typeface="Lato"/>
              </a:rPr>
              <a:t>No.of</a:t>
            </a:r>
            <a:r>
              <a:rPr lang="en-IN" b="0" i="0" dirty="0">
                <a:solidFill>
                  <a:srgbClr val="333333"/>
                </a:solidFill>
                <a:effectLst/>
                <a:latin typeface="Lato"/>
              </a:rPr>
              <a:t> Blood cells that are deviated in shape</a:t>
            </a:r>
            <a:endParaRPr lang="en-I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Lato"/>
              </a:rPr>
              <a:t>goblet cell carcinoid content</a:t>
            </a:r>
            <a:endParaRPr lang="en-I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Lato"/>
              </a:rPr>
              <a:t>low-grade mucinous neoplasm of the appendix (LAMN)</a:t>
            </a:r>
            <a:endParaRPr lang="en-I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Lato"/>
              </a:rPr>
              <a:t>high-grade mucinous neoplasm of the appendix (HAMN)</a:t>
            </a:r>
            <a:endParaRPr lang="en-I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Lato"/>
              </a:rPr>
              <a:t>No. Clumps (blocks in the skin)</a:t>
            </a:r>
            <a:endParaRPr lang="en-IN" b="0" i="0" dirty="0">
              <a:solidFill>
                <a:srgbClr val="333333"/>
              </a:solidFill>
              <a:effectLst/>
              <a:latin typeface="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Lato"/>
              </a:rPr>
              <a:t>adenocarcinoma: signet ring cell </a:t>
            </a:r>
            <a:endParaRPr lang="en-IN" b="0" i="0" dirty="0">
              <a:solidFill>
                <a:srgbClr val="333333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Presentation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Gill Sans MT</vt:lpstr>
      <vt:lpstr>DDG_ProximaNova</vt:lpstr>
      <vt:lpstr>Segoe Print</vt:lpstr>
      <vt:lpstr>Georgia</vt:lpstr>
      <vt:lpstr>Lato</vt:lpstr>
      <vt:lpstr>Source Code Pro</vt:lpstr>
      <vt:lpstr>Franklin Gothic Demi</vt:lpstr>
      <vt:lpstr>Franklin Gothic Book</vt:lpstr>
      <vt:lpstr>Microsoft YaHei</vt:lpstr>
      <vt:lpstr>Arial Unicode MS</vt:lpstr>
      <vt:lpstr>Calibri</vt:lpstr>
      <vt:lpstr>DividendVTI</vt:lpstr>
      <vt:lpstr>Cancer Detection  using  Machine-Learning</vt:lpstr>
      <vt:lpstr>PowerPoint 演示文稿</vt:lpstr>
      <vt:lpstr>PowerPoint 演示文稿</vt:lpstr>
      <vt:lpstr>Data sets collected from:</vt:lpstr>
      <vt:lpstr>What is CANCER ??</vt:lpstr>
      <vt:lpstr>PowerPoint 演示文稿</vt:lpstr>
      <vt:lpstr>What is the function ?? Used here</vt:lpstr>
      <vt:lpstr>PowerPoint 演示文稿</vt:lpstr>
      <vt:lpstr>Features considered:    ( per few drops of / blood sample)</vt:lpstr>
      <vt:lpstr>Our prediction strategy:</vt:lpstr>
      <vt:lpstr>RESULT TRYING TO FIND: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 using  Machine-Learning</dc:title>
  <dc:creator>kvssk pradeep</dc:creator>
  <cp:lastModifiedBy>DELL</cp:lastModifiedBy>
  <cp:revision>12</cp:revision>
  <dcterms:created xsi:type="dcterms:W3CDTF">2020-09-26T08:48:00Z</dcterms:created>
  <dcterms:modified xsi:type="dcterms:W3CDTF">2020-11-07T09:24:17Z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