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8B18B-9A2C-4948-9825-2922F1B597E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BC353-3657-4EDD-861C-8E6690FA2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4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0BC353-3657-4EDD-861C-8E6690FA2CE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26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9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75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1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4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27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09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36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5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4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9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1A5260A2-D9AC-4158-9D0B-F0FEB5265149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A23D2D5-8937-442C-ADFD-4002B59BD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11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28C7-31D2-16AC-5505-C6F69817E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NER –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73CCE-A808-78E5-BFCA-62A5F361F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Kashish Vaid</a:t>
            </a:r>
          </a:p>
        </p:txBody>
      </p:sp>
    </p:spTree>
    <p:extLst>
      <p:ext uri="{BB962C8B-B14F-4D97-AF65-F5344CB8AC3E}">
        <p14:creationId xmlns:p14="http://schemas.microsoft.com/office/powerpoint/2010/main" val="4112638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DB18-44D5-4402-D9C2-F725707B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+mn-lt"/>
              </a:rPr>
              <a:t>System Architecture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9B23C-B0D1-E013-BAFB-F516DC0A865F}"/>
              </a:ext>
            </a:extLst>
          </p:cNvPr>
          <p:cNvSpPr/>
          <p:nvPr/>
        </p:nvSpPr>
        <p:spPr>
          <a:xfrm>
            <a:off x="283030" y="3505200"/>
            <a:ext cx="769903" cy="18070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 Client Interface                          (Browser, Mobile, Postman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4ACDC3-7E00-1FB2-3517-8523BD1C13FD}"/>
              </a:ext>
            </a:extLst>
          </p:cNvPr>
          <p:cNvSpPr/>
          <p:nvPr/>
        </p:nvSpPr>
        <p:spPr>
          <a:xfrm>
            <a:off x="1403736" y="3722913"/>
            <a:ext cx="609078" cy="137160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Load balancer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B075BB-C21D-1D89-C583-4793D1EEC945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1052933" y="4408714"/>
            <a:ext cx="35080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06B0B91-14AF-9D76-0922-6B4A90B63959}"/>
              </a:ext>
            </a:extLst>
          </p:cNvPr>
          <p:cNvSpPr/>
          <p:nvPr/>
        </p:nvSpPr>
        <p:spPr>
          <a:xfrm>
            <a:off x="2372301" y="3118755"/>
            <a:ext cx="1480978" cy="5752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>
                    <a:lumMod val="50000"/>
                  </a:schemeClr>
                </a:solidFill>
              </a:rPr>
              <a:t>FastAPI</a:t>
            </a:r>
            <a:endParaRPr lang="en-IN" sz="1600" dirty="0">
              <a:solidFill>
                <a:schemeClr val="tx1">
                  <a:lumMod val="50000"/>
                </a:schemeClr>
              </a:solidFill>
            </a:endParaRPr>
          </a:p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(API gateway)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6D481-7C91-9EA7-8D58-103B55CDA221}"/>
              </a:ext>
            </a:extLst>
          </p:cNvPr>
          <p:cNvSpPr/>
          <p:nvPr/>
        </p:nvSpPr>
        <p:spPr>
          <a:xfrm>
            <a:off x="2377484" y="4193426"/>
            <a:ext cx="1480979" cy="5752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>
                    <a:lumMod val="50000"/>
                  </a:schemeClr>
                </a:solidFill>
              </a:rPr>
              <a:t>FastAPI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 (prediction)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026D39-EFD6-5B84-D54A-6CAA646F893C}"/>
              </a:ext>
            </a:extLst>
          </p:cNvPr>
          <p:cNvSpPr/>
          <p:nvPr/>
        </p:nvSpPr>
        <p:spPr>
          <a:xfrm>
            <a:off x="2372301" y="5235441"/>
            <a:ext cx="1480978" cy="5752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chemeClr val="tx1">
                    <a:lumMod val="50000"/>
                  </a:schemeClr>
                </a:solidFill>
              </a:rPr>
              <a:t>FastAPI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 (training)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9683A17B-A80B-5047-1032-4BF2DF3435B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012814" y="3406391"/>
            <a:ext cx="359487" cy="10023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B21866D-8171-CDD4-AEAF-14D699C46398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1662483" y="4813259"/>
            <a:ext cx="1091054" cy="3285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7B17CD2-5261-C59F-18E1-43EFE1174BD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012814" y="4408714"/>
            <a:ext cx="364670" cy="72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F445631-4D7D-D68F-D979-D6D9CC9B2B79}"/>
              </a:ext>
            </a:extLst>
          </p:cNvPr>
          <p:cNvSpPr/>
          <p:nvPr/>
        </p:nvSpPr>
        <p:spPr>
          <a:xfrm>
            <a:off x="2344432" y="2020438"/>
            <a:ext cx="1632857" cy="789928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</a:schemeClr>
                </a:solidFill>
              </a:rPr>
              <a:t>Auth/ Token Service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FB6D2D1-F186-18C5-C6F8-9E7485BBFC61}"/>
              </a:ext>
            </a:extLst>
          </p:cNvPr>
          <p:cNvSpPr/>
          <p:nvPr/>
        </p:nvSpPr>
        <p:spPr>
          <a:xfrm>
            <a:off x="2236229" y="5989821"/>
            <a:ext cx="1753121" cy="755362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>
                    <a:lumMod val="50000"/>
                  </a:schemeClr>
                </a:solidFill>
              </a:rPr>
              <a:t>Redis/ rate limiter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A375718-1780-B744-BD0D-DA4A800860AC}"/>
              </a:ext>
            </a:extLst>
          </p:cNvPr>
          <p:cNvGrpSpPr/>
          <p:nvPr/>
        </p:nvGrpSpPr>
        <p:grpSpPr>
          <a:xfrm>
            <a:off x="4429965" y="3037868"/>
            <a:ext cx="2988702" cy="2579916"/>
            <a:chOff x="5137536" y="2993571"/>
            <a:chExt cx="3516607" cy="2579916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D28579D-B7D2-731A-0ED5-2ACF9B042EA7}"/>
                </a:ext>
              </a:extLst>
            </p:cNvPr>
            <p:cNvSpPr/>
            <p:nvPr/>
          </p:nvSpPr>
          <p:spPr>
            <a:xfrm>
              <a:off x="5137536" y="2993571"/>
              <a:ext cx="3516607" cy="2579916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00C44E-005B-52C8-BB83-9352C770D9D5}"/>
                </a:ext>
              </a:extLst>
            </p:cNvPr>
            <p:cNvSpPr/>
            <p:nvPr/>
          </p:nvSpPr>
          <p:spPr>
            <a:xfrm>
              <a:off x="5442857" y="3301788"/>
              <a:ext cx="806065" cy="198880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50000"/>
                    </a:schemeClr>
                  </a:solidFill>
                </a:rPr>
                <a:t>Model Registry</a:t>
              </a:r>
            </a:p>
            <a:p>
              <a:pPr algn="ctr"/>
              <a:r>
                <a:rPr lang="en-IN" dirty="0">
                  <a:solidFill>
                    <a:schemeClr val="tx1">
                      <a:lumMod val="50000"/>
                    </a:schemeClr>
                  </a:solidFill>
                </a:rPr>
                <a:t>(version/metadata)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84EBCA-2995-03E1-8234-0F248E983263}"/>
                </a:ext>
              </a:extLst>
            </p:cNvPr>
            <p:cNvSpPr/>
            <p:nvPr/>
          </p:nvSpPr>
          <p:spPr>
            <a:xfrm>
              <a:off x="6501232" y="3286043"/>
              <a:ext cx="806065" cy="198880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50000"/>
                    </a:schemeClr>
                  </a:solidFill>
                </a:rPr>
                <a:t>NER model (CRF)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9DA1BD-FF44-71AC-6133-22AD8E35BF42}"/>
                </a:ext>
              </a:extLst>
            </p:cNvPr>
            <p:cNvSpPr/>
            <p:nvPr/>
          </p:nvSpPr>
          <p:spPr>
            <a:xfrm>
              <a:off x="7559607" y="3283030"/>
              <a:ext cx="806065" cy="198880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50000"/>
                    </a:schemeClr>
                  </a:solidFill>
                </a:rPr>
                <a:t>Feature Extractor</a:t>
              </a:r>
            </a:p>
          </p:txBody>
        </p:sp>
      </p:grp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37C75A5C-9440-66DF-EDC7-70FDA8F0672D}"/>
              </a:ext>
            </a:extLst>
          </p:cNvPr>
          <p:cNvCxnSpPr>
            <a:cxnSpLocks/>
            <a:stCxn id="9" idx="3"/>
            <a:endCxn id="42" idx="1"/>
          </p:cNvCxnSpPr>
          <p:nvPr/>
        </p:nvCxnSpPr>
        <p:spPr>
          <a:xfrm>
            <a:off x="3853279" y="3406391"/>
            <a:ext cx="576686" cy="921435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C008650-3D2E-05BE-600C-41EBE06318B1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853150" y="4327826"/>
            <a:ext cx="576815" cy="80887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16843FD-90D3-4D52-8146-D98B00F7461A}"/>
              </a:ext>
            </a:extLst>
          </p:cNvPr>
          <p:cNvCxnSpPr>
            <a:cxnSpLocks/>
            <a:stCxn id="11" idx="3"/>
            <a:endCxn id="42" idx="1"/>
          </p:cNvCxnSpPr>
          <p:nvPr/>
        </p:nvCxnSpPr>
        <p:spPr>
          <a:xfrm flipV="1">
            <a:off x="3853279" y="4327826"/>
            <a:ext cx="576686" cy="119525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A301D86-6824-1898-27BF-D6D3A44331D2}"/>
              </a:ext>
            </a:extLst>
          </p:cNvPr>
          <p:cNvCxnSpPr>
            <a:cxnSpLocks/>
            <a:stCxn id="9" idx="0"/>
            <a:endCxn id="32" idx="4"/>
          </p:cNvCxnSpPr>
          <p:nvPr/>
        </p:nvCxnSpPr>
        <p:spPr>
          <a:xfrm rot="5400000" flipH="1" flipV="1">
            <a:off x="2982631" y="2940526"/>
            <a:ext cx="308389" cy="48071"/>
          </a:xfrm>
          <a:prstGeom prst="bent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B4DB2E-8528-1F35-8D35-C9C51A4D4FD0}"/>
              </a:ext>
            </a:extLst>
          </p:cNvPr>
          <p:cNvCxnSpPr>
            <a:stCxn id="11" idx="2"/>
            <a:endCxn id="37" idx="0"/>
          </p:cNvCxnSpPr>
          <p:nvPr/>
        </p:nvCxnSpPr>
        <p:spPr>
          <a:xfrm>
            <a:off x="3112790" y="5810712"/>
            <a:ext cx="0" cy="1791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2BA18531-EEE1-BC79-2849-3B09EEE7ED20}"/>
              </a:ext>
            </a:extLst>
          </p:cNvPr>
          <p:cNvSpPr/>
          <p:nvPr/>
        </p:nvSpPr>
        <p:spPr>
          <a:xfrm>
            <a:off x="4107968" y="2016829"/>
            <a:ext cx="1480978" cy="5752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Trainer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CE381B-D6DD-90A7-1D3A-BBA9C4494DE6}"/>
              </a:ext>
            </a:extLst>
          </p:cNvPr>
          <p:cNvSpPr/>
          <p:nvPr/>
        </p:nvSpPr>
        <p:spPr>
          <a:xfrm>
            <a:off x="5862567" y="2016829"/>
            <a:ext cx="1480978" cy="5752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Online Learning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A25F5A50-1EE2-57D0-3655-B691C62F247F}"/>
              </a:ext>
            </a:extLst>
          </p:cNvPr>
          <p:cNvSpPr/>
          <p:nvPr/>
        </p:nvSpPr>
        <p:spPr>
          <a:xfrm>
            <a:off x="7591992" y="2016828"/>
            <a:ext cx="1480978" cy="57527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Model Drift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A0452068-A37A-65ED-8D85-030BDA85E9F7}"/>
              </a:ext>
            </a:extLst>
          </p:cNvPr>
          <p:cNvSpPr/>
          <p:nvPr/>
        </p:nvSpPr>
        <p:spPr>
          <a:xfrm>
            <a:off x="7633101" y="3177202"/>
            <a:ext cx="658048" cy="2324102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Post-processing + Output Formatting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F6A7E5A-3007-BECA-A5C6-0C2454C48980}"/>
              </a:ext>
            </a:extLst>
          </p:cNvPr>
          <p:cNvCxnSpPr>
            <a:cxnSpLocks/>
            <a:stCxn id="32" idx="6"/>
            <a:endCxn id="95" idx="1"/>
          </p:cNvCxnSpPr>
          <p:nvPr/>
        </p:nvCxnSpPr>
        <p:spPr>
          <a:xfrm flipV="1">
            <a:off x="3977289" y="2304465"/>
            <a:ext cx="130679" cy="110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A4B8067-26A8-742D-DB7C-109DBE8CBBAA}"/>
              </a:ext>
            </a:extLst>
          </p:cNvPr>
          <p:cNvCxnSpPr>
            <a:cxnSpLocks/>
            <a:stCxn id="95" idx="3"/>
            <a:endCxn id="96" idx="1"/>
          </p:cNvCxnSpPr>
          <p:nvPr/>
        </p:nvCxnSpPr>
        <p:spPr>
          <a:xfrm>
            <a:off x="5588946" y="2304465"/>
            <a:ext cx="273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FCDD9DD-547E-FA99-EAC5-29D7BB4FFBC7}"/>
              </a:ext>
            </a:extLst>
          </p:cNvPr>
          <p:cNvCxnSpPr>
            <a:cxnSpLocks/>
            <a:stCxn id="96" idx="3"/>
            <a:endCxn id="97" idx="1"/>
          </p:cNvCxnSpPr>
          <p:nvPr/>
        </p:nvCxnSpPr>
        <p:spPr>
          <a:xfrm flipV="1">
            <a:off x="7343545" y="2304464"/>
            <a:ext cx="2484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D52E647-1FB8-BC17-96C8-2CE589965AC4}"/>
              </a:ext>
            </a:extLst>
          </p:cNvPr>
          <p:cNvCxnSpPr>
            <a:cxnSpLocks/>
            <a:stCxn id="42" idx="3"/>
            <a:endCxn id="98" idx="1"/>
          </p:cNvCxnSpPr>
          <p:nvPr/>
        </p:nvCxnSpPr>
        <p:spPr>
          <a:xfrm>
            <a:off x="7418667" y="4327826"/>
            <a:ext cx="214434" cy="1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263AB68E-2E2F-3D8D-9A96-F97281DEB639}"/>
              </a:ext>
            </a:extLst>
          </p:cNvPr>
          <p:cNvSpPr/>
          <p:nvPr/>
        </p:nvSpPr>
        <p:spPr>
          <a:xfrm>
            <a:off x="8505583" y="3358009"/>
            <a:ext cx="658048" cy="19649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Return </a:t>
            </a:r>
            <a:r>
              <a:rPr lang="en-IN" sz="1600" dirty="0" err="1">
                <a:solidFill>
                  <a:schemeClr val="tx1">
                    <a:lumMod val="50000"/>
                  </a:schemeClr>
                </a:solidFill>
              </a:rPr>
              <a:t>Labeled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 Output (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B6EF4C1-892E-4814-108E-14FADF82FD4D}"/>
              </a:ext>
            </a:extLst>
          </p:cNvPr>
          <p:cNvSpPr/>
          <p:nvPr/>
        </p:nvSpPr>
        <p:spPr>
          <a:xfrm>
            <a:off x="9378065" y="3392990"/>
            <a:ext cx="903215" cy="19649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Retraining Pipeline</a:t>
            </a:r>
          </a:p>
          <a:p>
            <a:pPr algn="ctr"/>
            <a:r>
              <a:rPr lang="en-IN" sz="1600" dirty="0" err="1">
                <a:solidFill>
                  <a:schemeClr val="tx1">
                    <a:lumMod val="50000"/>
                  </a:schemeClr>
                </a:solidFill>
              </a:rPr>
              <a:t>ave</a:t>
            </a:r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 to Model Registry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2FDBFE2-8D6C-FD53-2AA2-1BF5296E5859}"/>
              </a:ext>
            </a:extLst>
          </p:cNvPr>
          <p:cNvCxnSpPr>
            <a:cxnSpLocks/>
            <a:stCxn id="98" idx="3"/>
            <a:endCxn id="136" idx="1"/>
          </p:cNvCxnSpPr>
          <p:nvPr/>
        </p:nvCxnSpPr>
        <p:spPr>
          <a:xfrm>
            <a:off x="8291149" y="4339253"/>
            <a:ext cx="214434" cy="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28272ABF-5BD5-90FE-5FFE-19479883F951}"/>
              </a:ext>
            </a:extLst>
          </p:cNvPr>
          <p:cNvCxnSpPr>
            <a:cxnSpLocks/>
            <a:stCxn id="97" idx="3"/>
            <a:endCxn id="137" idx="0"/>
          </p:cNvCxnSpPr>
          <p:nvPr/>
        </p:nvCxnSpPr>
        <p:spPr>
          <a:xfrm>
            <a:off x="9072970" y="2304464"/>
            <a:ext cx="756703" cy="108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098FED34-DA71-ACBD-1F3E-0408459A7B5E}"/>
              </a:ext>
            </a:extLst>
          </p:cNvPr>
          <p:cNvSpPr/>
          <p:nvPr/>
        </p:nvSpPr>
        <p:spPr>
          <a:xfrm>
            <a:off x="10535391" y="3392990"/>
            <a:ext cx="903215" cy="1964956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Observability</a:t>
            </a:r>
          </a:p>
          <a:p>
            <a:pPr algn="ctr"/>
            <a:r>
              <a:rPr lang="en-IN" sz="1600" dirty="0">
                <a:solidFill>
                  <a:schemeClr val="tx1">
                    <a:lumMod val="50000"/>
                  </a:schemeClr>
                </a:solidFill>
              </a:rPr>
              <a:t>Dashboards: Drift, Accuracy, Latency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C6571EC-C95E-7992-6CE0-14AA7FD86383}"/>
              </a:ext>
            </a:extLst>
          </p:cNvPr>
          <p:cNvCxnSpPr>
            <a:cxnSpLocks/>
            <a:stCxn id="137" idx="3"/>
            <a:endCxn id="154" idx="1"/>
          </p:cNvCxnSpPr>
          <p:nvPr/>
        </p:nvCxnSpPr>
        <p:spPr>
          <a:xfrm>
            <a:off x="10281280" y="4375468"/>
            <a:ext cx="2541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742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ED93-9650-B581-C3F5-23B91E5E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90069-69EA-DD63-DE37-CB2102654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Containerized Deployment Architecture</a:t>
            </a:r>
          </a:p>
          <a:p>
            <a:r>
              <a:rPr lang="en-US" b="1" dirty="0"/>
              <a:t>Kubernetes Orchestration</a:t>
            </a:r>
          </a:p>
          <a:p>
            <a:pPr lvl="1"/>
            <a:r>
              <a:rPr lang="en-US" b="1" dirty="0"/>
              <a:t>Horizontal Pod Autoscaling</a:t>
            </a:r>
            <a:r>
              <a:rPr lang="en-US" dirty="0"/>
              <a:t>: Scale based on CPU/memory usage</a:t>
            </a:r>
          </a:p>
          <a:p>
            <a:pPr lvl="1"/>
            <a:r>
              <a:rPr lang="en-US" b="1" dirty="0"/>
              <a:t>Rolling Updates</a:t>
            </a:r>
            <a:r>
              <a:rPr lang="en-US" dirty="0"/>
              <a:t>: Zero-downtime deployments</a:t>
            </a:r>
          </a:p>
          <a:p>
            <a:pPr lvl="1"/>
            <a:r>
              <a:rPr lang="en-US" b="1" dirty="0"/>
              <a:t>Health Checks</a:t>
            </a:r>
            <a:r>
              <a:rPr lang="en-US" dirty="0"/>
              <a:t>: Liveness and readiness probes</a:t>
            </a:r>
          </a:p>
          <a:p>
            <a:pPr lvl="1"/>
            <a:r>
              <a:rPr lang="en-US" b="1" dirty="0"/>
              <a:t>Resource Management</a:t>
            </a:r>
            <a:r>
              <a:rPr lang="en-US" dirty="0"/>
              <a:t>: CPU/memory limits and requests</a:t>
            </a:r>
          </a:p>
          <a:p>
            <a:r>
              <a:rPr lang="en-IN" dirty="0"/>
              <a:t>API Endpoint Design</a:t>
            </a:r>
          </a:p>
          <a:p>
            <a:r>
              <a:rPr lang="en-US" b="1" dirty="0"/>
              <a:t>Performance Requirements</a:t>
            </a:r>
          </a:p>
          <a:p>
            <a:r>
              <a:rPr lang="en-US" b="1" dirty="0"/>
              <a:t>Latency</a:t>
            </a:r>
            <a:r>
              <a:rPr lang="en-US" dirty="0"/>
              <a:t>: &lt; 100ms for single sentence</a:t>
            </a:r>
          </a:p>
          <a:p>
            <a:r>
              <a:rPr lang="en-US" b="1" dirty="0"/>
              <a:t>Throughput</a:t>
            </a:r>
            <a:r>
              <a:rPr lang="en-US" dirty="0"/>
              <a:t>: 1000+ requests/second</a:t>
            </a:r>
          </a:p>
          <a:p>
            <a:r>
              <a:rPr lang="en-US" b="1" dirty="0"/>
              <a:t>Availability</a:t>
            </a:r>
            <a:r>
              <a:rPr lang="en-US" dirty="0"/>
              <a:t>: 99.9% uptime SLA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67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AB23-B6CE-2A9C-1446-8B1EE57D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Canary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BDE3-B4F8-287A-F9C2-DDF02C57A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76" y="1989909"/>
            <a:ext cx="9784080" cy="535577"/>
          </a:xfrm>
        </p:spPr>
        <p:txBody>
          <a:bodyPr/>
          <a:lstStyle/>
          <a:p>
            <a:r>
              <a:rPr lang="en-IN" b="1" dirty="0"/>
              <a:t>Gradual Rollout Methodology</a:t>
            </a:r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29B1BD-A220-005C-0594-2055736C4798}"/>
              </a:ext>
            </a:extLst>
          </p:cNvPr>
          <p:cNvSpPr/>
          <p:nvPr/>
        </p:nvSpPr>
        <p:spPr>
          <a:xfrm>
            <a:off x="562742" y="3091543"/>
            <a:ext cx="2002971" cy="244928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Week 1: 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95% Old 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5% New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15D67D-3A0F-A456-612A-B486474D4B40}"/>
              </a:ext>
            </a:extLst>
          </p:cNvPr>
          <p:cNvSpPr/>
          <p:nvPr/>
        </p:nvSpPr>
        <p:spPr>
          <a:xfrm>
            <a:off x="2770414" y="3091542"/>
            <a:ext cx="2002971" cy="244928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Week 2: 80% Old  20% New 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093F60-853A-68AB-C55D-B8C9CF0EC81F}"/>
              </a:ext>
            </a:extLst>
          </p:cNvPr>
          <p:cNvSpPr/>
          <p:nvPr/>
        </p:nvSpPr>
        <p:spPr>
          <a:xfrm>
            <a:off x="4978086" y="3178626"/>
            <a:ext cx="2002971" cy="244928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Week 3: 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50% Old  50% New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790F0A-E61A-B38B-D5FB-C79C0A6EC66A}"/>
              </a:ext>
            </a:extLst>
          </p:cNvPr>
          <p:cNvSpPr/>
          <p:nvPr/>
        </p:nvSpPr>
        <p:spPr>
          <a:xfrm>
            <a:off x="7185758" y="3167739"/>
            <a:ext cx="2002971" cy="244928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Week 4: 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20% Old  80% New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9C531A-7314-DCBC-CAD1-56F1ACABC948}"/>
              </a:ext>
            </a:extLst>
          </p:cNvPr>
          <p:cNvSpPr/>
          <p:nvPr/>
        </p:nvSpPr>
        <p:spPr>
          <a:xfrm>
            <a:off x="9421586" y="3178626"/>
            <a:ext cx="2002971" cy="2449285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Week 5:</a:t>
            </a:r>
          </a:p>
          <a:p>
            <a:pPr algn="ctr"/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 0% Old  100% New </a:t>
            </a:r>
            <a:endParaRPr lang="en-IN" sz="24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4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BD63-5238-992D-167C-89FB9870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Model Monitoring Strategy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8DF5C2-5FEE-6BD7-9BBB-D0FC74533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8117" y="1911009"/>
            <a:ext cx="798462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IN" dirty="0"/>
              <a:t>1. Model Performance Monitoring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Correctness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F1-Score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Balance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Precision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Specificity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Latency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Speed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IN" dirty="0"/>
              <a:t>2. </a:t>
            </a:r>
            <a:r>
              <a:rPr lang="en-IN" b="1" dirty="0"/>
              <a:t>Data Drift Detection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IN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N" dirty="0"/>
              <a:t>Input Distribution Monitoring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N" b="1" dirty="0"/>
              <a:t>Feature Drift</a:t>
            </a:r>
            <a:r>
              <a:rPr lang="en-IN" dirty="0"/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IN" dirty="0"/>
              <a:t>Concept Drift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/>
              <a:t>Covariate Shift</a:t>
            </a:r>
            <a:r>
              <a:rPr lang="en-US" dirty="0"/>
              <a:t>: New domains or text sources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119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35035-D851-E472-30C9-42B585BF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Learned &amp;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634A0-B12B-623D-7FC6-FA000F7C9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2661" y="2657145"/>
            <a:ext cx="9784080" cy="2407920"/>
          </a:xfrm>
        </p:spPr>
        <p:txBody>
          <a:bodyPr/>
          <a:lstStyle/>
          <a:p>
            <a:r>
              <a:rPr lang="en-US" b="1" dirty="0"/>
              <a:t>Feature Engineering Impact</a:t>
            </a:r>
            <a:r>
              <a:rPr lang="en-US" dirty="0"/>
              <a:t>: Hand-crafted features crucial for baseline performance</a:t>
            </a:r>
          </a:p>
          <a:p>
            <a:r>
              <a:rPr lang="en-US" b="1" dirty="0"/>
              <a:t>Context Matters</a:t>
            </a:r>
            <a:r>
              <a:rPr lang="en-US" dirty="0"/>
              <a:t>: Surrounding words provide critical disambiguation</a:t>
            </a:r>
          </a:p>
          <a:p>
            <a:r>
              <a:rPr lang="en-US" b="1" dirty="0"/>
              <a:t>Data Quality</a:t>
            </a:r>
            <a:r>
              <a:rPr lang="en-US" dirty="0"/>
              <a:t>: Clean, consistent annotations essential for good performance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59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3FA2-D27D-C3C5-38B6-0316C991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Steps &amp;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094B-96D6-97D6-4CD9-8B7A7A13B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3" y="1988879"/>
            <a:ext cx="9784080" cy="4869121"/>
          </a:xfrm>
        </p:spPr>
        <p:txBody>
          <a:bodyPr>
            <a:noAutofit/>
          </a:bodyPr>
          <a:lstStyle/>
          <a:p>
            <a:r>
              <a:rPr lang="en-US" sz="2000" b="1" dirty="0"/>
              <a:t>Quarter 1: Advanced Models</a:t>
            </a:r>
          </a:p>
          <a:p>
            <a:pPr lvl="1"/>
            <a:r>
              <a:rPr lang="en-US" b="1" dirty="0"/>
              <a:t>Deep Learning Integration</a:t>
            </a:r>
            <a:r>
              <a:rPr lang="en-US" dirty="0"/>
              <a:t>: Implement </a:t>
            </a:r>
            <a:r>
              <a:rPr lang="en-US" dirty="0" err="1"/>
              <a:t>BiLSTM</a:t>
            </a:r>
            <a:r>
              <a:rPr lang="en-US" dirty="0"/>
              <a:t>-CRF architecture</a:t>
            </a:r>
          </a:p>
          <a:p>
            <a:pPr lvl="1"/>
            <a:r>
              <a:rPr lang="en-US" b="1" dirty="0"/>
              <a:t>Transformer Models</a:t>
            </a:r>
            <a:r>
              <a:rPr lang="en-US" dirty="0"/>
              <a:t>: Evaluate BERT-based approaches</a:t>
            </a:r>
          </a:p>
          <a:p>
            <a:pPr lvl="1"/>
            <a:r>
              <a:rPr lang="en-US" b="1" dirty="0"/>
              <a:t>Active Learning</a:t>
            </a:r>
            <a:r>
              <a:rPr lang="en-US" dirty="0"/>
              <a:t>: Reduce annotation costs with smart sampling</a:t>
            </a:r>
          </a:p>
          <a:p>
            <a:r>
              <a:rPr lang="en-IN" sz="2000" b="1" dirty="0"/>
              <a:t>Quarter 2: Enhanced Features</a:t>
            </a:r>
          </a:p>
          <a:p>
            <a:pPr lvl="1"/>
            <a:r>
              <a:rPr lang="en-IN" b="1" dirty="0"/>
              <a:t>Multilingual Support</a:t>
            </a:r>
            <a:r>
              <a:rPr lang="en-IN" dirty="0"/>
              <a:t>: Extend to 5 additional languages</a:t>
            </a:r>
          </a:p>
          <a:p>
            <a:pPr lvl="1"/>
            <a:r>
              <a:rPr lang="en-IN" b="1" dirty="0"/>
              <a:t>Domain Adaptation</a:t>
            </a:r>
            <a:r>
              <a:rPr lang="en-IN" dirty="0"/>
              <a:t>: Specialized models for finance, healthcare</a:t>
            </a:r>
          </a:p>
          <a:p>
            <a:pPr lvl="1"/>
            <a:r>
              <a:rPr lang="en-IN" b="1" dirty="0"/>
              <a:t>Real-time Learning</a:t>
            </a:r>
            <a:r>
              <a:rPr lang="en-IN" dirty="0"/>
              <a:t>: Online model updates with new data</a:t>
            </a:r>
          </a:p>
          <a:p>
            <a:pPr lvl="1"/>
            <a:r>
              <a:rPr lang="en-IN" b="1" dirty="0"/>
              <a:t>Explainable AI</a:t>
            </a:r>
            <a:r>
              <a:rPr lang="en-IN" dirty="0"/>
              <a:t>: LIME/SHAP integration for interpretability</a:t>
            </a:r>
          </a:p>
          <a:p>
            <a:r>
              <a:rPr lang="en-IN" sz="2000" b="1" dirty="0"/>
              <a:t>Quarter 3: Platform Evolution</a:t>
            </a:r>
          </a:p>
          <a:p>
            <a:pPr lvl="1"/>
            <a:r>
              <a:rPr lang="en-IN" b="1" dirty="0"/>
              <a:t>Model Hub</a:t>
            </a:r>
            <a:r>
              <a:rPr lang="en-IN" dirty="0"/>
              <a:t>: Central repository for all NER models</a:t>
            </a:r>
          </a:p>
          <a:p>
            <a:pPr lvl="1"/>
            <a:r>
              <a:rPr lang="en-IN" b="1" dirty="0" err="1"/>
              <a:t>AutoML</a:t>
            </a:r>
            <a:r>
              <a:rPr lang="en-IN" b="1" dirty="0"/>
              <a:t> Pipeline</a:t>
            </a:r>
            <a:r>
              <a:rPr lang="en-IN" dirty="0"/>
              <a:t>: Automated hyperparameter optimization</a:t>
            </a:r>
          </a:p>
          <a:p>
            <a:pPr lvl="1"/>
            <a:r>
              <a:rPr lang="en-IN" b="1" dirty="0"/>
              <a:t>Edge Deployment</a:t>
            </a:r>
            <a:r>
              <a:rPr lang="en-IN" dirty="0"/>
              <a:t>: Mobile and IoT device optimization</a:t>
            </a:r>
          </a:p>
          <a:p>
            <a:pPr marL="228600" lvl="1" indent="0">
              <a:buNone/>
            </a:pPr>
            <a:endParaRPr lang="en-US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590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9BDE-BEF9-B2EA-BACA-A865AB95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72458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BC1D-2969-5A33-29B2-9DC38FDC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&amp;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7BCF6B-C715-60D1-CFB7-3854A73148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28477"/>
            <a:ext cx="9598281" cy="4596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Task : Identify and classify named entities in text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Data : </a:t>
            </a:r>
            <a:r>
              <a:rPr lang="en-US" sz="1600" b="1" dirty="0">
                <a:cs typeface="Arial" panose="020B0604020202020204" pitchFamily="34" charset="0"/>
              </a:rPr>
              <a:t>News articles with tagged entities (PER, ORG, GEO, GPE, TIM)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cs typeface="Arial" panose="020B0604020202020204" pitchFamily="34" charset="0"/>
              </a:rPr>
              <a:t>Approach : Baseline + Advanced ML models with production system design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Columns : </a:t>
            </a:r>
            <a:r>
              <a:rPr lang="en-IN" sz="1600" b="1" dirty="0">
                <a:cs typeface="Arial" panose="020B0604020202020204" pitchFamily="34" charset="0"/>
              </a:rPr>
              <a:t>Columns:</a:t>
            </a:r>
          </a:p>
          <a:p>
            <a:pPr lvl="1"/>
            <a:r>
              <a:rPr lang="en-IN" sz="1600" b="1" dirty="0">
                <a:cs typeface="Arial" panose="020B0604020202020204" pitchFamily="34" charset="0"/>
              </a:rPr>
              <a:t>Sentences # : sentence number</a:t>
            </a:r>
          </a:p>
          <a:p>
            <a:pPr lvl="1"/>
            <a:r>
              <a:rPr lang="en-IN" sz="1600" b="1" dirty="0">
                <a:cs typeface="Arial" panose="020B0604020202020204" pitchFamily="34" charset="0"/>
              </a:rPr>
              <a:t>Word : word to be classified</a:t>
            </a:r>
          </a:p>
          <a:p>
            <a:pPr lvl="1"/>
            <a:r>
              <a:rPr lang="en-IN" sz="1600" b="1" dirty="0">
                <a:cs typeface="Arial" panose="020B0604020202020204" pitchFamily="34" charset="0"/>
              </a:rPr>
              <a:t>POS : POS tags for respective word</a:t>
            </a:r>
          </a:p>
          <a:p>
            <a:pPr lvl="1"/>
            <a:r>
              <a:rPr lang="en-IN" sz="1600" b="1" dirty="0">
                <a:cs typeface="Arial" panose="020B0604020202020204" pitchFamily="34" charset="0"/>
              </a:rPr>
              <a:t>Tag : NER tags for respective word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Tagging Scheme: IOB2 (Inside-Outside-Begin)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B: Beginning of entity 	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I: Inside entity (continuation)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O: Outside entity (no entity)</a:t>
            </a:r>
          </a:p>
        </p:txBody>
      </p:sp>
    </p:spTree>
    <p:extLst>
      <p:ext uri="{BB962C8B-B14F-4D97-AF65-F5344CB8AC3E}">
        <p14:creationId xmlns:p14="http://schemas.microsoft.com/office/powerpoint/2010/main" val="232028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9595-CA87-6190-7458-700D7A83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Preprocessing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2B67-D807-7B5D-AE45-30813868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911"/>
            <a:ext cx="8632371" cy="2398032"/>
          </a:xfrm>
        </p:spPr>
        <p:txBody>
          <a:bodyPr>
            <a:normAutofit/>
          </a:bodyPr>
          <a:lstStyle/>
          <a:p>
            <a:r>
              <a:rPr lang="en-US" sz="2400" b="1" dirty="0"/>
              <a:t>Data Transformation Pipeline</a:t>
            </a:r>
          </a:p>
          <a:p>
            <a:pPr lvl="1"/>
            <a:r>
              <a:rPr lang="en-US" sz="2400" b="1" dirty="0"/>
              <a:t>Sentence Reconstruction</a:t>
            </a:r>
            <a:r>
              <a:rPr lang="en-US" sz="2400" dirty="0"/>
              <a:t>: Group words by sentence ID</a:t>
            </a:r>
          </a:p>
          <a:p>
            <a:pPr lvl="1"/>
            <a:r>
              <a:rPr lang="en-US" sz="2400" b="1" dirty="0"/>
              <a:t>Feature Engineering</a:t>
            </a:r>
            <a:r>
              <a:rPr lang="en-US" sz="2400" dirty="0"/>
              <a:t>: Extract linguistic and contextual features</a:t>
            </a:r>
          </a:p>
          <a:p>
            <a:pPr lvl="1"/>
            <a:r>
              <a:rPr lang="en-US" sz="2400" b="1" dirty="0"/>
              <a:t>Data Splitting</a:t>
            </a:r>
            <a:r>
              <a:rPr lang="en-US" sz="2400" dirty="0"/>
              <a:t>: 60% Train, 20% Validation, 20% Test</a:t>
            </a:r>
          </a:p>
          <a:p>
            <a:pPr lvl="1"/>
            <a:r>
              <a:rPr lang="en-US" sz="2400" b="1" dirty="0"/>
              <a:t>Vectorization</a:t>
            </a:r>
            <a:r>
              <a:rPr lang="en-US" sz="2400" dirty="0"/>
              <a:t>: Convert features to numerical format</a:t>
            </a:r>
            <a:endParaRPr lang="en-IN" sz="2400" dirty="0"/>
          </a:p>
          <a:p>
            <a:pPr lvl="1"/>
            <a:endParaRPr lang="en-IN" sz="2400" dirty="0"/>
          </a:p>
          <a:p>
            <a:pPr marL="457200" lvl="1" indent="0">
              <a:buNone/>
            </a:pPr>
            <a:endParaRPr lang="en-IN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9B485B-E238-53E4-7435-6FB603FE8458}"/>
              </a:ext>
            </a:extLst>
          </p:cNvPr>
          <p:cNvSpPr txBox="1">
            <a:spLocks/>
          </p:cNvSpPr>
          <p:nvPr/>
        </p:nvSpPr>
        <p:spPr>
          <a:xfrm>
            <a:off x="471399" y="4175792"/>
            <a:ext cx="7290115" cy="2398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IN" b="1" dirty="0"/>
              <a:t>Key Statistics</a:t>
            </a:r>
            <a:endParaRPr lang="en-US" b="1" dirty="0"/>
          </a:p>
          <a:p>
            <a:pPr lvl="2"/>
            <a:r>
              <a:rPr lang="en-IN" dirty="0"/>
              <a:t>Total tokens: 47949</a:t>
            </a:r>
          </a:p>
          <a:p>
            <a:pPr lvl="2"/>
            <a:r>
              <a:rPr lang="en-IN" dirty="0"/>
              <a:t> Unique words: 3797 </a:t>
            </a:r>
          </a:p>
          <a:p>
            <a:pPr lvl="2"/>
            <a:r>
              <a:rPr lang="en-IN" dirty="0"/>
              <a:t>Unique tags: 9 </a:t>
            </a:r>
          </a:p>
          <a:p>
            <a:pPr lvl="2"/>
            <a:r>
              <a:rPr lang="en-IN" dirty="0"/>
              <a:t>Train size: 28769</a:t>
            </a:r>
          </a:p>
          <a:p>
            <a:pPr lvl="2"/>
            <a:r>
              <a:rPr lang="en-IN" dirty="0"/>
              <a:t>Validation size: 9590</a:t>
            </a:r>
            <a:br>
              <a:rPr lang="en-IN" dirty="0"/>
            </a:br>
            <a:endParaRPr lang="en-I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771C15-64C7-7BFF-E851-6B37E6CCF1DF}"/>
              </a:ext>
            </a:extLst>
          </p:cNvPr>
          <p:cNvSpPr txBox="1"/>
          <p:nvPr/>
        </p:nvSpPr>
        <p:spPr>
          <a:xfrm>
            <a:off x="9274628" y="2928256"/>
            <a:ext cx="29173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Tag distribution: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Tag O 34300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B-per 4019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B-geo 3335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B-</a:t>
            </a:r>
            <a:r>
              <a:rPr lang="en-IN" sz="2400" dirty="0" err="1"/>
              <a:t>gpe</a:t>
            </a:r>
            <a:r>
              <a:rPr lang="en-IN" sz="2400" dirty="0"/>
              <a:t> 2989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B-org 2752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B-</a:t>
            </a:r>
            <a:r>
              <a:rPr lang="en-IN" sz="2400" dirty="0" err="1"/>
              <a:t>tim</a:t>
            </a:r>
            <a:r>
              <a:rPr lang="en-IN" sz="2400" dirty="0"/>
              <a:t> 515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B-art 18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B-</a:t>
            </a:r>
            <a:r>
              <a:rPr lang="en-IN" sz="2400" dirty="0" err="1"/>
              <a:t>nat</a:t>
            </a:r>
            <a:r>
              <a:rPr lang="en-IN" sz="2400" dirty="0"/>
              <a:t> 11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B-eve 10</a:t>
            </a:r>
          </a:p>
        </p:txBody>
      </p:sp>
    </p:spTree>
    <p:extLst>
      <p:ext uri="{BB962C8B-B14F-4D97-AF65-F5344CB8AC3E}">
        <p14:creationId xmlns:p14="http://schemas.microsoft.com/office/powerpoint/2010/main" val="35450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AAC3-58E4-A076-6294-6D2A4184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for NER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C900A5-FBF4-2F49-DEC2-65000480F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88683"/>
              </p:ext>
            </p:extLst>
          </p:nvPr>
        </p:nvGraphicFramePr>
        <p:xfrm>
          <a:off x="838200" y="2309654"/>
          <a:ext cx="10515600" cy="42976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2208334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33437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Category</a:t>
                      </a:r>
                      <a:endParaRPr lang="en-I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Features Extracted</a:t>
                      </a:r>
                      <a:endParaRPr lang="en-I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08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Token Info</a:t>
                      </a:r>
                      <a:endParaRPr lang="en-I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'word', 'lowercase', 'is_title', 'is_upper', 'is_digit', 'is_alphanumeric'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978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Position-Based</a:t>
                      </a:r>
                      <a:endParaRPr lang="en-I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'is_first', 'BOS', 'EOS'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027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Prefix/Suffix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'prefix-1', 'prefix-2', 'prefix-3''suffix-1', 'suffix-2', 'suffix-3'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624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Special Char Check</a:t>
                      </a:r>
                      <a:endParaRPr lang="en-I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'has_hyphen'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143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/>
                        <a:t>Context Words</a:t>
                      </a:r>
                      <a:endParaRPr lang="en-IN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'prev_word', 'next_word'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809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Contextual Features</a:t>
                      </a:r>
                      <a:endParaRPr lang="en-IN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-1:word, -1:lower, -1:is_title+1:word, +1:lower, +1:is_title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25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6813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ABE4-3CD9-661A-B67D-80633A2E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 Model - Logistic Regression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BEAD32B-4272-41CF-D537-7E402980989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07571" y="2049509"/>
            <a:ext cx="101563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Accuracy: 93.37% — high overall performance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Weighted F1-Score: 0.9310 — a good balance between precision and recall, weighted by support (i.e., number of true instances per class).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Macro F1-Score: 0.6681 — lower, indicating the model struggles with less frequent classes.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Strong-Performing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B-</a:t>
            </a:r>
            <a:r>
              <a:rPr lang="en-US" sz="2400" b="1" dirty="0" err="1"/>
              <a:t>gpe</a:t>
            </a:r>
            <a:r>
              <a:rPr lang="en-US" sz="2400" b="1" dirty="0"/>
              <a:t>, B-geo, B-per, 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High precision and recall.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These classes dominate in terms of support and drive the high weighted F1 score.</a:t>
            </a:r>
            <a:endParaRPr lang="en-US" altLang="en-US" sz="2400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6396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6E7B-64C2-BBBE-55A2-1BF18933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Baseline Model Shortcomings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8B98-F1BF-61E4-8793-35044CCDD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Context Insensitivity</a:t>
            </a:r>
          </a:p>
          <a:p>
            <a:pPr lvl="1"/>
            <a:r>
              <a:rPr lang="en-US" dirty="0"/>
              <a:t>Treats each word independently</a:t>
            </a:r>
          </a:p>
          <a:p>
            <a:pPr lvl="1"/>
            <a:r>
              <a:rPr lang="en-US" dirty="0"/>
              <a:t>No understanding of entity boundaries</a:t>
            </a:r>
          </a:p>
          <a:p>
            <a:pPr lvl="1"/>
            <a:r>
              <a:rPr lang="en-US" dirty="0"/>
              <a:t>Cannot capture sequential dependencies</a:t>
            </a:r>
          </a:p>
          <a:p>
            <a:pPr marL="0" indent="0">
              <a:buNone/>
            </a:pPr>
            <a:r>
              <a:rPr lang="en-US" sz="2000" b="1" dirty="0"/>
              <a:t>Limited Feature Representation</a:t>
            </a:r>
          </a:p>
          <a:p>
            <a:pPr lvl="1"/>
            <a:r>
              <a:rPr lang="en-US" dirty="0"/>
              <a:t>Hand-crafted features may miss important patterns</a:t>
            </a:r>
          </a:p>
          <a:p>
            <a:pPr lvl="1"/>
            <a:r>
              <a:rPr lang="en-US" dirty="0"/>
              <a:t>No semantic understanding of words</a:t>
            </a:r>
          </a:p>
          <a:p>
            <a:pPr lvl="1"/>
            <a:r>
              <a:rPr lang="en-US" dirty="0"/>
              <a:t>Limited handling of out-of-vocabulary words</a:t>
            </a:r>
          </a:p>
          <a:p>
            <a:pPr marL="0" indent="0">
              <a:buNone/>
            </a:pPr>
            <a:r>
              <a:rPr lang="en-US" sz="2000" b="1" dirty="0"/>
              <a:t>Class Imbalance Impact</a:t>
            </a:r>
          </a:p>
          <a:p>
            <a:pPr lvl="1"/>
            <a:r>
              <a:rPr lang="en-US" dirty="0"/>
              <a:t>Bias toward 'O' (Outside) tags</a:t>
            </a:r>
          </a:p>
          <a:p>
            <a:pPr lvl="1"/>
            <a:r>
              <a:rPr lang="en-US" dirty="0"/>
              <a:t>Poor performance on rare entity types</a:t>
            </a:r>
          </a:p>
          <a:p>
            <a:pPr lvl="1"/>
            <a:r>
              <a:rPr lang="en-US" dirty="0"/>
              <a:t>Metrics dominated by majority class</a:t>
            </a:r>
          </a:p>
        </p:txBody>
      </p:sp>
    </p:spTree>
    <p:extLst>
      <p:ext uri="{BB962C8B-B14F-4D97-AF65-F5344CB8AC3E}">
        <p14:creationId xmlns:p14="http://schemas.microsoft.com/office/powerpoint/2010/main" val="73379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5BFE-35E1-8D39-414F-504BFC52F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Advanced Model : CRF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D67E8-2943-743D-1DAD-B889C945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57" y="2173968"/>
            <a:ext cx="10515600" cy="1995261"/>
          </a:xfrm>
        </p:spPr>
        <p:txBody>
          <a:bodyPr>
            <a:normAutofit/>
          </a:bodyPr>
          <a:lstStyle/>
          <a:p>
            <a:r>
              <a:rPr lang="en-US" sz="2000" b="1" dirty="0"/>
              <a:t>Conditional Random Fields (CRF)</a:t>
            </a:r>
            <a:r>
              <a:rPr lang="en-US" sz="2000" dirty="0"/>
              <a:t> is a statistical modeling method used for </a:t>
            </a:r>
            <a:r>
              <a:rPr lang="en-US" sz="2000" b="1" dirty="0"/>
              <a:t>structured prediction</a:t>
            </a:r>
            <a:r>
              <a:rPr lang="en-US" sz="2000" dirty="0"/>
              <a:t>, especially effective in </a:t>
            </a:r>
            <a:r>
              <a:rPr lang="en-US" sz="2000" b="1" dirty="0"/>
              <a:t>sequence labeling tasks</a:t>
            </a:r>
            <a:r>
              <a:rPr lang="en-US" sz="2000" dirty="0"/>
              <a:t> like Named Entity Recognition (NER), Part-of-Speech tagging, etc.</a:t>
            </a:r>
          </a:p>
          <a:p>
            <a:r>
              <a:rPr lang="en-US" sz="2000" dirty="0"/>
              <a:t>CRF models take </a:t>
            </a:r>
            <a:r>
              <a:rPr lang="en-US" sz="2000" b="1" dirty="0"/>
              <a:t>context into account</a:t>
            </a:r>
            <a:r>
              <a:rPr lang="en-US" sz="2000" dirty="0"/>
              <a:t> — they consider the relationship between neighboring labels (e.g., "B-PER" is likely followed by "I-PER").</a:t>
            </a:r>
          </a:p>
          <a:p>
            <a:endParaRPr lang="en-IN" sz="20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31E716-1BC3-319D-E768-B93254EC4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57" y="3961164"/>
            <a:ext cx="942702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93.42%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Weighted F1-Score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0.9322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Macro F1-Score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0.6684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BF4A12-0C1C-8391-00D1-AC457ED9A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57" y="5253684"/>
            <a:ext cx="103305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CRF is performing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very well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high-support classes like O, B-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B-geo, B-per</a:t>
            </a:r>
            <a:endParaRPr lang="en-US" altLang="en-US" sz="2000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21C2173-5547-C8D1-D165-1A8D67C84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657" y="5807682"/>
            <a:ext cx="9982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Classes like B-art, B-eve, and B-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extremely low support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explains their poor or unrepresentative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2332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7C6D-3252-2A82-1489-51D88D53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&amp;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68FE-B677-C14E-5077-D735398F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159" y="2043339"/>
            <a:ext cx="10515600" cy="4667250"/>
          </a:xfrm>
        </p:spPr>
        <p:txBody>
          <a:bodyPr>
            <a:normAutofit/>
          </a:bodyPr>
          <a:lstStyle/>
          <a:p>
            <a:r>
              <a:rPr lang="en-IN" sz="2000" b="1" dirty="0"/>
              <a:t>Deep Learning Models</a:t>
            </a:r>
          </a:p>
          <a:p>
            <a:pPr lvl="1"/>
            <a:r>
              <a:rPr lang="en-IN" b="1" dirty="0" err="1"/>
              <a:t>BiLSTM</a:t>
            </a:r>
            <a:r>
              <a:rPr lang="en-IN" b="1" dirty="0"/>
              <a:t>-CRF</a:t>
            </a:r>
            <a:r>
              <a:rPr lang="en-IN" dirty="0"/>
              <a:t>: Sequential </a:t>
            </a:r>
            <a:r>
              <a:rPr lang="en-IN" dirty="0" err="1"/>
              <a:t>modeling</a:t>
            </a:r>
            <a:r>
              <a:rPr lang="en-IN" dirty="0"/>
              <a:t> with CRF constraints</a:t>
            </a:r>
          </a:p>
          <a:p>
            <a:pPr lvl="1"/>
            <a:r>
              <a:rPr lang="en-IN" b="1" dirty="0"/>
              <a:t>BERT/</a:t>
            </a:r>
            <a:r>
              <a:rPr lang="en-IN" b="1" dirty="0" err="1"/>
              <a:t>RoBERTa</a:t>
            </a:r>
            <a:r>
              <a:rPr lang="en-IN" dirty="0"/>
              <a:t>: Contextual embeddings for better understanding</a:t>
            </a:r>
          </a:p>
          <a:p>
            <a:pPr lvl="1"/>
            <a:r>
              <a:rPr lang="en-IN" b="1" dirty="0"/>
              <a:t>Transformer Architecture</a:t>
            </a:r>
            <a:r>
              <a:rPr lang="en-IN" dirty="0"/>
              <a:t>: Attention mechanisms for long-range dependencies</a:t>
            </a:r>
          </a:p>
          <a:p>
            <a:pPr lvl="1"/>
            <a:r>
              <a:rPr lang="en-IN" b="1" dirty="0"/>
              <a:t>Fine-tuned LLMs</a:t>
            </a:r>
            <a:r>
              <a:rPr lang="en-IN" dirty="0"/>
              <a:t>: Domain-specific model adaptation</a:t>
            </a:r>
          </a:p>
          <a:p>
            <a:r>
              <a:rPr lang="en-IN" sz="2000" b="1" dirty="0"/>
              <a:t>Advanced Feature Engineering</a:t>
            </a:r>
          </a:p>
          <a:p>
            <a:pPr lvl="1"/>
            <a:r>
              <a:rPr lang="en-IN" b="1" dirty="0"/>
              <a:t>Word Embeddings</a:t>
            </a:r>
            <a:r>
              <a:rPr lang="en-IN" dirty="0"/>
              <a:t>: Word2Vec, </a:t>
            </a:r>
            <a:r>
              <a:rPr lang="en-IN" dirty="0" err="1"/>
              <a:t>GloVe</a:t>
            </a:r>
            <a:r>
              <a:rPr lang="en-IN" dirty="0"/>
              <a:t>, </a:t>
            </a:r>
            <a:r>
              <a:rPr lang="en-IN" dirty="0" err="1"/>
              <a:t>FastText</a:t>
            </a:r>
            <a:r>
              <a:rPr lang="en-IN" dirty="0"/>
              <a:t> representations</a:t>
            </a:r>
          </a:p>
          <a:p>
            <a:pPr lvl="1"/>
            <a:r>
              <a:rPr lang="en-IN" b="1" dirty="0"/>
              <a:t>Character-level Features</a:t>
            </a:r>
            <a:r>
              <a:rPr lang="en-IN" dirty="0"/>
              <a:t>: Sub-word pattern recognition</a:t>
            </a:r>
          </a:p>
          <a:p>
            <a:r>
              <a:rPr lang="en-IN" sz="2000" b="1" dirty="0"/>
              <a:t>Data Enhancement Strategies</a:t>
            </a:r>
          </a:p>
          <a:p>
            <a:pPr lvl="1"/>
            <a:r>
              <a:rPr lang="en-IN" b="1" dirty="0"/>
              <a:t>Data Augmentation</a:t>
            </a:r>
            <a:r>
              <a:rPr lang="en-IN" dirty="0"/>
              <a:t>: Synthetic entity generation</a:t>
            </a:r>
          </a:p>
          <a:p>
            <a:pPr lvl="1"/>
            <a:r>
              <a:rPr lang="en-IN" b="1" dirty="0"/>
              <a:t>Multi-lingual Training</a:t>
            </a:r>
            <a:r>
              <a:rPr lang="en-IN" dirty="0"/>
              <a:t>: Cross-language entity recognition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5916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EB79E-8687-6022-1842-14A9D4E7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16F1-2D65-7F59-6137-0B130991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System Architecture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70D41-C159-95E0-A351-96C379E811A6}"/>
              </a:ext>
            </a:extLst>
          </p:cNvPr>
          <p:cNvSpPr txBox="1"/>
          <p:nvPr/>
        </p:nvSpPr>
        <p:spPr>
          <a:xfrm>
            <a:off x="685800" y="2166257"/>
            <a:ext cx="9579428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Key Architecture Principles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Microservices Architecture</a:t>
            </a:r>
            <a:r>
              <a:rPr lang="en-IN" sz="2000" dirty="0"/>
              <a:t>: Loosely coupled, independently deployable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Event-Driven Design</a:t>
            </a:r>
            <a:r>
              <a:rPr lang="en-IN" sz="2000" dirty="0"/>
              <a:t>: Asynchronous processing with message queues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Cloud-Native</a:t>
            </a:r>
            <a:r>
              <a:rPr lang="en-IN" sz="2000" dirty="0"/>
              <a:t>: Kubernetes orchestration with auto-scaling capabilities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/>
              <a:t>DevOps Integration</a:t>
            </a:r>
            <a:r>
              <a:rPr lang="en-IN" sz="2000" dirty="0"/>
              <a:t>: CI/CD pipelines with automated testing and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0F0EE7-21AA-E443-F942-3A52C84C2AFC}"/>
              </a:ext>
            </a:extLst>
          </p:cNvPr>
          <p:cNvSpPr txBox="1"/>
          <p:nvPr/>
        </p:nvSpPr>
        <p:spPr>
          <a:xfrm>
            <a:off x="685800" y="4836425"/>
            <a:ext cx="6096000" cy="173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System Requirements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Latency</a:t>
            </a:r>
            <a:r>
              <a:rPr lang="en-US" sz="2000" dirty="0"/>
              <a:t>: &lt; 100ms for single sentence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Throughput</a:t>
            </a:r>
            <a:r>
              <a:rPr lang="en-US" sz="2000" dirty="0"/>
              <a:t>: 1000+ requests per second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Availability</a:t>
            </a:r>
            <a:r>
              <a:rPr lang="en-US" sz="2000" dirty="0"/>
              <a:t>: 99.9% uptime SLA</a:t>
            </a:r>
          </a:p>
        </p:txBody>
      </p:sp>
    </p:spTree>
    <p:extLst>
      <p:ext uri="{BB962C8B-B14F-4D97-AF65-F5344CB8AC3E}">
        <p14:creationId xmlns:p14="http://schemas.microsoft.com/office/powerpoint/2010/main" val="39912133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106</TotalTime>
  <Words>1069</Words>
  <Application>Microsoft Office PowerPoint</Application>
  <PresentationFormat>Widescreen</PresentationFormat>
  <Paragraphs>185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Corbel</vt:lpstr>
      <vt:lpstr>Wingdings</vt:lpstr>
      <vt:lpstr>Banded</vt:lpstr>
      <vt:lpstr>NER – Case Study</vt:lpstr>
      <vt:lpstr>Problem Statement &amp; Dataset</vt:lpstr>
      <vt:lpstr>Data Preprocessing &amp; Exploration</vt:lpstr>
      <vt:lpstr>Feature Engineering for NER</vt:lpstr>
      <vt:lpstr>Baseline Model - Logistic Regression</vt:lpstr>
      <vt:lpstr>Baseline Model Shortcomings</vt:lpstr>
      <vt:lpstr>Advanced Model : CRF </vt:lpstr>
      <vt:lpstr>Future Scope &amp; Optimizations</vt:lpstr>
      <vt:lpstr>System Architecture Overview</vt:lpstr>
      <vt:lpstr>System Architecture Overview</vt:lpstr>
      <vt:lpstr>Model Deployment Strategy</vt:lpstr>
      <vt:lpstr>Canary Deployment Strategy</vt:lpstr>
      <vt:lpstr>ML Model Monitoring Strategy</vt:lpstr>
      <vt:lpstr>Lessons Learned &amp; Best Practices</vt:lpstr>
      <vt:lpstr>Next Steps &amp; Roadmap</vt:lpstr>
      <vt:lpstr>Questions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kashish vaid</dc:creator>
  <cp:lastModifiedBy>kashish vaid</cp:lastModifiedBy>
  <cp:revision>41</cp:revision>
  <dcterms:created xsi:type="dcterms:W3CDTF">2025-07-31T03:46:55Z</dcterms:created>
  <dcterms:modified xsi:type="dcterms:W3CDTF">2025-08-01T04:48:09Z</dcterms:modified>
</cp:coreProperties>
</file>