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Bungee" panose="020B0604020202020204" charset="0"/>
      <p:regular r:id="rId24"/>
    </p:embeddedFont>
    <p:embeddedFont>
      <p:font typeface="Lato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22" autoAdjust="0"/>
  </p:normalViewPr>
  <p:slideViewPr>
    <p:cSldViewPr>
      <p:cViewPr varScale="1">
        <p:scale>
          <a:sx n="52" d="100"/>
          <a:sy n="52" d="100"/>
        </p:scale>
        <p:origin x="763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hi Khanh Van 20235869" userId="fc3f837f-b9f7-4363-bfcd-b23fe5c0b3b7" providerId="ADAL" clId="{3761A928-68AB-4098-B872-21C9C050E09B}"/>
    <pc:docChg chg="undo redo custSel modSld">
      <pc:chgData name="Nguyen Thi Khanh Van 20235869" userId="fc3f837f-b9f7-4363-bfcd-b23fe5c0b3b7" providerId="ADAL" clId="{3761A928-68AB-4098-B872-21C9C050E09B}" dt="2025-06-10T14:52:03.364" v="173" actId="1037"/>
      <pc:docMkLst>
        <pc:docMk/>
      </pc:docMkLst>
      <pc:sldChg chg="modSp mod">
        <pc:chgData name="Nguyen Thi Khanh Van 20235869" userId="fc3f837f-b9f7-4363-bfcd-b23fe5c0b3b7" providerId="ADAL" clId="{3761A928-68AB-4098-B872-21C9C050E09B}" dt="2025-06-10T14:45:07.250" v="0" actId="14100"/>
        <pc:sldMkLst>
          <pc:docMk/>
          <pc:sldMk cId="0" sldId="258"/>
        </pc:sldMkLst>
        <pc:spChg chg="mod">
          <ac:chgData name="Nguyen Thi Khanh Van 20235869" userId="fc3f837f-b9f7-4363-bfcd-b23fe5c0b3b7" providerId="ADAL" clId="{3761A928-68AB-4098-B872-21C9C050E09B}" dt="2025-06-10T14:45:07.250" v="0" actId="14100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46:02.747" v="8" actId="1076"/>
        <pc:sldMkLst>
          <pc:docMk/>
          <pc:sldMk cId="0" sldId="260"/>
        </pc:sldMkLst>
        <pc:spChg chg="mod">
          <ac:chgData name="Nguyen Thi Khanh Van 20235869" userId="fc3f837f-b9f7-4363-bfcd-b23fe5c0b3b7" providerId="ADAL" clId="{3761A928-68AB-4098-B872-21C9C050E09B}" dt="2025-06-10T14:46:02.747" v="8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2:03.364" v="173" actId="1037"/>
        <pc:sldMkLst>
          <pc:docMk/>
          <pc:sldMk cId="0" sldId="261"/>
        </pc:sldMkLst>
        <pc:spChg chg="mod">
          <ac:chgData name="Nguyen Thi Khanh Van 20235869" userId="fc3f837f-b9f7-4363-bfcd-b23fe5c0b3b7" providerId="ADAL" clId="{3761A928-68AB-4098-B872-21C9C050E09B}" dt="2025-06-10T14:46:26.929" v="19" actId="1038"/>
          <ac:spMkLst>
            <pc:docMk/>
            <pc:sldMk cId="0" sldId="261"/>
            <ac:spMk id="3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52:03.364" v="173" actId="1037"/>
          <ac:spMkLst>
            <pc:docMk/>
            <pc:sldMk cId="0" sldId="261"/>
            <ac:spMk id="5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48:44.470" v="55" actId="1038"/>
        <pc:sldMkLst>
          <pc:docMk/>
          <pc:sldMk cId="0" sldId="263"/>
        </pc:sldMkLst>
        <pc:spChg chg="mod">
          <ac:chgData name="Nguyen Thi Khanh Van 20235869" userId="fc3f837f-b9f7-4363-bfcd-b23fe5c0b3b7" providerId="ADAL" clId="{3761A928-68AB-4098-B872-21C9C050E09B}" dt="2025-06-10T14:48:44.470" v="55" actId="1038"/>
          <ac:spMkLst>
            <pc:docMk/>
            <pc:sldMk cId="0" sldId="263"/>
            <ac:spMk id="4" creationId="{00000000-0000-0000-0000-000000000000}"/>
          </ac:spMkLst>
        </pc:spChg>
      </pc:sldChg>
      <pc:sldChg chg="addSp delSp modSp mod">
        <pc:chgData name="Nguyen Thi Khanh Van 20235869" userId="fc3f837f-b9f7-4363-bfcd-b23fe5c0b3b7" providerId="ADAL" clId="{3761A928-68AB-4098-B872-21C9C050E09B}" dt="2025-06-10T14:48:33.233" v="51" actId="1038"/>
        <pc:sldMkLst>
          <pc:docMk/>
          <pc:sldMk cId="0" sldId="264"/>
        </pc:sldMkLst>
        <pc:spChg chg="mod">
          <ac:chgData name="Nguyen Thi Khanh Van 20235869" userId="fc3f837f-b9f7-4363-bfcd-b23fe5c0b3b7" providerId="ADAL" clId="{3761A928-68AB-4098-B872-21C9C050E09B}" dt="2025-06-10T14:48:33.233" v="51" actId="1038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Nguyen Thi Khanh Van 20235869" userId="fc3f837f-b9f7-4363-bfcd-b23fe5c0b3b7" providerId="ADAL" clId="{3761A928-68AB-4098-B872-21C9C050E09B}" dt="2025-06-10T14:47:52.986" v="37" actId="107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49:33.943" v="92" actId="1036"/>
        <pc:sldMkLst>
          <pc:docMk/>
          <pc:sldMk cId="0" sldId="265"/>
        </pc:sldMkLst>
        <pc:spChg chg="mod">
          <ac:chgData name="Nguyen Thi Khanh Van 20235869" userId="fc3f837f-b9f7-4363-bfcd-b23fe5c0b3b7" providerId="ADAL" clId="{3761A928-68AB-4098-B872-21C9C050E09B}" dt="2025-06-10T14:49:33.943" v="92" actId="1036"/>
          <ac:spMkLst>
            <pc:docMk/>
            <pc:sldMk cId="0" sldId="265"/>
            <ac:spMk id="4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47:59.720" v="38" actId="14100"/>
          <ac:spMkLst>
            <pc:docMk/>
            <pc:sldMk cId="0" sldId="265"/>
            <ac:spMk id="5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49:26.766" v="90" actId="1036"/>
        <pc:sldMkLst>
          <pc:docMk/>
          <pc:sldMk cId="0" sldId="266"/>
        </pc:sldMkLst>
        <pc:spChg chg="mod">
          <ac:chgData name="Nguyen Thi Khanh Van 20235869" userId="fc3f837f-b9f7-4363-bfcd-b23fe5c0b3b7" providerId="ADAL" clId="{3761A928-68AB-4098-B872-21C9C050E09B}" dt="2025-06-10T14:49:26.766" v="90" actId="1036"/>
          <ac:spMkLst>
            <pc:docMk/>
            <pc:sldMk cId="0" sldId="266"/>
            <ac:spMk id="4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48:58.443" v="69" actId="14100"/>
          <ac:spMkLst>
            <pc:docMk/>
            <pc:sldMk cId="0" sldId="266"/>
            <ac:spMk id="5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0:00.187" v="101" actId="1038"/>
        <pc:sldMkLst>
          <pc:docMk/>
          <pc:sldMk cId="0" sldId="267"/>
        </pc:sldMkLst>
        <pc:spChg chg="mod">
          <ac:chgData name="Nguyen Thi Khanh Van 20235869" userId="fc3f837f-b9f7-4363-bfcd-b23fe5c0b3b7" providerId="ADAL" clId="{3761A928-68AB-4098-B872-21C9C050E09B}" dt="2025-06-10T14:50:00.187" v="101" actId="1038"/>
          <ac:spMkLst>
            <pc:docMk/>
            <pc:sldMk cId="0" sldId="267"/>
            <ac:spMk id="3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49:17.957" v="88" actId="1038"/>
          <ac:spMkLst>
            <pc:docMk/>
            <pc:sldMk cId="0" sldId="267"/>
            <ac:spMk id="4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49:55.841" v="98" actId="1076"/>
          <ac:spMkLst>
            <pc:docMk/>
            <pc:sldMk cId="0" sldId="267"/>
            <ac:spMk id="5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49:50.438" v="96" actId="14100"/>
        <pc:sldMkLst>
          <pc:docMk/>
          <pc:sldMk cId="0" sldId="268"/>
        </pc:sldMkLst>
        <pc:spChg chg="mod">
          <ac:chgData name="Nguyen Thi Khanh Van 20235869" userId="fc3f837f-b9f7-4363-bfcd-b23fe5c0b3b7" providerId="ADAL" clId="{3761A928-68AB-4098-B872-21C9C050E09B}" dt="2025-06-10T14:49:46.885" v="95" actId="1036"/>
          <ac:spMkLst>
            <pc:docMk/>
            <pc:sldMk cId="0" sldId="268"/>
            <ac:spMk id="4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49:50.438" v="96" actId="14100"/>
          <ac:spMkLst>
            <pc:docMk/>
            <pc:sldMk cId="0" sldId="268"/>
            <ac:spMk id="5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0:16.440" v="109" actId="1035"/>
        <pc:sldMkLst>
          <pc:docMk/>
          <pc:sldMk cId="0" sldId="269"/>
        </pc:sldMkLst>
        <pc:spChg chg="mod">
          <ac:chgData name="Nguyen Thi Khanh Van 20235869" userId="fc3f837f-b9f7-4363-bfcd-b23fe5c0b3b7" providerId="ADAL" clId="{3761A928-68AB-4098-B872-21C9C050E09B}" dt="2025-06-10T14:50:16.440" v="109" actId="1035"/>
          <ac:spMkLst>
            <pc:docMk/>
            <pc:sldMk cId="0" sldId="269"/>
            <ac:spMk id="4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0:26.410" v="116" actId="1036"/>
        <pc:sldMkLst>
          <pc:docMk/>
          <pc:sldMk cId="0" sldId="270"/>
        </pc:sldMkLst>
        <pc:spChg chg="mod">
          <ac:chgData name="Nguyen Thi Khanh Van 20235869" userId="fc3f837f-b9f7-4363-bfcd-b23fe5c0b3b7" providerId="ADAL" clId="{3761A928-68AB-4098-B872-21C9C050E09B}" dt="2025-06-10T14:50:26.410" v="116" actId="103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0:47.686" v="123" actId="1038"/>
        <pc:sldMkLst>
          <pc:docMk/>
          <pc:sldMk cId="0" sldId="271"/>
        </pc:sldMkLst>
        <pc:spChg chg="mod">
          <ac:chgData name="Nguyen Thi Khanh Van 20235869" userId="fc3f837f-b9f7-4363-bfcd-b23fe5c0b3b7" providerId="ADAL" clId="{3761A928-68AB-4098-B872-21C9C050E09B}" dt="2025-06-10T14:50:47.686" v="123" actId="1038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1:06.496" v="135" actId="1038"/>
        <pc:sldMkLst>
          <pc:docMk/>
          <pc:sldMk cId="0" sldId="272"/>
        </pc:sldMkLst>
        <pc:spChg chg="mod">
          <ac:chgData name="Nguyen Thi Khanh Van 20235869" userId="fc3f837f-b9f7-4363-bfcd-b23fe5c0b3b7" providerId="ADAL" clId="{3761A928-68AB-4098-B872-21C9C050E09B}" dt="2025-06-10T14:51:06.496" v="135" actId="1038"/>
          <ac:spMkLst>
            <pc:docMk/>
            <pc:sldMk cId="0" sldId="272"/>
            <ac:spMk id="3" creationId="{00000000-0000-0000-0000-000000000000}"/>
          </ac:spMkLst>
        </pc:spChg>
        <pc:spChg chg="mod">
          <ac:chgData name="Nguyen Thi Khanh Van 20235869" userId="fc3f837f-b9f7-4363-bfcd-b23fe5c0b3b7" providerId="ADAL" clId="{3761A928-68AB-4098-B872-21C9C050E09B}" dt="2025-06-10T14:50:58.636" v="129" actId="1037"/>
          <ac:spMkLst>
            <pc:docMk/>
            <pc:sldMk cId="0" sldId="272"/>
            <ac:spMk id="4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1:17.415" v="141" actId="1036"/>
        <pc:sldMkLst>
          <pc:docMk/>
          <pc:sldMk cId="0" sldId="273"/>
        </pc:sldMkLst>
        <pc:spChg chg="mod">
          <ac:chgData name="Nguyen Thi Khanh Van 20235869" userId="fc3f837f-b9f7-4363-bfcd-b23fe5c0b3b7" providerId="ADAL" clId="{3761A928-68AB-4098-B872-21C9C050E09B}" dt="2025-06-10T14:51:17.415" v="141" actId="1036"/>
          <ac:spMkLst>
            <pc:docMk/>
            <pc:sldMk cId="0" sldId="273"/>
            <ac:spMk id="4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1:28.237" v="149" actId="1036"/>
        <pc:sldMkLst>
          <pc:docMk/>
          <pc:sldMk cId="0" sldId="276"/>
        </pc:sldMkLst>
        <pc:spChg chg="mod">
          <ac:chgData name="Nguyen Thi Khanh Van 20235869" userId="fc3f837f-b9f7-4363-bfcd-b23fe5c0b3b7" providerId="ADAL" clId="{3761A928-68AB-4098-B872-21C9C050E09B}" dt="2025-06-10T14:51:28.237" v="149" actId="1036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Nguyen Thi Khanh Van 20235869" userId="fc3f837f-b9f7-4363-bfcd-b23fe5c0b3b7" providerId="ADAL" clId="{3761A928-68AB-4098-B872-21C9C050E09B}" dt="2025-06-10T14:51:34.720" v="163" actId="1036"/>
        <pc:sldMkLst>
          <pc:docMk/>
          <pc:sldMk cId="0" sldId="277"/>
        </pc:sldMkLst>
        <pc:grpChg chg="mod">
          <ac:chgData name="Nguyen Thi Khanh Van 20235869" userId="fc3f837f-b9f7-4363-bfcd-b23fe5c0b3b7" providerId="ADAL" clId="{3761A928-68AB-4098-B872-21C9C050E09B}" dt="2025-06-10T14:51:34.720" v="163" actId="1036"/>
          <ac:grpSpMkLst>
            <pc:docMk/>
            <pc:sldMk cId="0" sldId="277"/>
            <ac:grpSpMk id="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588193" y="2987944"/>
            <a:ext cx="17111614" cy="4983757"/>
          </a:xfrm>
          <a:custGeom>
            <a:avLst/>
            <a:gdLst/>
            <a:ahLst/>
            <a:cxnLst/>
            <a:rect l="l" t="t" r="r" b="b"/>
            <a:pathLst>
              <a:path w="17111614" h="4983757">
                <a:moveTo>
                  <a:pt x="0" y="0"/>
                </a:moveTo>
                <a:lnTo>
                  <a:pt x="17111614" y="0"/>
                </a:lnTo>
                <a:lnTo>
                  <a:pt x="17111614" y="4983757"/>
                </a:lnTo>
                <a:lnTo>
                  <a:pt x="0" y="49837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-496750" y="-190570"/>
            <a:ext cx="5221150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Query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3732" y="1071927"/>
            <a:ext cx="5579868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bảng</a:t>
            </a:r>
            <a:r>
              <a:rPr lang="en-US" sz="558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288569" y="2504346"/>
            <a:ext cx="17643290" cy="5689961"/>
          </a:xfrm>
          <a:custGeom>
            <a:avLst/>
            <a:gdLst/>
            <a:ahLst/>
            <a:cxnLst/>
            <a:rect l="l" t="t" r="r" b="b"/>
            <a:pathLst>
              <a:path w="17643290" h="5689961">
                <a:moveTo>
                  <a:pt x="0" y="0"/>
                </a:moveTo>
                <a:lnTo>
                  <a:pt x="17643291" y="0"/>
                </a:lnTo>
                <a:lnTo>
                  <a:pt x="17643291" y="5689961"/>
                </a:lnTo>
                <a:lnTo>
                  <a:pt x="0" y="568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-533400" y="-190570"/>
            <a:ext cx="5181600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Query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8569" y="1014026"/>
            <a:ext cx="6036031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bảng</a:t>
            </a:r>
            <a:r>
              <a:rPr lang="en-US" sz="558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căn</a:t>
            </a:r>
            <a:r>
              <a:rPr lang="en-US" sz="558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hộ</a:t>
            </a:r>
            <a:endParaRPr lang="en-US" sz="5580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187805" y="1326371"/>
            <a:ext cx="18557395" cy="7863696"/>
          </a:xfrm>
          <a:custGeom>
            <a:avLst/>
            <a:gdLst/>
            <a:ahLst/>
            <a:cxnLst/>
            <a:rect l="l" t="t" r="r" b="b"/>
            <a:pathLst>
              <a:path w="18557395" h="7863696">
                <a:moveTo>
                  <a:pt x="0" y="0"/>
                </a:moveTo>
                <a:lnTo>
                  <a:pt x="18557395" y="0"/>
                </a:lnTo>
                <a:lnTo>
                  <a:pt x="18557395" y="7863696"/>
                </a:lnTo>
                <a:lnTo>
                  <a:pt x="0" y="7863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-533400" y="-190500"/>
            <a:ext cx="5181600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Query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73000" y="1562100"/>
            <a:ext cx="4444514" cy="89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08"/>
              </a:lnSpc>
              <a:spcBef>
                <a:spcPct val="0"/>
              </a:spcBef>
            </a:pP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438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bảng</a:t>
            </a:r>
            <a:r>
              <a:rPr lang="en-US" sz="438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Fees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462870" y="3485861"/>
            <a:ext cx="17362261" cy="3711183"/>
          </a:xfrm>
          <a:custGeom>
            <a:avLst/>
            <a:gdLst/>
            <a:ahLst/>
            <a:cxnLst/>
            <a:rect l="l" t="t" r="r" b="b"/>
            <a:pathLst>
              <a:path w="17362261" h="3711183">
                <a:moveTo>
                  <a:pt x="0" y="0"/>
                </a:moveTo>
                <a:lnTo>
                  <a:pt x="17362260" y="0"/>
                </a:lnTo>
                <a:lnTo>
                  <a:pt x="17362260" y="3711183"/>
                </a:lnTo>
                <a:lnTo>
                  <a:pt x="0" y="3711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288568" y="-190570"/>
            <a:ext cx="3597631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Query SQL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65640" y="1812879"/>
            <a:ext cx="6660360" cy="89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08"/>
              </a:lnSpc>
              <a:spcBef>
                <a:spcPct val="0"/>
              </a:spcBef>
            </a:pP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438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bảng</a:t>
            </a:r>
            <a:r>
              <a:rPr lang="en-US" sz="438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phương</a:t>
            </a:r>
            <a:r>
              <a:rPr lang="en-US" sz="438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382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tiện</a:t>
            </a:r>
            <a:endParaRPr lang="en-US" sz="4382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240337" y="1621335"/>
            <a:ext cx="17422413" cy="4972864"/>
          </a:xfrm>
          <a:custGeom>
            <a:avLst/>
            <a:gdLst/>
            <a:ahLst/>
            <a:cxnLst/>
            <a:rect l="l" t="t" r="r" b="b"/>
            <a:pathLst>
              <a:path w="17422413" h="4972864">
                <a:moveTo>
                  <a:pt x="0" y="0"/>
                </a:moveTo>
                <a:lnTo>
                  <a:pt x="17422413" y="0"/>
                </a:lnTo>
                <a:lnTo>
                  <a:pt x="17422413" y="4972864"/>
                </a:lnTo>
                <a:lnTo>
                  <a:pt x="0" y="4972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304800" y="-190500"/>
            <a:ext cx="3305097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-4078042" y="-243044"/>
            <a:ext cx="15965242" cy="119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Stored Procedure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632034"/>
            <a:ext cx="9876074" cy="6908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sp_AssignApartment – Gán (phân quyền) căn hộ cho người dùng.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sp_CheckApartmentExists – Kiểm tra xem một căn hộ có tồn tại trong hệ thống không.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sp_CreateApartment – Thêm mới một căn hộ vào cơ sở dữ liệu.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sp_CreateIndividualFee – Tạo khoản phí cá nhân cho một người dùng cụ thể.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sp_CreateInternetFeeForAll – Tạo phí Internet hàng tháng cho toàn bộ người dùng.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sp_CreateServiceFeeForAll – Tạo phí dịch vụ cho tất cả các căn hộ.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sp_CreateUser – Thêm mới người dùng vào hệ thống.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sp_CreateVehicle – Đăng ký phương tiện mới cho người dùng.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sp_CreateVehicleFeeForAll – Tạo phí gửi xe cho tất cả phương tiện trong hệ thống.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sp_DeleteApartment – Xóa một căn hộ khỏi hệ thống.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sp_DeleteUserComplete – Xóa toàn bộ thông tin người dùng (bao gồm căn hộ, phương tiện, phí…).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sp_DeleteVehicle – Xóa phương tiện khỏi hệ thống.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sp_FindAvailableApartmentsByFloor – Tìm căn hộ trống theo từng tầng.</a:t>
            </a:r>
          </a:p>
          <a:p>
            <a:pPr marL="406774" lvl="1" indent="-203387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sp_GenerateApartmentID – Tạo mã căn hộ tự động.</a:t>
            </a:r>
          </a:p>
          <a:p>
            <a:pPr algn="just">
              <a:lnSpc>
                <a:spcPts val="3485"/>
              </a:lnSpc>
              <a:spcBef>
                <a:spcPct val="0"/>
              </a:spcBef>
            </a:pPr>
            <a:endParaRPr lang="en-US" sz="1884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876074" y="1972905"/>
            <a:ext cx="8180402" cy="6313817"/>
          </a:xfrm>
          <a:custGeom>
            <a:avLst/>
            <a:gdLst/>
            <a:ahLst/>
            <a:cxnLst/>
            <a:rect l="l" t="t" r="r" b="b"/>
            <a:pathLst>
              <a:path w="8180402" h="6313817">
                <a:moveTo>
                  <a:pt x="0" y="0"/>
                </a:moveTo>
                <a:lnTo>
                  <a:pt x="8180402" y="0"/>
                </a:lnTo>
                <a:lnTo>
                  <a:pt x="8180402" y="6313817"/>
                </a:lnTo>
                <a:lnTo>
                  <a:pt x="0" y="6313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65" t="-105778" b="-72583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-4078042" y="-243044"/>
            <a:ext cx="15965242" cy="119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Stored Procedure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632034"/>
            <a:ext cx="8417283" cy="6969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sp_GetApartmentInfo – Lấy thông tin chi tiết của một căn hộ.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sp_GetApartmentManagementData – Lấy dữ liệu quản lý căn hộ (phục vụ dashboard hoặc báo cáo).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sp_GetFeeManagementData – Lấy dữ liệu quản lý phí của toàn hệ thống.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sp_GetUserApartmentInfo – Truy xuất thông tin căn hộ mà một người dùng sở hữu.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sp_GetVehicleManagementData – Lấy danh sách phương tiện và dữ liệu quản lý liên quan.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sp_RemoveApartmentOwner – Gỡ quyền sở hữu của người dùng với căn hộ.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sp_UpdateApartment – Cập nhật thông tin căn hộ.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sp_UpdateFeeStatus – Cập nhật trạng thái thanh toán phí (đã thanh toán/chưa thanh toán).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sp_UpdateUser – Cập nhật thông tin người dùng.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r>
              <a:rPr lang="en-US" sz="1884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sp_UpdateVehicle – Cập nhật thông tin phương tiện.</a:t>
            </a:r>
          </a:p>
          <a:p>
            <a:pPr marL="406775" lvl="1" indent="-203388" algn="just">
              <a:lnSpc>
                <a:spcPts val="3485"/>
              </a:lnSpc>
              <a:buFont typeface="Arial"/>
              <a:buChar char="•"/>
            </a:pPr>
            <a:endParaRPr lang="en-US" sz="1884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9144000" y="3175236"/>
            <a:ext cx="8180402" cy="3936528"/>
          </a:xfrm>
          <a:custGeom>
            <a:avLst/>
            <a:gdLst/>
            <a:ahLst/>
            <a:cxnLst/>
            <a:rect l="l" t="t" r="r" b="b"/>
            <a:pathLst>
              <a:path w="8180402" h="3936528">
                <a:moveTo>
                  <a:pt x="0" y="0"/>
                </a:moveTo>
                <a:lnTo>
                  <a:pt x="8180402" y="0"/>
                </a:lnTo>
                <a:lnTo>
                  <a:pt x="8180402" y="3936528"/>
                </a:lnTo>
                <a:lnTo>
                  <a:pt x="0" y="3936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165" t="-326810" b="-19654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-480761" y="1477733"/>
            <a:ext cx="8862761" cy="7094767"/>
          </a:xfrm>
          <a:custGeom>
            <a:avLst/>
            <a:gdLst/>
            <a:ahLst/>
            <a:cxnLst/>
            <a:rect l="l" t="t" r="r" b="b"/>
            <a:pathLst>
              <a:path w="9349345" h="7331534">
                <a:moveTo>
                  <a:pt x="0" y="0"/>
                </a:moveTo>
                <a:lnTo>
                  <a:pt x="9349345" y="0"/>
                </a:lnTo>
                <a:lnTo>
                  <a:pt x="9349345" y="7331534"/>
                </a:lnTo>
                <a:lnTo>
                  <a:pt x="0" y="7331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354" r="-70331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381000" y="-190570"/>
            <a:ext cx="3300359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00397" y="1132646"/>
            <a:ext cx="9744311" cy="8615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dbo.vw_Apartments – Hiển thị danh sách tất cả căn hộ trong hệ thống.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dbo.vw_ApartmentStats – Thống kê thông tin tổng hợp về căn hộ (diện tích, loại, số lượng...).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dbo.vw_ApartmentsWithOwners – Liệt kê các căn hộ kèm theo thông tin chủ sở hữu.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dbo.vw_ApartmentWithOwner – Hiển thị thông tin chi tiết một căn hộ cụ thể cùng với chủ sở hữu của nó.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dbo.vw_SkyApartments – Lọc danh sách căn hộ ở tầng cao (sky apartment hoặc penthouse).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dbo.vw_UsersWithApartments – Danh sách người dùng có liên kết với căn hộ (thuê/mua/sở hữu).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dbo.vw_UsersWithFees – Hiển thị người dùng kèm theo các khoản phí họ cần thanh toán.</a:t>
            </a:r>
          </a:p>
          <a:p>
            <a:pPr marL="499434" lvl="1" indent="-249717" algn="l">
              <a:lnSpc>
                <a:spcPts val="4279"/>
              </a:lnSpc>
              <a:buAutoNum type="arabicPeriod"/>
            </a:pPr>
            <a:r>
              <a:rPr lang="en-US" sz="23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dbo.vw_VehicleManagement – Quản lý phương tiện của người dùng (loại xe, biển số, phí…).</a:t>
            </a:r>
          </a:p>
          <a:p>
            <a:pPr algn="l">
              <a:lnSpc>
                <a:spcPts val="4279"/>
              </a:lnSpc>
              <a:spcBef>
                <a:spcPct val="0"/>
              </a:spcBef>
            </a:pPr>
            <a:endParaRPr lang="en-US" sz="2313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0" y="1305363"/>
            <a:ext cx="9910003" cy="7676274"/>
          </a:xfrm>
          <a:custGeom>
            <a:avLst/>
            <a:gdLst/>
            <a:ahLst/>
            <a:cxnLst/>
            <a:rect l="l" t="t" r="r" b="b"/>
            <a:pathLst>
              <a:path w="9910003" h="7676274">
                <a:moveTo>
                  <a:pt x="0" y="0"/>
                </a:moveTo>
                <a:lnTo>
                  <a:pt x="9910003" y="0"/>
                </a:lnTo>
                <a:lnTo>
                  <a:pt x="9910003" y="7676274"/>
                </a:lnTo>
                <a:lnTo>
                  <a:pt x="0" y="7676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735" r="-5453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0" y="-243044"/>
            <a:ext cx="5155099" cy="119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Tạo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Function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910003" y="1232000"/>
            <a:ext cx="7684676" cy="774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020" lvl="1" indent="-300010" algn="l">
              <a:lnSpc>
                <a:spcPts val="5141"/>
              </a:lnSpc>
              <a:buFont typeface="Arial"/>
              <a:buChar char="•"/>
            </a:pPr>
            <a:r>
              <a:rPr lang="en-US" sz="27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fn_CalculateApartmentArea – Tính diện tích căn hộ dựa trên chiều dài và chiều rộng.</a:t>
            </a:r>
          </a:p>
          <a:p>
            <a:pPr marL="600020" lvl="1" indent="-300010" algn="l">
              <a:lnSpc>
                <a:spcPts val="5141"/>
              </a:lnSpc>
              <a:buFont typeface="Arial"/>
              <a:buChar char="•"/>
            </a:pPr>
            <a:r>
              <a:rPr lang="en-US" sz="27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fn_CalculateServiceFee – Tính phí dịch vụ hàng tháng cho căn hộ dựa trên diện tích.</a:t>
            </a:r>
          </a:p>
          <a:p>
            <a:pPr marL="600020" lvl="1" indent="-300010" algn="l">
              <a:lnSpc>
                <a:spcPts val="5141"/>
              </a:lnSpc>
              <a:buFont typeface="Arial"/>
              <a:buChar char="•"/>
            </a:pPr>
            <a:r>
              <a:rPr lang="en-US" sz="27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fn_CalculateVehicleFee – Tính phí gửi xe dựa trên loại phương tiện.</a:t>
            </a:r>
          </a:p>
          <a:p>
            <a:pPr marL="600020" lvl="1" indent="-300010" algn="l">
              <a:lnSpc>
                <a:spcPts val="5141"/>
              </a:lnSpc>
              <a:buFont typeface="Arial"/>
              <a:buChar char="•"/>
            </a:pPr>
            <a:r>
              <a:rPr lang="en-US" sz="27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fn_GenerateVehicleID – Tạo mã định danh duy nhất cho phương tiện dựa trên loại xe và ngày đăng ký.</a:t>
            </a:r>
          </a:p>
          <a:p>
            <a:pPr marL="600020" lvl="1" indent="-300010" algn="l">
              <a:lnSpc>
                <a:spcPts val="5141"/>
              </a:lnSpc>
              <a:buFont typeface="Arial"/>
              <a:buChar char="•"/>
            </a:pPr>
            <a:r>
              <a:rPr lang="en-US" sz="277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fn_GetApartmentType – Xác định loại căn hộ (Studio, 1PN, 2PN…) dựa theo diện tích.</a:t>
            </a:r>
          </a:p>
          <a:p>
            <a:pPr algn="l">
              <a:lnSpc>
                <a:spcPts val="5141"/>
              </a:lnSpc>
              <a:spcBef>
                <a:spcPct val="0"/>
              </a:spcBef>
            </a:pPr>
            <a:endParaRPr lang="en-US" sz="2779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7052743" y="1798135"/>
            <a:ext cx="10894699" cy="570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4"/>
              </a:lnSpc>
              <a:spcBef>
                <a:spcPct val="0"/>
              </a:spcBef>
            </a:pPr>
            <a:r>
              <a:rPr lang="en-US" sz="1218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MVC design pattern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 descr="Text  Description automatically generated"/>
          <p:cNvSpPr/>
          <p:nvPr/>
        </p:nvSpPr>
        <p:spPr>
          <a:xfrm>
            <a:off x="588060" y="407160"/>
            <a:ext cx="4761180" cy="1729620"/>
          </a:xfrm>
          <a:custGeom>
            <a:avLst/>
            <a:gdLst/>
            <a:ahLst/>
            <a:cxnLst/>
            <a:rect l="l" t="t" r="r" b="b"/>
            <a:pathLst>
              <a:path w="4761180" h="1729620">
                <a:moveTo>
                  <a:pt x="0" y="0"/>
                </a:moveTo>
                <a:lnTo>
                  <a:pt x="4761180" y="0"/>
                </a:lnTo>
                <a:lnTo>
                  <a:pt x="4761180" y="1729620"/>
                </a:lnTo>
                <a:lnTo>
                  <a:pt x="0" y="172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" b="-1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1548410" y="4555808"/>
            <a:ext cx="14005203" cy="249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9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Web quản lý thu phí dân cư</a:t>
            </a:r>
          </a:p>
          <a:p>
            <a:pPr algn="ctr">
              <a:lnSpc>
                <a:spcPts val="9720"/>
              </a:lnSpc>
              <a:spcBef>
                <a:spcPct val="0"/>
              </a:spcBef>
            </a:pPr>
            <a:endParaRPr lang="en-US" sz="9000" b="1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156217" y="1664987"/>
            <a:ext cx="17918416" cy="6786600"/>
          </a:xfrm>
          <a:custGeom>
            <a:avLst/>
            <a:gdLst/>
            <a:ahLst/>
            <a:cxnLst/>
            <a:rect l="l" t="t" r="r" b="b"/>
            <a:pathLst>
              <a:path w="17918416" h="6786600">
                <a:moveTo>
                  <a:pt x="0" y="0"/>
                </a:moveTo>
                <a:lnTo>
                  <a:pt x="17918416" y="0"/>
                </a:lnTo>
                <a:lnTo>
                  <a:pt x="17918416" y="6786601"/>
                </a:lnTo>
                <a:lnTo>
                  <a:pt x="0" y="67866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-544894" y="-352425"/>
            <a:ext cx="9961746" cy="119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MVC design pattern</a:t>
            </a:r>
          </a:p>
        </p:txBody>
      </p:sp>
    </p:spTree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7018687" y="3215308"/>
            <a:ext cx="10894699" cy="2842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4"/>
              </a:lnSpc>
              <a:spcBef>
                <a:spcPct val="0"/>
              </a:spcBef>
            </a:pPr>
            <a:r>
              <a:rPr lang="en-US" sz="12181" dirty="0" err="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CHẠY</a:t>
            </a:r>
            <a:r>
              <a:rPr lang="en-US" sz="12181" dirty="0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 DEMO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grpSp>
        <p:nvGrpSpPr>
          <p:cNvPr id="3" name="Group 3"/>
          <p:cNvGrpSpPr/>
          <p:nvPr/>
        </p:nvGrpSpPr>
        <p:grpSpPr>
          <a:xfrm>
            <a:off x="7936902" y="3761693"/>
            <a:ext cx="9322398" cy="3667807"/>
            <a:chOff x="0" y="0"/>
            <a:chExt cx="12429864" cy="48904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29864" cy="4890410"/>
            </a:xfrm>
            <a:custGeom>
              <a:avLst/>
              <a:gdLst/>
              <a:ahLst/>
              <a:cxnLst/>
              <a:rect l="l" t="t" r="r" b="b"/>
              <a:pathLst>
                <a:path w="12429864" h="4890410">
                  <a:moveTo>
                    <a:pt x="0" y="0"/>
                  </a:moveTo>
                  <a:lnTo>
                    <a:pt x="12429864" y="0"/>
                  </a:lnTo>
                  <a:lnTo>
                    <a:pt x="12429864" y="4890410"/>
                  </a:lnTo>
                  <a:lnTo>
                    <a:pt x="0" y="48904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SG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12429864" cy="49761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1339"/>
                </a:lnSpc>
              </a:pPr>
              <a:r>
                <a:rPr lang="en-US" sz="10499" spc="-1" dirty="0">
                  <a:solidFill>
                    <a:srgbClr val="C00000"/>
                  </a:solidFill>
                  <a:latin typeface="Bungee"/>
                  <a:ea typeface="Bungee"/>
                  <a:cs typeface="Bungee"/>
                  <a:sym typeface="Bungee"/>
                </a:rPr>
                <a:t>THANK YOU !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 descr="Text  Description automatically generated"/>
          <p:cNvSpPr/>
          <p:nvPr/>
        </p:nvSpPr>
        <p:spPr>
          <a:xfrm>
            <a:off x="588060" y="407160"/>
            <a:ext cx="4761180" cy="1729620"/>
          </a:xfrm>
          <a:custGeom>
            <a:avLst/>
            <a:gdLst/>
            <a:ahLst/>
            <a:cxnLst/>
            <a:rect l="l" t="t" r="r" b="b"/>
            <a:pathLst>
              <a:path w="4761180" h="1729620">
                <a:moveTo>
                  <a:pt x="0" y="0"/>
                </a:moveTo>
                <a:lnTo>
                  <a:pt x="4761180" y="0"/>
                </a:lnTo>
                <a:lnTo>
                  <a:pt x="4761180" y="1729620"/>
                </a:lnTo>
                <a:lnTo>
                  <a:pt x="0" y="172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" b="-1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1661170" y="3476711"/>
            <a:ext cx="12283429" cy="4167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2"/>
              </a:lnSpc>
            </a:pPr>
            <a:r>
              <a:rPr lang="en-US" sz="600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Nguyễn Đức Anh 20235647</a:t>
            </a:r>
          </a:p>
          <a:p>
            <a:pPr algn="l">
              <a:lnSpc>
                <a:spcPts val="6482"/>
              </a:lnSpc>
            </a:pPr>
            <a:r>
              <a:rPr lang="en-US" sz="600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Nguyễn Việt Anh  20235651</a:t>
            </a:r>
          </a:p>
          <a:p>
            <a:pPr algn="l">
              <a:lnSpc>
                <a:spcPts val="6482"/>
              </a:lnSpc>
            </a:pPr>
            <a:r>
              <a:rPr lang="en-US" sz="600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Vi Hùng Vương 20235881</a:t>
            </a:r>
          </a:p>
          <a:p>
            <a:pPr algn="l">
              <a:lnSpc>
                <a:spcPts val="6482"/>
              </a:lnSpc>
            </a:pPr>
            <a:r>
              <a:rPr lang="en-US" sz="6002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Nguyễn Thị Khánh Vân 20235869</a:t>
            </a:r>
          </a:p>
          <a:p>
            <a:pPr algn="l">
              <a:lnSpc>
                <a:spcPts val="6482"/>
              </a:lnSpc>
              <a:spcBef>
                <a:spcPct val="0"/>
              </a:spcBef>
            </a:pPr>
            <a:r>
              <a:rPr lang="en-US" sz="6002" b="1" spc="-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6797830" y="1684826"/>
            <a:ext cx="14750186" cy="6931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02738" lvl="1" indent="-651369" algn="just">
              <a:lnSpc>
                <a:spcPts val="11162"/>
              </a:lnSpc>
              <a:buFont typeface="Arial"/>
              <a:buChar char="•"/>
            </a:pPr>
            <a:r>
              <a:rPr lang="en-US" sz="6033" b="1">
                <a:solidFill>
                  <a:srgbClr val="043365"/>
                </a:solidFill>
                <a:latin typeface="Lato Bold"/>
                <a:ea typeface="Lato Bold"/>
                <a:cs typeface="Lato Bold"/>
                <a:sym typeface="Lato Bold"/>
              </a:rPr>
              <a:t>Mô tả bài toán</a:t>
            </a:r>
          </a:p>
          <a:p>
            <a:pPr marL="1302738" lvl="1" indent="-651369" algn="just">
              <a:lnSpc>
                <a:spcPts val="11162"/>
              </a:lnSpc>
              <a:buFont typeface="Arial"/>
              <a:buChar char="•"/>
            </a:pPr>
            <a:r>
              <a:rPr lang="en-US" sz="6033" b="1">
                <a:solidFill>
                  <a:srgbClr val="043365"/>
                </a:solidFill>
                <a:latin typeface="Lato Bold"/>
                <a:ea typeface="Lato Bold"/>
                <a:cs typeface="Lato Bold"/>
                <a:sym typeface="Lato Bold"/>
              </a:rPr>
              <a:t>Triển khai thực tế </a:t>
            </a:r>
          </a:p>
          <a:p>
            <a:pPr marL="1302738" lvl="1" indent="-651369" algn="just">
              <a:lnSpc>
                <a:spcPts val="11162"/>
              </a:lnSpc>
              <a:buFont typeface="Arial"/>
              <a:buChar char="•"/>
            </a:pPr>
            <a:r>
              <a:rPr lang="en-US" sz="6033" b="1">
                <a:solidFill>
                  <a:srgbClr val="043365"/>
                </a:solidFill>
                <a:latin typeface="Lato Bold"/>
                <a:ea typeface="Lato Bold"/>
                <a:cs typeface="Lato Bold"/>
                <a:sym typeface="Lato Bold"/>
              </a:rPr>
              <a:t>Database Connection</a:t>
            </a:r>
          </a:p>
          <a:p>
            <a:pPr marL="1302738" lvl="1" indent="-651369" algn="just">
              <a:lnSpc>
                <a:spcPts val="11162"/>
              </a:lnSpc>
              <a:buFont typeface="Arial"/>
              <a:buChar char="•"/>
            </a:pPr>
            <a:r>
              <a:rPr lang="en-US" sz="6033" b="1">
                <a:solidFill>
                  <a:srgbClr val="043365"/>
                </a:solidFill>
                <a:latin typeface="Lato Bold"/>
                <a:ea typeface="Lato Bold"/>
                <a:cs typeface="Lato Bold"/>
                <a:sym typeface="Lato Bold"/>
              </a:rPr>
              <a:t>Chạy demo</a:t>
            </a:r>
          </a:p>
          <a:p>
            <a:pPr algn="just">
              <a:lnSpc>
                <a:spcPts val="11162"/>
              </a:lnSpc>
            </a:pPr>
            <a:endParaRPr lang="en-US" sz="6033" b="1">
              <a:solidFill>
                <a:srgbClr val="043365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7391400" y="1485900"/>
            <a:ext cx="10242731" cy="7012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94"/>
              </a:lnSpc>
            </a:pPr>
            <a:r>
              <a:rPr lang="en-US" sz="13000" dirty="0" err="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MÔ</a:t>
            </a:r>
            <a:r>
              <a:rPr lang="en-US" sz="13000" dirty="0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-US" sz="13000" dirty="0" err="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TẢ</a:t>
            </a:r>
            <a:r>
              <a:rPr lang="en-US" sz="13000" dirty="0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</a:p>
          <a:p>
            <a:pPr algn="ctr">
              <a:lnSpc>
                <a:spcPts val="28994"/>
              </a:lnSpc>
              <a:spcBef>
                <a:spcPct val="0"/>
              </a:spcBef>
            </a:pPr>
            <a:r>
              <a:rPr lang="en-US" sz="13000" dirty="0" err="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BÀI</a:t>
            </a:r>
            <a:r>
              <a:rPr lang="en-US" sz="13000" dirty="0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 </a:t>
            </a:r>
            <a:r>
              <a:rPr lang="en-US" sz="13000" dirty="0" err="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TOÁN</a:t>
            </a:r>
            <a:endParaRPr lang="en-US" sz="13000" dirty="0">
              <a:solidFill>
                <a:srgbClr val="04336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573019" y="1201621"/>
            <a:ext cx="17181581" cy="5333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6104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Trong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các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khu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dân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đại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chung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khu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đô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thị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hay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khu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tái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định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việc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lý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dịch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vụ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gửi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xe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,…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diễn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ra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định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kỳ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hàng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tháng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. Tuy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nhiên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công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tác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này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thường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được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thực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hiện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thủ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công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qua Excel,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giấy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tờ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hoặc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gọi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điện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dễ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gây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thiếu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sót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nhầm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lẫn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và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mất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thời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gian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cho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cả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dân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lẫn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ban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lý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.</a:t>
            </a:r>
          </a:p>
          <a:p>
            <a:pPr algn="just">
              <a:lnSpc>
                <a:spcPts val="6104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→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hệ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thống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Web Quản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lý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Thu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phí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Dân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cư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nhằm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số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hóa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toàn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bộ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quá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trình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thu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– chi –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lý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một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cách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minh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bạch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rõ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ràng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và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tiện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lợi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.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Hệ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thống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giúp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ban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quản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lý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dễ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dàng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theo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dõi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,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cập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nhật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và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báo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cáo</a:t>
            </a:r>
            <a:r>
              <a:rPr lang="en-US" sz="32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9663412" y="6280599"/>
            <a:ext cx="4243156" cy="3181374"/>
          </a:xfrm>
          <a:custGeom>
            <a:avLst/>
            <a:gdLst/>
            <a:ahLst/>
            <a:cxnLst/>
            <a:rect l="l" t="t" r="r" b="b"/>
            <a:pathLst>
              <a:path w="4243156" h="3181374">
                <a:moveTo>
                  <a:pt x="0" y="0"/>
                </a:moveTo>
                <a:lnTo>
                  <a:pt x="4243156" y="0"/>
                </a:lnTo>
                <a:lnTo>
                  <a:pt x="4243156" y="3181374"/>
                </a:lnTo>
                <a:lnTo>
                  <a:pt x="0" y="3181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43" t="-10797" r="-39128" b="-17395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0" y="-266700"/>
            <a:ext cx="5894428" cy="1242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62"/>
              </a:lnSpc>
              <a:spcBef>
                <a:spcPct val="0"/>
              </a:spcBef>
            </a:pPr>
            <a:r>
              <a:rPr lang="en-US" sz="6033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Mô</a:t>
            </a:r>
            <a:r>
              <a:rPr lang="en-US" sz="6033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6033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tả</a:t>
            </a:r>
            <a:r>
              <a:rPr lang="en-US" sz="6033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6033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bài</a:t>
            </a:r>
            <a:r>
              <a:rPr lang="en-US" sz="6033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6033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toán</a:t>
            </a:r>
            <a:endParaRPr lang="en-US" sz="6033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7393301" y="1798135"/>
            <a:ext cx="10224364" cy="5700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34"/>
              </a:lnSpc>
              <a:spcBef>
                <a:spcPct val="0"/>
              </a:spcBef>
            </a:pPr>
            <a:r>
              <a:rPr lang="en-US" sz="12181">
                <a:solidFill>
                  <a:srgbClr val="043365"/>
                </a:solidFill>
                <a:latin typeface="Bungee"/>
                <a:ea typeface="Bungee"/>
                <a:cs typeface="Bungee"/>
                <a:sym typeface="Bungee"/>
              </a:rPr>
              <a:t>TRIỂN KHAI THỰC TẾ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Freeform 3"/>
          <p:cNvSpPr/>
          <p:nvPr/>
        </p:nvSpPr>
        <p:spPr>
          <a:xfrm>
            <a:off x="2196603" y="1529321"/>
            <a:ext cx="13894794" cy="7728979"/>
          </a:xfrm>
          <a:custGeom>
            <a:avLst/>
            <a:gdLst/>
            <a:ahLst/>
            <a:cxnLst/>
            <a:rect l="l" t="t" r="r" b="b"/>
            <a:pathLst>
              <a:path w="13894794" h="7728979">
                <a:moveTo>
                  <a:pt x="0" y="0"/>
                </a:moveTo>
                <a:lnTo>
                  <a:pt x="13894794" y="0"/>
                </a:lnTo>
                <a:lnTo>
                  <a:pt x="13894794" y="7728979"/>
                </a:lnTo>
                <a:lnTo>
                  <a:pt x="0" y="7728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202687" y="-190570"/>
            <a:ext cx="6274313" cy="11430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Sơ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đồ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thực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thể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ERD</a:t>
            </a:r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-1495870" y="-243044"/>
            <a:ext cx="11478070" cy="119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4"/>
              </a:lnSpc>
              <a:spcBef>
                <a:spcPct val="0"/>
              </a:spcBef>
            </a:pP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Mối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liên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hệ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giữa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các</a:t>
            </a:r>
            <a:r>
              <a:rPr lang="en-US" sz="558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5580" b="1" dirty="0" err="1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bảng</a:t>
            </a:r>
            <a:endParaRPr lang="en-US" sz="5580" b="1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3962400" y="1063769"/>
            <a:ext cx="13055357" cy="9014871"/>
          </a:xfrm>
          <a:custGeom>
            <a:avLst/>
            <a:gdLst/>
            <a:ahLst/>
            <a:cxnLst/>
            <a:rect l="l" t="t" r="r" b="b"/>
            <a:pathLst>
              <a:path w="13055357" h="9014871">
                <a:moveTo>
                  <a:pt x="0" y="0"/>
                </a:moveTo>
                <a:lnTo>
                  <a:pt x="13055357" y="0"/>
                </a:lnTo>
                <a:lnTo>
                  <a:pt x="13055357" y="9014871"/>
                </a:lnTo>
                <a:lnTo>
                  <a:pt x="0" y="9014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9339"/>
            </a:stretch>
          </a:blipFill>
        </p:spPr>
        <p:txBody>
          <a:bodyPr/>
          <a:lstStyle/>
          <a:p>
            <a:endParaRPr lang="en-S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857</Words>
  <Application>Microsoft Office PowerPoint</Application>
  <PresentationFormat>Custom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Lato Bold</vt:lpstr>
      <vt:lpstr>Arial</vt:lpstr>
      <vt:lpstr>Bungee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Database</dc:title>
  <cp:lastModifiedBy>Nguyen Thi Khanh Van 20235869</cp:lastModifiedBy>
  <cp:revision>1</cp:revision>
  <dcterms:created xsi:type="dcterms:W3CDTF">2006-08-16T00:00:00Z</dcterms:created>
  <dcterms:modified xsi:type="dcterms:W3CDTF">2025-06-10T14:52:05Z</dcterms:modified>
  <dc:identifier>DAGm82A3wJo</dc:identifier>
</cp:coreProperties>
</file>