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 id="261" r:id="rId5"/>
    <p:sldId id="262" r:id="rId6"/>
    <p:sldId id="265" r:id="rId7"/>
    <p:sldId id="266" r:id="rId8"/>
    <p:sldId id="263" r:id="rId9"/>
    <p:sldId id="264"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hnu vardhan" initials="vv" lastIdx="1" clrIdx="0">
    <p:extLst>
      <p:ext uri="{19B8F6BF-5375-455C-9EA6-DF929625EA0E}">
        <p15:presenceInfo xmlns:p15="http://schemas.microsoft.com/office/powerpoint/2012/main" userId="864262048368174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12/3/2020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12/3/2020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12/3/2020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12/3/2020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12/3/2020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12/3/2020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12/3/2020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12/3/2020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12/3/2020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12/3/2020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12/3/2020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12/3/2020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278297"/>
            <a:ext cx="6451672" cy="4046816"/>
          </a:xfrm>
        </p:spPr>
        <p:txBody>
          <a:bodyPr>
            <a:normAutofit/>
          </a:bodyPr>
          <a:lstStyle/>
          <a:p>
            <a:r>
              <a:rPr lang="en-US" sz="5500" dirty="0"/>
              <a:t>Recommendation Engine for Customer Categorization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Vishnu Vardhan Reddy. K</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Thank You</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71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1D270-7249-42DB-901F-A64BD933866A}"/>
              </a:ext>
            </a:extLst>
          </p:cNvPr>
          <p:cNvSpPr>
            <a:spLocks noGrp="1"/>
          </p:cNvSpPr>
          <p:nvPr>
            <p:ph type="title"/>
          </p:nvPr>
        </p:nvSpPr>
        <p:spPr/>
        <p:txBody>
          <a:bodyPr/>
          <a:lstStyle/>
          <a:p>
            <a:r>
              <a:rPr lang="en-US" dirty="0"/>
              <a:t>Table of Contents</a:t>
            </a:r>
            <a:endParaRPr lang="en-IN" dirty="0"/>
          </a:p>
        </p:txBody>
      </p:sp>
      <p:sp>
        <p:nvSpPr>
          <p:cNvPr id="3" name="Content Placeholder 2">
            <a:extLst>
              <a:ext uri="{FF2B5EF4-FFF2-40B4-BE49-F238E27FC236}">
                <a16:creationId xmlns:a16="http://schemas.microsoft.com/office/drawing/2014/main" id="{A08AFE48-9762-4280-B1F9-70298E5A1A7B}"/>
              </a:ext>
            </a:extLst>
          </p:cNvPr>
          <p:cNvSpPr>
            <a:spLocks noGrp="1"/>
          </p:cNvSpPr>
          <p:nvPr>
            <p:ph idx="1"/>
          </p:nvPr>
        </p:nvSpPr>
        <p:spPr/>
        <p:txBody>
          <a:bodyPr>
            <a:normAutofit/>
          </a:bodyPr>
          <a:lstStyle/>
          <a:p>
            <a:pPr>
              <a:buFont typeface="Wingdings" panose="05000000000000000000" pitchFamily="2" charset="2"/>
              <a:buChar char="Ø"/>
            </a:pPr>
            <a:r>
              <a:rPr lang="en-US" sz="2000" dirty="0"/>
              <a:t>Abstract</a:t>
            </a:r>
          </a:p>
          <a:p>
            <a:pPr>
              <a:buFont typeface="Wingdings" panose="05000000000000000000" pitchFamily="2" charset="2"/>
              <a:buChar char="Ø"/>
            </a:pPr>
            <a:r>
              <a:rPr lang="en-US" sz="2000" dirty="0"/>
              <a:t>Introduction</a:t>
            </a:r>
          </a:p>
          <a:p>
            <a:pPr>
              <a:buFont typeface="Wingdings" panose="05000000000000000000" pitchFamily="2" charset="2"/>
              <a:buChar char="Ø"/>
            </a:pPr>
            <a:r>
              <a:rPr lang="en-US" sz="2000" dirty="0"/>
              <a:t>Architecture</a:t>
            </a:r>
          </a:p>
          <a:p>
            <a:pPr>
              <a:buFont typeface="Wingdings" panose="05000000000000000000" pitchFamily="2" charset="2"/>
              <a:buChar char="Ø"/>
            </a:pPr>
            <a:r>
              <a:rPr lang="en-US" sz="2000" dirty="0"/>
              <a:t>Pros and Cons of Classification approach</a:t>
            </a:r>
          </a:p>
          <a:p>
            <a:pPr>
              <a:buFont typeface="Wingdings" panose="05000000000000000000" pitchFamily="2" charset="2"/>
              <a:buChar char="Ø"/>
            </a:pPr>
            <a:r>
              <a:rPr lang="en-US" sz="2000" dirty="0"/>
              <a:t>Conclusion</a:t>
            </a:r>
            <a:endParaRPr lang="en-IN" sz="2000" dirty="0"/>
          </a:p>
        </p:txBody>
      </p:sp>
    </p:spTree>
    <p:extLst>
      <p:ext uri="{BB962C8B-B14F-4D97-AF65-F5344CB8AC3E}">
        <p14:creationId xmlns:p14="http://schemas.microsoft.com/office/powerpoint/2010/main" val="33172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0DF7C-EFF9-4DFB-9359-5718DDF5A010}"/>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B3D43A3A-F5FE-4470-8978-763F99444ABF}"/>
              </a:ext>
            </a:extLst>
          </p:cNvPr>
          <p:cNvSpPr>
            <a:spLocks noGrp="1"/>
          </p:cNvSpPr>
          <p:nvPr>
            <p:ph idx="1"/>
          </p:nvPr>
        </p:nvSpPr>
        <p:spPr/>
        <p:txBody>
          <a:bodyPr>
            <a:normAutofit/>
          </a:bodyPr>
          <a:lstStyle/>
          <a:p>
            <a:r>
              <a:rPr lang="en-US" sz="2400" b="0" i="0" dirty="0">
                <a:solidFill>
                  <a:srgbClr val="000000"/>
                </a:solidFill>
                <a:effectLst/>
                <a:latin typeface="roboto"/>
              </a:rPr>
              <a:t>There are many different things that can be recommended by the system like movies, books, news, articles, jobs, advertisements, etc. For Example: Netflix uses a recommender system to recommend movies &amp; web-series to its users. Recommendation Engine for Customer Categorization using Classification models where, The model that uses features of both products as well as users to predict whether a user belongs a particular group or not.</a:t>
            </a:r>
            <a:endParaRPr lang="en-IN" sz="2400" dirty="0"/>
          </a:p>
        </p:txBody>
      </p:sp>
    </p:spTree>
    <p:extLst>
      <p:ext uri="{BB962C8B-B14F-4D97-AF65-F5344CB8AC3E}">
        <p14:creationId xmlns:p14="http://schemas.microsoft.com/office/powerpoint/2010/main" val="2231884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FAEEB-CC61-4B8E-A5D8-BA1EAF96CEA0}"/>
              </a:ext>
            </a:extLst>
          </p:cNvPr>
          <p:cNvSpPr>
            <a:spLocks noGrp="1"/>
          </p:cNvSpPr>
          <p:nvPr>
            <p:ph type="title"/>
          </p:nvPr>
        </p:nvSpPr>
        <p:spPr>
          <a:xfrm>
            <a:off x="1097280" y="286603"/>
            <a:ext cx="10058400" cy="1515693"/>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C7559E6-2DD9-426E-A145-80A6F2FEE9E0}"/>
              </a:ext>
            </a:extLst>
          </p:cNvPr>
          <p:cNvSpPr>
            <a:spLocks noGrp="1"/>
          </p:cNvSpPr>
          <p:nvPr>
            <p:ph idx="1"/>
          </p:nvPr>
        </p:nvSpPr>
        <p:spPr>
          <a:xfrm>
            <a:off x="1097280" y="2014330"/>
            <a:ext cx="10058400" cy="4028661"/>
          </a:xfrm>
        </p:spPr>
        <p:txBody>
          <a:bodyPr/>
          <a:lstStyle/>
          <a:p>
            <a:pPr algn="l" rtl="0">
              <a:buFont typeface="Wingdings" panose="05000000000000000000" pitchFamily="2" charset="2"/>
              <a:buChar char="Ø"/>
            </a:pPr>
            <a:r>
              <a:rPr lang="en-US" b="0" i="0" dirty="0">
                <a:solidFill>
                  <a:srgbClr val="000000"/>
                </a:solidFill>
                <a:effectLst/>
                <a:latin typeface="roboto"/>
              </a:rPr>
              <a:t>Recommender systems are the systems that are designed to recommend things to the user based on many different factors. These systems predict the most likely product that the users are most likely to purchase and are of interest to. Companies like Netflix, Amazon, etc. use recommender systems to help their users to identify the correct product or movies for them. </a:t>
            </a:r>
          </a:p>
          <a:p>
            <a:pPr algn="l" rtl="0">
              <a:buFont typeface="Wingdings" panose="05000000000000000000" pitchFamily="2" charset="2"/>
              <a:buChar char="Ø"/>
            </a:pPr>
            <a:r>
              <a:rPr lang="en-US" b="0" i="0" dirty="0">
                <a:solidFill>
                  <a:srgbClr val="000000"/>
                </a:solidFill>
                <a:effectLst/>
                <a:latin typeface="roboto"/>
              </a:rPr>
              <a:t>The recommender system deals with a large volume of information present by filtering the most important information based on the data provided by a user and other factors that take care of the user’s preference and interest. It finds out the match between user and item and imputes the similarities between users and items for recommendation.</a:t>
            </a:r>
          </a:p>
          <a:p>
            <a:pPr algn="l" rtl="0">
              <a:buFont typeface="Wingdings" panose="05000000000000000000" pitchFamily="2" charset="2"/>
              <a:buChar char="Ø"/>
            </a:pPr>
            <a:r>
              <a:rPr lang="en-US" b="0" i="0" dirty="0">
                <a:solidFill>
                  <a:srgbClr val="000000"/>
                </a:solidFill>
                <a:effectLst/>
                <a:latin typeface="roboto"/>
              </a:rPr>
              <a:t>Both the users and the services provided have benefited from these kinds of systems. The quality and decision-making process has also improved through these kinds of systems.</a:t>
            </a:r>
            <a:endParaRPr lang="en-US" b="1" i="0" dirty="0">
              <a:solidFill>
                <a:srgbClr val="000000"/>
              </a:solidFill>
              <a:effectLst/>
              <a:latin typeface="roboto"/>
            </a:endParaRPr>
          </a:p>
          <a:p>
            <a:endParaRPr lang="en-IN" dirty="0"/>
          </a:p>
        </p:txBody>
      </p:sp>
    </p:spTree>
    <p:extLst>
      <p:ext uri="{BB962C8B-B14F-4D97-AF65-F5344CB8AC3E}">
        <p14:creationId xmlns:p14="http://schemas.microsoft.com/office/powerpoint/2010/main" val="3823045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04F8B-F47A-4F8C-A169-582216B98536}"/>
              </a:ext>
            </a:extLst>
          </p:cNvPr>
          <p:cNvSpPr>
            <a:spLocks noGrp="1"/>
          </p:cNvSpPr>
          <p:nvPr>
            <p:ph type="title"/>
          </p:nvPr>
        </p:nvSpPr>
        <p:spPr/>
        <p:txBody>
          <a:bodyPr/>
          <a:lstStyle/>
          <a:p>
            <a:r>
              <a:rPr lang="en-US" dirty="0"/>
              <a:t>Introduction(Contd.)</a:t>
            </a:r>
            <a:endParaRPr lang="en-IN" dirty="0"/>
          </a:p>
        </p:txBody>
      </p:sp>
      <p:sp>
        <p:nvSpPr>
          <p:cNvPr id="3" name="Content Placeholder 2">
            <a:extLst>
              <a:ext uri="{FF2B5EF4-FFF2-40B4-BE49-F238E27FC236}">
                <a16:creationId xmlns:a16="http://schemas.microsoft.com/office/drawing/2014/main" id="{395ADD0D-1BFB-4BAB-8667-A27422E9784C}"/>
              </a:ext>
            </a:extLst>
          </p:cNvPr>
          <p:cNvSpPr>
            <a:spLocks noGrp="1"/>
          </p:cNvSpPr>
          <p:nvPr>
            <p:ph idx="1"/>
          </p:nvPr>
        </p:nvSpPr>
        <p:spPr/>
        <p:txBody>
          <a:bodyPr>
            <a:normAutofit/>
          </a:bodyPr>
          <a:lstStyle/>
          <a:p>
            <a:pPr marL="0" indent="0">
              <a:buNone/>
            </a:pPr>
            <a:r>
              <a:rPr lang="en-IN" sz="2400" i="0" dirty="0">
                <a:solidFill>
                  <a:srgbClr val="000000"/>
                </a:solidFill>
                <a:effectLst/>
                <a:latin typeface="roboto"/>
              </a:rPr>
              <a:t> </a:t>
            </a:r>
            <a:r>
              <a:rPr lang="en-IN" sz="2400" b="1" i="0" u="sng" dirty="0">
                <a:solidFill>
                  <a:srgbClr val="000000"/>
                </a:solidFill>
                <a:effectLst/>
                <a:latin typeface="roboto"/>
              </a:rPr>
              <a:t>Types of Recommendation System : </a:t>
            </a:r>
          </a:p>
          <a:p>
            <a:r>
              <a:rPr lang="en-IN" sz="2000" i="0" dirty="0">
                <a:solidFill>
                  <a:srgbClr val="000000"/>
                </a:solidFill>
                <a:effectLst/>
                <a:latin typeface="roboto"/>
              </a:rPr>
              <a:t>1. Popularity-Based Recommendation System</a:t>
            </a:r>
          </a:p>
          <a:p>
            <a:r>
              <a:rPr lang="en-IN" sz="2000" i="0" dirty="0">
                <a:solidFill>
                  <a:srgbClr val="000000"/>
                </a:solidFill>
                <a:effectLst/>
                <a:latin typeface="roboto"/>
              </a:rPr>
              <a:t>2. Classification Model</a:t>
            </a:r>
          </a:p>
          <a:p>
            <a:r>
              <a:rPr lang="en-IN" sz="2000" i="0" dirty="0">
                <a:solidFill>
                  <a:srgbClr val="000000"/>
                </a:solidFill>
                <a:effectLst/>
                <a:latin typeface="roboto"/>
              </a:rPr>
              <a:t>3. Content-Based Recommendation System</a:t>
            </a:r>
          </a:p>
          <a:p>
            <a:r>
              <a:rPr lang="en-IN" sz="2000" dirty="0">
                <a:solidFill>
                  <a:srgbClr val="000000"/>
                </a:solidFill>
                <a:latin typeface="roboto"/>
              </a:rPr>
              <a:t>4</a:t>
            </a:r>
            <a:r>
              <a:rPr lang="en-IN" sz="2000" i="0" dirty="0">
                <a:solidFill>
                  <a:srgbClr val="000000"/>
                </a:solidFill>
                <a:effectLst/>
                <a:latin typeface="roboto"/>
              </a:rPr>
              <a:t>. Collaborative Filtering:</a:t>
            </a:r>
          </a:p>
          <a:p>
            <a:pPr lvl="2"/>
            <a:r>
              <a:rPr lang="en-IN" sz="2000" i="0" dirty="0">
                <a:solidFill>
                  <a:srgbClr val="000000"/>
                </a:solidFill>
                <a:effectLst/>
                <a:latin typeface="roboto"/>
              </a:rPr>
              <a:t>User-based nearest-</a:t>
            </a:r>
            <a:r>
              <a:rPr lang="en-IN" sz="2000" i="0" dirty="0" err="1">
                <a:solidFill>
                  <a:srgbClr val="000000"/>
                </a:solidFill>
                <a:effectLst/>
                <a:latin typeface="roboto"/>
              </a:rPr>
              <a:t>neighbor</a:t>
            </a:r>
            <a:r>
              <a:rPr lang="en-IN" sz="2000" i="0" dirty="0">
                <a:solidFill>
                  <a:srgbClr val="000000"/>
                </a:solidFill>
                <a:effectLst/>
                <a:latin typeface="roboto"/>
              </a:rPr>
              <a:t> collaborative filtering</a:t>
            </a:r>
          </a:p>
          <a:p>
            <a:pPr lvl="2"/>
            <a:r>
              <a:rPr lang="en-IN" sz="2000" i="0" dirty="0">
                <a:solidFill>
                  <a:srgbClr val="000000"/>
                </a:solidFill>
                <a:effectLst/>
                <a:latin typeface="roboto"/>
              </a:rPr>
              <a:t>Item-based nearest-</a:t>
            </a:r>
            <a:r>
              <a:rPr lang="en-IN" sz="2000" i="0" dirty="0" err="1">
                <a:solidFill>
                  <a:srgbClr val="000000"/>
                </a:solidFill>
                <a:effectLst/>
                <a:latin typeface="roboto"/>
              </a:rPr>
              <a:t>neighbor</a:t>
            </a:r>
            <a:r>
              <a:rPr lang="en-IN" sz="2000" i="0" dirty="0">
                <a:solidFill>
                  <a:srgbClr val="000000"/>
                </a:solidFill>
                <a:effectLst/>
                <a:latin typeface="roboto"/>
              </a:rPr>
              <a:t> collaborative filtering</a:t>
            </a:r>
          </a:p>
          <a:p>
            <a:pPr marL="384048" lvl="2" indent="0">
              <a:buNone/>
            </a:pPr>
            <a:endParaRPr lang="en-IN" b="0" i="0" dirty="0">
              <a:solidFill>
                <a:srgbClr val="000000"/>
              </a:solidFill>
              <a:effectLst/>
              <a:latin typeface="roboto"/>
            </a:endParaRPr>
          </a:p>
          <a:p>
            <a:endParaRPr lang="en-IN" dirty="0"/>
          </a:p>
        </p:txBody>
      </p:sp>
    </p:spTree>
    <p:extLst>
      <p:ext uri="{BB962C8B-B14F-4D97-AF65-F5344CB8AC3E}">
        <p14:creationId xmlns:p14="http://schemas.microsoft.com/office/powerpoint/2010/main" val="2259425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D2312-D92E-41F0-9F4D-E40AC6251B58}"/>
              </a:ext>
            </a:extLst>
          </p:cNvPr>
          <p:cNvSpPr>
            <a:spLocks noGrp="1"/>
          </p:cNvSpPr>
          <p:nvPr>
            <p:ph type="title"/>
          </p:nvPr>
        </p:nvSpPr>
        <p:spPr/>
        <p:txBody>
          <a:bodyPr/>
          <a:lstStyle/>
          <a:p>
            <a:r>
              <a:rPr lang="en-US" dirty="0"/>
              <a:t>Architecture</a:t>
            </a:r>
            <a:endParaRPr lang="en-IN" dirty="0"/>
          </a:p>
        </p:txBody>
      </p:sp>
      <p:sp>
        <p:nvSpPr>
          <p:cNvPr id="3" name="Content Placeholder 2">
            <a:extLst>
              <a:ext uri="{FF2B5EF4-FFF2-40B4-BE49-F238E27FC236}">
                <a16:creationId xmlns:a16="http://schemas.microsoft.com/office/drawing/2014/main" id="{7E326A7C-6F12-49F2-99D2-C13CC46CC1DF}"/>
              </a:ext>
            </a:extLst>
          </p:cNvPr>
          <p:cNvSpPr>
            <a:spLocks noGrp="1"/>
          </p:cNvSpPr>
          <p:nvPr>
            <p:ph idx="1"/>
          </p:nvPr>
        </p:nvSpPr>
        <p:spPr>
          <a:xfrm>
            <a:off x="1097280" y="2147957"/>
            <a:ext cx="10058400" cy="3760891"/>
          </a:xfrm>
        </p:spPr>
        <p:txBody>
          <a:bodyPr/>
          <a:lstStyle/>
          <a:p>
            <a:endParaRPr lang="en-US" dirty="0"/>
          </a:p>
          <a:p>
            <a:endParaRPr lang="en-IN" dirty="0"/>
          </a:p>
          <a:p>
            <a:endParaRPr lang="en-IN" dirty="0"/>
          </a:p>
          <a:p>
            <a:pPr lvl="8"/>
            <a:endParaRPr lang="en-IN" dirty="0"/>
          </a:p>
          <a:p>
            <a:pPr lvl="8"/>
            <a:endParaRPr lang="en-IN" dirty="0"/>
          </a:p>
          <a:p>
            <a:pPr lvl="8"/>
            <a:endParaRPr lang="en-IN" dirty="0"/>
          </a:p>
          <a:p>
            <a:pPr lvl="8"/>
            <a:endParaRPr lang="en-IN" dirty="0"/>
          </a:p>
        </p:txBody>
      </p:sp>
      <p:sp>
        <p:nvSpPr>
          <p:cNvPr id="4" name="Rectangle 3">
            <a:extLst>
              <a:ext uri="{FF2B5EF4-FFF2-40B4-BE49-F238E27FC236}">
                <a16:creationId xmlns:a16="http://schemas.microsoft.com/office/drawing/2014/main" id="{756F5D6E-04F2-4BF3-AFED-C0A4AAC27362}"/>
              </a:ext>
            </a:extLst>
          </p:cNvPr>
          <p:cNvSpPr/>
          <p:nvPr/>
        </p:nvSpPr>
        <p:spPr>
          <a:xfrm>
            <a:off x="1232452" y="2226365"/>
            <a:ext cx="1364974" cy="75537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Train data</a:t>
            </a:r>
            <a:endParaRPr lang="en-IN" dirty="0"/>
          </a:p>
        </p:txBody>
      </p:sp>
      <p:sp>
        <p:nvSpPr>
          <p:cNvPr id="6" name="Rectangle 5">
            <a:extLst>
              <a:ext uri="{FF2B5EF4-FFF2-40B4-BE49-F238E27FC236}">
                <a16:creationId xmlns:a16="http://schemas.microsoft.com/office/drawing/2014/main" id="{08DA6695-7A07-4AA4-A80A-2121252E4BAC}"/>
              </a:ext>
            </a:extLst>
          </p:cNvPr>
          <p:cNvSpPr/>
          <p:nvPr/>
        </p:nvSpPr>
        <p:spPr>
          <a:xfrm>
            <a:off x="3564834" y="2226365"/>
            <a:ext cx="2040836" cy="75537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Data </a:t>
            </a:r>
          </a:p>
          <a:p>
            <a:pPr algn="ctr"/>
            <a:r>
              <a:rPr lang="en-US" sz="1400" dirty="0"/>
              <a:t>Preparation</a:t>
            </a:r>
          </a:p>
          <a:p>
            <a:pPr algn="ctr"/>
            <a:r>
              <a:rPr lang="en-US" sz="1400" dirty="0"/>
              <a:t>(missing </a:t>
            </a:r>
            <a:r>
              <a:rPr lang="en-US" sz="1400" dirty="0" err="1"/>
              <a:t>values,outliers</a:t>
            </a:r>
            <a:r>
              <a:rPr lang="en-US" sz="1400" dirty="0"/>
              <a:t>)</a:t>
            </a:r>
            <a:endParaRPr lang="en-IN" sz="1400" dirty="0"/>
          </a:p>
        </p:txBody>
      </p:sp>
      <p:sp>
        <p:nvSpPr>
          <p:cNvPr id="7" name="Rectangle 6">
            <a:extLst>
              <a:ext uri="{FF2B5EF4-FFF2-40B4-BE49-F238E27FC236}">
                <a16:creationId xmlns:a16="http://schemas.microsoft.com/office/drawing/2014/main" id="{5F01F027-FB7F-4CAE-B851-EF7B59700326}"/>
              </a:ext>
            </a:extLst>
          </p:cNvPr>
          <p:cNvSpPr/>
          <p:nvPr/>
        </p:nvSpPr>
        <p:spPr>
          <a:xfrm>
            <a:off x="6573078" y="2226365"/>
            <a:ext cx="1245705" cy="75537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Train model</a:t>
            </a:r>
            <a:endParaRPr lang="en-IN" dirty="0"/>
          </a:p>
        </p:txBody>
      </p:sp>
      <p:sp>
        <p:nvSpPr>
          <p:cNvPr id="8" name="Rectangle 7">
            <a:extLst>
              <a:ext uri="{FF2B5EF4-FFF2-40B4-BE49-F238E27FC236}">
                <a16:creationId xmlns:a16="http://schemas.microsoft.com/office/drawing/2014/main" id="{EB51475E-F4DA-4408-A459-DE213E354549}"/>
              </a:ext>
            </a:extLst>
          </p:cNvPr>
          <p:cNvSpPr/>
          <p:nvPr/>
        </p:nvSpPr>
        <p:spPr>
          <a:xfrm>
            <a:off x="1232452" y="4784035"/>
            <a:ext cx="1364974" cy="75537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Test data</a:t>
            </a:r>
            <a:endParaRPr lang="en-IN" dirty="0"/>
          </a:p>
        </p:txBody>
      </p:sp>
      <p:sp>
        <p:nvSpPr>
          <p:cNvPr id="9" name="Rectangle 8">
            <a:extLst>
              <a:ext uri="{FF2B5EF4-FFF2-40B4-BE49-F238E27FC236}">
                <a16:creationId xmlns:a16="http://schemas.microsoft.com/office/drawing/2014/main" id="{D6A39D37-192F-4B96-9939-FD3790110D38}"/>
              </a:ext>
            </a:extLst>
          </p:cNvPr>
          <p:cNvSpPr/>
          <p:nvPr/>
        </p:nvSpPr>
        <p:spPr>
          <a:xfrm>
            <a:off x="3564834" y="4770783"/>
            <a:ext cx="2040836" cy="75537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preparation</a:t>
            </a:r>
          </a:p>
          <a:p>
            <a:pPr algn="ctr"/>
            <a:r>
              <a:rPr lang="en-US" dirty="0"/>
              <a:t>(missing values, outliers)</a:t>
            </a:r>
            <a:endParaRPr lang="en-IN" dirty="0"/>
          </a:p>
        </p:txBody>
      </p:sp>
      <p:sp>
        <p:nvSpPr>
          <p:cNvPr id="10" name="Rectangle 9">
            <a:extLst>
              <a:ext uri="{FF2B5EF4-FFF2-40B4-BE49-F238E27FC236}">
                <a16:creationId xmlns:a16="http://schemas.microsoft.com/office/drawing/2014/main" id="{9C0632F4-C6EF-4180-9198-3E4E1EEA754C}"/>
              </a:ext>
            </a:extLst>
          </p:cNvPr>
          <p:cNvSpPr/>
          <p:nvPr/>
        </p:nvSpPr>
        <p:spPr>
          <a:xfrm>
            <a:off x="6573078" y="4784035"/>
            <a:ext cx="1245705" cy="75537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Validate model</a:t>
            </a:r>
            <a:endParaRPr lang="en-IN" dirty="0"/>
          </a:p>
        </p:txBody>
      </p:sp>
      <p:sp>
        <p:nvSpPr>
          <p:cNvPr id="11" name="Rectangle 10">
            <a:extLst>
              <a:ext uri="{FF2B5EF4-FFF2-40B4-BE49-F238E27FC236}">
                <a16:creationId xmlns:a16="http://schemas.microsoft.com/office/drawing/2014/main" id="{8294A7F3-B4A4-461F-9431-297372F531EC}"/>
              </a:ext>
            </a:extLst>
          </p:cNvPr>
          <p:cNvSpPr/>
          <p:nvPr/>
        </p:nvSpPr>
        <p:spPr>
          <a:xfrm>
            <a:off x="6573078" y="3429000"/>
            <a:ext cx="1245705" cy="102535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Improve model</a:t>
            </a:r>
            <a:endParaRPr lang="en-IN" dirty="0"/>
          </a:p>
        </p:txBody>
      </p:sp>
      <p:sp>
        <p:nvSpPr>
          <p:cNvPr id="13" name="Rectangle 12">
            <a:extLst>
              <a:ext uri="{FF2B5EF4-FFF2-40B4-BE49-F238E27FC236}">
                <a16:creationId xmlns:a16="http://schemas.microsoft.com/office/drawing/2014/main" id="{AB7E4E04-77EA-4087-A332-81952BF82527}"/>
              </a:ext>
            </a:extLst>
          </p:cNvPr>
          <p:cNvSpPr/>
          <p:nvPr/>
        </p:nvSpPr>
        <p:spPr>
          <a:xfrm>
            <a:off x="9316278" y="2226365"/>
            <a:ext cx="1643270" cy="329979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 commerce</a:t>
            </a:r>
          </a:p>
          <a:p>
            <a:pPr algn="ctr"/>
            <a:r>
              <a:rPr lang="en-US" dirty="0"/>
              <a:t>platform </a:t>
            </a:r>
            <a:endParaRPr lang="en-IN" dirty="0"/>
          </a:p>
        </p:txBody>
      </p:sp>
      <p:cxnSp>
        <p:nvCxnSpPr>
          <p:cNvPr id="18" name="Straight Arrow Connector 17">
            <a:extLst>
              <a:ext uri="{FF2B5EF4-FFF2-40B4-BE49-F238E27FC236}">
                <a16:creationId xmlns:a16="http://schemas.microsoft.com/office/drawing/2014/main" id="{044DAF73-5496-401A-BE5A-FC58EFE81E14}"/>
              </a:ext>
            </a:extLst>
          </p:cNvPr>
          <p:cNvCxnSpPr>
            <a:stCxn id="4" idx="3"/>
            <a:endCxn id="6" idx="1"/>
          </p:cNvCxnSpPr>
          <p:nvPr/>
        </p:nvCxnSpPr>
        <p:spPr>
          <a:xfrm>
            <a:off x="2597426" y="2604052"/>
            <a:ext cx="9674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D1A24C60-5793-48FE-9789-9346181DC0A1}"/>
              </a:ext>
            </a:extLst>
          </p:cNvPr>
          <p:cNvCxnSpPr>
            <a:endCxn id="7" idx="1"/>
          </p:cNvCxnSpPr>
          <p:nvPr/>
        </p:nvCxnSpPr>
        <p:spPr>
          <a:xfrm>
            <a:off x="5605670" y="2604052"/>
            <a:ext cx="9674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95C530F8-F7BD-441B-8E50-E60CA825528B}"/>
              </a:ext>
            </a:extLst>
          </p:cNvPr>
          <p:cNvCxnSpPr>
            <a:stCxn id="8" idx="3"/>
            <a:endCxn id="9" idx="1"/>
          </p:cNvCxnSpPr>
          <p:nvPr/>
        </p:nvCxnSpPr>
        <p:spPr>
          <a:xfrm flipV="1">
            <a:off x="2597426" y="5148470"/>
            <a:ext cx="967408" cy="13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D8457F26-0C1C-472D-9C58-C116D3052B44}"/>
              </a:ext>
            </a:extLst>
          </p:cNvPr>
          <p:cNvCxnSpPr>
            <a:stCxn id="9" idx="3"/>
            <a:endCxn id="10" idx="1"/>
          </p:cNvCxnSpPr>
          <p:nvPr/>
        </p:nvCxnSpPr>
        <p:spPr>
          <a:xfrm>
            <a:off x="5605670" y="5148470"/>
            <a:ext cx="967408" cy="13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012C5C36-45FF-48B7-A9E9-F709150C094F}"/>
              </a:ext>
            </a:extLst>
          </p:cNvPr>
          <p:cNvCxnSpPr>
            <a:stCxn id="11" idx="3"/>
          </p:cNvCxnSpPr>
          <p:nvPr/>
        </p:nvCxnSpPr>
        <p:spPr>
          <a:xfrm>
            <a:off x="7818783" y="3941676"/>
            <a:ext cx="14974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Rectangle 54">
            <a:extLst>
              <a:ext uri="{FF2B5EF4-FFF2-40B4-BE49-F238E27FC236}">
                <a16:creationId xmlns:a16="http://schemas.microsoft.com/office/drawing/2014/main" id="{2B2ABB98-96DB-4DE3-93C8-40BDE57F9B2A}"/>
              </a:ext>
            </a:extLst>
          </p:cNvPr>
          <p:cNvSpPr/>
          <p:nvPr/>
        </p:nvSpPr>
        <p:spPr>
          <a:xfrm>
            <a:off x="8017565" y="3429000"/>
            <a:ext cx="1113183" cy="41412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Deploy</a:t>
            </a:r>
            <a:endParaRPr lang="en-IN" dirty="0"/>
          </a:p>
        </p:txBody>
      </p:sp>
      <p:cxnSp>
        <p:nvCxnSpPr>
          <p:cNvPr id="58" name="Straight Arrow Connector 57">
            <a:extLst>
              <a:ext uri="{FF2B5EF4-FFF2-40B4-BE49-F238E27FC236}">
                <a16:creationId xmlns:a16="http://schemas.microsoft.com/office/drawing/2014/main" id="{F4814F68-BC56-4154-B14B-D646C2D6C059}"/>
              </a:ext>
            </a:extLst>
          </p:cNvPr>
          <p:cNvCxnSpPr>
            <a:stCxn id="11" idx="2"/>
            <a:endCxn id="10" idx="0"/>
          </p:cNvCxnSpPr>
          <p:nvPr/>
        </p:nvCxnSpPr>
        <p:spPr>
          <a:xfrm>
            <a:off x="7195931" y="4454352"/>
            <a:ext cx="0" cy="32968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955559C6-4B38-4DB8-9948-31315078E5AB}"/>
              </a:ext>
            </a:extLst>
          </p:cNvPr>
          <p:cNvCxnSpPr>
            <a:stCxn id="7" idx="2"/>
            <a:endCxn id="11" idx="0"/>
          </p:cNvCxnSpPr>
          <p:nvPr/>
        </p:nvCxnSpPr>
        <p:spPr>
          <a:xfrm>
            <a:off x="7195931" y="2981739"/>
            <a:ext cx="0" cy="4472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92330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1A2F18-3F9E-46AC-AAE3-3AC5C64A6494}"/>
              </a:ext>
            </a:extLst>
          </p:cNvPr>
          <p:cNvSpPr>
            <a:spLocks noGrp="1"/>
          </p:cNvSpPr>
          <p:nvPr>
            <p:ph idx="1"/>
          </p:nvPr>
        </p:nvSpPr>
        <p:spPr>
          <a:xfrm>
            <a:off x="901149" y="1974575"/>
            <a:ext cx="10310190" cy="4439477"/>
          </a:xfrm>
        </p:spPr>
        <p:txBody>
          <a:bodyPr>
            <a:noAutofit/>
          </a:bodyPr>
          <a:lstStyle/>
          <a:p>
            <a:pPr>
              <a:buFont typeface="Wingdings" panose="05000000000000000000" pitchFamily="2" charset="2"/>
              <a:buChar char="Ø"/>
            </a:pPr>
            <a:r>
              <a:rPr lang="en-US" sz="1600" dirty="0">
                <a:latin typeface="roboto"/>
              </a:rPr>
              <a:t>The data is first subjected to data preparation techniques such as </a:t>
            </a:r>
            <a:r>
              <a:rPr lang="en-US" sz="1600" i="1" u="sng" dirty="0">
                <a:latin typeface="roboto"/>
              </a:rPr>
              <a:t>Imputing missing values for numerical data, replace missing values with mode for categorical data. Checking whether any data is duplicated or not will help the model to get improved.</a:t>
            </a:r>
          </a:p>
          <a:p>
            <a:pPr>
              <a:buFont typeface="Wingdings" panose="05000000000000000000" pitchFamily="2" charset="2"/>
              <a:buChar char="Ø"/>
            </a:pPr>
            <a:r>
              <a:rPr lang="en-US" sz="1600" dirty="0">
                <a:latin typeface="roboto"/>
              </a:rPr>
              <a:t>Finding outliers is necessary, especially for categorizing, The outliers can be dealt by replacing them with </a:t>
            </a:r>
            <a:r>
              <a:rPr lang="en-US" sz="1600" b="1" u="sng" dirty="0">
                <a:latin typeface="roboto"/>
              </a:rPr>
              <a:t>IQR[Inter Quartile Range].   </a:t>
            </a:r>
          </a:p>
          <a:p>
            <a:pPr>
              <a:buFont typeface="Wingdings" panose="05000000000000000000" pitchFamily="2" charset="2"/>
              <a:buChar char="Ø"/>
            </a:pPr>
            <a:r>
              <a:rPr lang="en-US" sz="1600" dirty="0">
                <a:latin typeface="roboto"/>
              </a:rPr>
              <a:t>As the given training data is Imbalanced, We have to avoid basic approaches like using train-test-split, normal cross validation techniques and accuracy metric for measuring, so that the model wouldn’t get biased towards a particular label.</a:t>
            </a:r>
          </a:p>
          <a:p>
            <a:pPr>
              <a:buFont typeface="Wingdings" panose="05000000000000000000" pitchFamily="2" charset="2"/>
              <a:buChar char="Ø"/>
            </a:pPr>
            <a:r>
              <a:rPr lang="en-US" sz="1600" dirty="0">
                <a:latin typeface="roboto"/>
              </a:rPr>
              <a:t>Instead we can use bagging and boosting techniques for classification purposes, Usage of </a:t>
            </a:r>
            <a:r>
              <a:rPr lang="en-US" sz="1600" b="1" i="1" u="sng" dirty="0" err="1">
                <a:latin typeface="roboto"/>
              </a:rPr>
              <a:t>StratifiedKFold</a:t>
            </a:r>
            <a:r>
              <a:rPr lang="en-US" sz="1600" b="1" i="1" u="sng" dirty="0">
                <a:latin typeface="roboto"/>
              </a:rPr>
              <a:t> cross validation technique</a:t>
            </a:r>
            <a:r>
              <a:rPr lang="en-US" sz="1600" dirty="0">
                <a:latin typeface="roboto"/>
              </a:rPr>
              <a:t> will make sure that train and validation sets have both the labels to avoid overfitting, metrics such as </a:t>
            </a:r>
            <a:r>
              <a:rPr lang="en-US" sz="1600" b="1" u="sng" dirty="0" err="1">
                <a:latin typeface="roboto"/>
              </a:rPr>
              <a:t>presicion</a:t>
            </a:r>
            <a:r>
              <a:rPr lang="en-US" sz="1600" b="1" u="sng" dirty="0">
                <a:latin typeface="roboto"/>
              </a:rPr>
              <a:t>, recall, ROC curve </a:t>
            </a:r>
            <a:r>
              <a:rPr lang="en-US" sz="1600" dirty="0">
                <a:latin typeface="roboto"/>
              </a:rPr>
              <a:t>will help get us insights on how well the classifier is performing.</a:t>
            </a:r>
          </a:p>
          <a:p>
            <a:pPr>
              <a:buFont typeface="Wingdings" panose="05000000000000000000" pitchFamily="2" charset="2"/>
              <a:buChar char="Ø"/>
            </a:pPr>
            <a:r>
              <a:rPr lang="en-US" sz="1600" dirty="0">
                <a:latin typeface="roboto"/>
              </a:rPr>
              <a:t>After through validating and fine tuning, the model is then deployed in the E- commerce platform. As the new data comes in, we train the model and find the sweet spot of our model and then deploy it again, and this process continues</a:t>
            </a:r>
            <a:r>
              <a:rPr lang="en-US" sz="1600" dirty="0"/>
              <a:t>..</a:t>
            </a:r>
          </a:p>
          <a:p>
            <a:pPr marL="0" indent="0">
              <a:buNone/>
            </a:pPr>
            <a:r>
              <a:rPr lang="en-US" sz="1600" dirty="0"/>
              <a:t> </a:t>
            </a:r>
            <a:endParaRPr lang="en-IN" sz="1600" dirty="0"/>
          </a:p>
        </p:txBody>
      </p:sp>
    </p:spTree>
    <p:extLst>
      <p:ext uri="{BB962C8B-B14F-4D97-AF65-F5344CB8AC3E}">
        <p14:creationId xmlns:p14="http://schemas.microsoft.com/office/powerpoint/2010/main" val="2869946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F09A2-C8AD-4C51-A9E4-2226B5D310EB}"/>
              </a:ext>
            </a:extLst>
          </p:cNvPr>
          <p:cNvSpPr>
            <a:spLocks noGrp="1"/>
          </p:cNvSpPr>
          <p:nvPr>
            <p:ph type="title"/>
          </p:nvPr>
        </p:nvSpPr>
        <p:spPr/>
        <p:txBody>
          <a:bodyPr>
            <a:normAutofit/>
          </a:bodyPr>
          <a:lstStyle/>
          <a:p>
            <a:r>
              <a:rPr lang="en-US" sz="4800" dirty="0"/>
              <a:t>Pros and Cons of Classification approach</a:t>
            </a:r>
            <a:endParaRPr lang="en-IN" dirty="0"/>
          </a:p>
        </p:txBody>
      </p:sp>
      <p:sp>
        <p:nvSpPr>
          <p:cNvPr id="3" name="Content Placeholder 2">
            <a:extLst>
              <a:ext uri="{FF2B5EF4-FFF2-40B4-BE49-F238E27FC236}">
                <a16:creationId xmlns:a16="http://schemas.microsoft.com/office/drawing/2014/main" id="{AAEDF28C-B622-4B6D-BAA3-DF2EAB312ECC}"/>
              </a:ext>
            </a:extLst>
          </p:cNvPr>
          <p:cNvSpPr>
            <a:spLocks noGrp="1"/>
          </p:cNvSpPr>
          <p:nvPr>
            <p:ph idx="1"/>
          </p:nvPr>
        </p:nvSpPr>
        <p:spPr>
          <a:xfrm>
            <a:off x="1097280" y="2108201"/>
            <a:ext cx="10058400" cy="4226338"/>
          </a:xfrm>
        </p:spPr>
        <p:txBody>
          <a:bodyPr>
            <a:normAutofit fontScale="25000" lnSpcReduction="20000"/>
          </a:bodyPr>
          <a:lstStyle/>
          <a:p>
            <a:r>
              <a:rPr lang="en-US" sz="7200" b="1" u="sng" dirty="0"/>
              <a:t>Pros</a:t>
            </a:r>
            <a:r>
              <a:rPr lang="en-US" sz="7200" b="1" dirty="0"/>
              <a:t> :</a:t>
            </a:r>
          </a:p>
          <a:p>
            <a:pPr>
              <a:buFont typeface="Arial" panose="020B0604020202020204" pitchFamily="34" charset="0"/>
              <a:buChar char="•"/>
            </a:pPr>
            <a:r>
              <a:rPr lang="en-US" sz="7200" dirty="0"/>
              <a:t> </a:t>
            </a:r>
            <a:r>
              <a:rPr lang="en-US" sz="7200" dirty="0">
                <a:latin typeface="roboto"/>
              </a:rPr>
              <a:t>Train a dataset, validate and test the model based on performance and deploy it in the E -commerce platforms.  </a:t>
            </a:r>
          </a:p>
          <a:p>
            <a:pPr>
              <a:buFont typeface="Arial" panose="020B0604020202020204" pitchFamily="34" charset="0"/>
              <a:buChar char="•"/>
            </a:pPr>
            <a:r>
              <a:rPr lang="en-US" sz="7200" dirty="0">
                <a:latin typeface="roboto"/>
              </a:rPr>
              <a:t> If the Data is Imbalanced, the data can be trained using Stratified Cross Validation techniques, and other ensemble techniques to classify into categories. </a:t>
            </a:r>
          </a:p>
          <a:p>
            <a:pPr>
              <a:buFont typeface="Arial" panose="020B0604020202020204" pitchFamily="34" charset="0"/>
              <a:buChar char="•"/>
            </a:pPr>
            <a:r>
              <a:rPr lang="en-US" sz="7200" dirty="0">
                <a:latin typeface="roboto"/>
              </a:rPr>
              <a:t>One the data is trained and deployed, It can be re-trained again and again as the new data comes in and get deployed subsequently.</a:t>
            </a:r>
          </a:p>
          <a:p>
            <a:r>
              <a:rPr lang="en-US" sz="7200" b="1" u="sng" dirty="0"/>
              <a:t>Cons:</a:t>
            </a:r>
          </a:p>
          <a:p>
            <a:pPr algn="l" rtl="0">
              <a:buFont typeface="Arial" panose="020B0604020202020204" pitchFamily="34" charset="0"/>
              <a:buChar char="•"/>
            </a:pPr>
            <a:r>
              <a:rPr lang="en-US" sz="7200" b="0" i="0" dirty="0">
                <a:solidFill>
                  <a:srgbClr val="000000"/>
                </a:solidFill>
                <a:effectLst/>
                <a:latin typeface="roboto"/>
              </a:rPr>
              <a:t> It is a rigorous task to collect a high volume of information about different users and also </a:t>
            </a:r>
            <a:r>
              <a:rPr lang="en-US" sz="7200" dirty="0">
                <a:solidFill>
                  <a:srgbClr val="000000"/>
                </a:solidFill>
                <a:latin typeface="roboto"/>
              </a:rPr>
              <a:t> </a:t>
            </a:r>
            <a:r>
              <a:rPr lang="en-US" sz="7200" b="0" i="0" dirty="0">
                <a:solidFill>
                  <a:srgbClr val="000000"/>
                </a:solidFill>
                <a:effectLst/>
                <a:latin typeface="roboto"/>
              </a:rPr>
              <a:t>products.</a:t>
            </a:r>
          </a:p>
          <a:p>
            <a:pPr algn="l" rtl="0">
              <a:buFont typeface="Arial" panose="020B0604020202020204" pitchFamily="34" charset="0"/>
              <a:buChar char="•"/>
            </a:pPr>
            <a:r>
              <a:rPr lang="en-US" sz="7200" b="0" i="0" dirty="0">
                <a:solidFill>
                  <a:srgbClr val="000000"/>
                </a:solidFill>
                <a:effectLst/>
                <a:latin typeface="roboto"/>
              </a:rPr>
              <a:t> Also, if the collection is done then also it can be difficult to classify. </a:t>
            </a:r>
          </a:p>
          <a:p>
            <a:pPr algn="l" rtl="0">
              <a:buFont typeface="Arial" panose="020B0604020202020204" pitchFamily="34" charset="0"/>
              <a:buChar char="•"/>
            </a:pPr>
            <a:r>
              <a:rPr lang="en-US" sz="7200" b="0" i="0" dirty="0">
                <a:solidFill>
                  <a:srgbClr val="000000"/>
                </a:solidFill>
                <a:effectLst/>
                <a:latin typeface="roboto"/>
              </a:rPr>
              <a:t> Flexibility issue.</a:t>
            </a:r>
          </a:p>
          <a:p>
            <a:endParaRPr lang="en-IN" dirty="0"/>
          </a:p>
        </p:txBody>
      </p:sp>
    </p:spTree>
    <p:extLst>
      <p:ext uri="{BB962C8B-B14F-4D97-AF65-F5344CB8AC3E}">
        <p14:creationId xmlns:p14="http://schemas.microsoft.com/office/powerpoint/2010/main" val="614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C579F-77A3-478F-9AFB-1C64C746706C}"/>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EE4A6FF7-2F2C-405B-9D3F-6C60DF0BF47B}"/>
              </a:ext>
            </a:extLst>
          </p:cNvPr>
          <p:cNvSpPr>
            <a:spLocks noGrp="1"/>
          </p:cNvSpPr>
          <p:nvPr>
            <p:ph idx="1"/>
          </p:nvPr>
        </p:nvSpPr>
        <p:spPr/>
        <p:txBody>
          <a:bodyPr/>
          <a:lstStyle/>
          <a:p>
            <a:pPr algn="l" rtl="0"/>
            <a:r>
              <a:rPr lang="en-US" b="0" i="0" dirty="0">
                <a:solidFill>
                  <a:srgbClr val="000000"/>
                </a:solidFill>
                <a:effectLst/>
                <a:latin typeface="roboto"/>
              </a:rPr>
              <a:t>I would conclude by stating that the recommendation system changed the whole scenario by making it easy for the user to choose their desired choices and of interest. It recommends user personalized content. There are various other platforms where these systems are currently used. </a:t>
            </a:r>
          </a:p>
          <a:p>
            <a:pPr algn="l" rtl="0"/>
            <a:r>
              <a:rPr lang="en-US" b="0" i="0" dirty="0">
                <a:solidFill>
                  <a:srgbClr val="000000"/>
                </a:solidFill>
                <a:effectLst/>
                <a:latin typeface="roboto"/>
              </a:rPr>
              <a:t>As we have seen recommendation system for customer categorization with classification approach. But, there can be many advancements in technology that can be foreseen in the future as there lie many challenges in the recommendation system ahead. </a:t>
            </a:r>
          </a:p>
          <a:p>
            <a:endParaRPr lang="en-IN" dirty="0"/>
          </a:p>
        </p:txBody>
      </p:sp>
    </p:spTree>
    <p:extLst>
      <p:ext uri="{BB962C8B-B14F-4D97-AF65-F5344CB8AC3E}">
        <p14:creationId xmlns:p14="http://schemas.microsoft.com/office/powerpoint/2010/main" val="347946752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{3B613FB9-B591-4F74-874B-8D03FF0B4AFD}tf56160789_win32</Template>
  <TotalTime>304</TotalTime>
  <Words>756</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Bookman Old Style</vt:lpstr>
      <vt:lpstr>Calibri</vt:lpstr>
      <vt:lpstr>Franklin Gothic Book</vt:lpstr>
      <vt:lpstr>roboto</vt:lpstr>
      <vt:lpstr>Wingdings</vt:lpstr>
      <vt:lpstr>1_RetrospectVTI</vt:lpstr>
      <vt:lpstr>Recommendation Engine for Customer Categorization</vt:lpstr>
      <vt:lpstr>Table of Contents</vt:lpstr>
      <vt:lpstr>Abstract</vt:lpstr>
      <vt:lpstr>Introduction</vt:lpstr>
      <vt:lpstr>Introduction(Contd.)</vt:lpstr>
      <vt:lpstr>Architecture</vt:lpstr>
      <vt:lpstr>PowerPoint Presentation</vt:lpstr>
      <vt:lpstr>Pros and Cons of Classification approach</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Engine for Customer Categorization</dc:title>
  <dc:creator>vishnu vardhan</dc:creator>
  <cp:lastModifiedBy>vishnu vardhan</cp:lastModifiedBy>
  <cp:revision>19</cp:revision>
  <dcterms:created xsi:type="dcterms:W3CDTF">2020-12-02T08:30:28Z</dcterms:created>
  <dcterms:modified xsi:type="dcterms:W3CDTF">2020-12-03T04:58:45Z</dcterms:modified>
</cp:coreProperties>
</file>