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5" r:id="rId7"/>
    <p:sldId id="266" r:id="rId8"/>
    <p:sldId id="264" r:id="rId9"/>
    <p:sldId id="267" r:id="rId10"/>
    <p:sldId id="268" r:id="rId11"/>
    <p:sldId id="273" r:id="rId12"/>
    <p:sldId id="269" r:id="rId13"/>
    <p:sldId id="276" r:id="rId14"/>
    <p:sldId id="27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acto.com/" TargetMode="External"/><Relationship Id="rId2" Type="http://schemas.openxmlformats.org/officeDocument/2006/relationships/hyperlink" Target="https://skincancer.net/foru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fanconic/skin-cancer-malignant-vs-benig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S.C.A.R.D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VISHNU vardhan </a:t>
            </a:r>
            <a:r>
              <a:rPr lang="en-US" dirty="0" err="1">
                <a:solidFill>
                  <a:schemeClr val="tx1">
                    <a:lumMod val="85000"/>
                    <a:lumOff val="15000"/>
                  </a:schemeClr>
                </a:solidFill>
              </a:rPr>
              <a:t>reddy</a:t>
            </a:r>
            <a:r>
              <a:rPr lang="en-US" dirty="0">
                <a:solidFill>
                  <a:schemeClr val="tx1">
                    <a:lumMod val="85000"/>
                    <a:lumOff val="15000"/>
                  </a:schemeClr>
                </a:solidFill>
              </a:rPr>
              <a:t> .k</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11291-12D6-4CE5-93C1-46FE9C3452DB}"/>
              </a:ext>
            </a:extLst>
          </p:cNvPr>
          <p:cNvSpPr>
            <a:spLocks noGrp="1"/>
          </p:cNvSpPr>
          <p:nvPr>
            <p:ph idx="1"/>
          </p:nvPr>
        </p:nvSpPr>
        <p:spPr>
          <a:xfrm>
            <a:off x="1192696" y="2133600"/>
            <a:ext cx="9962984" cy="3856383"/>
          </a:xfrm>
        </p:spPr>
        <p:txBody>
          <a:bodyPr>
            <a:normAutofit fontScale="85000" lnSpcReduction="20000"/>
          </a:bodyPr>
          <a:lstStyle/>
          <a:p>
            <a:pPr>
              <a:buFont typeface="Wingdings" panose="05000000000000000000" pitchFamily="2" charset="2"/>
              <a:buChar char="Ø"/>
            </a:pPr>
            <a:r>
              <a:rPr lang="en-US" dirty="0"/>
              <a:t>As this application is both designed for Doctor as well as for Patient, Here's where the </a:t>
            </a:r>
            <a:r>
              <a:rPr lang="en-US" u="sng" dirty="0"/>
              <a:t>Identification plays the role</a:t>
            </a:r>
            <a:r>
              <a:rPr lang="en-US" dirty="0"/>
              <a:t>.</a:t>
            </a:r>
          </a:p>
          <a:p>
            <a:pPr>
              <a:buFont typeface="Wingdings" panose="05000000000000000000" pitchFamily="2" charset="2"/>
              <a:buChar char="Ø"/>
            </a:pPr>
            <a:r>
              <a:rPr lang="en-US" dirty="0"/>
              <a:t>This application further extends to patients offering smart features such as </a:t>
            </a:r>
            <a:r>
              <a:rPr lang="en-US" b="1" i="1" u="sng" dirty="0"/>
              <a:t>connecting to forums </a:t>
            </a:r>
            <a:r>
              <a:rPr lang="en-US" i="1" u="sng" dirty="0"/>
              <a:t>for open discussions on skin cancer or </a:t>
            </a:r>
            <a:r>
              <a:rPr lang="en-US" b="1" i="1" u="sng" dirty="0"/>
              <a:t>smart search for skin specialists </a:t>
            </a:r>
            <a:r>
              <a:rPr lang="en-US" i="1" u="sng" dirty="0"/>
              <a:t>based on the user's geographic location. </a:t>
            </a:r>
          </a:p>
          <a:p>
            <a:pPr>
              <a:buFont typeface="Wingdings" panose="05000000000000000000" pitchFamily="2" charset="2"/>
              <a:buChar char="Ø"/>
            </a:pPr>
            <a:r>
              <a:rPr lang="en-IN" dirty="0"/>
              <a:t>If the user chooses to connect to forums, the application automatically directs the user to </a:t>
            </a:r>
            <a:r>
              <a:rPr lang="en-IN" dirty="0">
                <a:hlinkClick r:id="rId2"/>
              </a:rPr>
              <a:t>SkinCancer.net </a:t>
            </a:r>
            <a:r>
              <a:rPr lang="en-IN" dirty="0"/>
              <a:t>forums, </a:t>
            </a:r>
            <a:r>
              <a:rPr lang="en-IN" b="1" i="1" dirty="0"/>
              <a:t>SkinCancer.net community </a:t>
            </a:r>
            <a:r>
              <a:rPr lang="en-IN" dirty="0"/>
              <a:t>is a highly recommended forum which offers genuine discussions about skin cancer from worldwide.</a:t>
            </a:r>
          </a:p>
          <a:p>
            <a:pPr>
              <a:buFont typeface="Wingdings" panose="05000000000000000000" pitchFamily="2" charset="2"/>
              <a:buChar char="Ø"/>
            </a:pPr>
            <a:r>
              <a:rPr lang="en-IN" dirty="0"/>
              <a:t>Else if the user chooses a smart search for skin specialists nearby, </a:t>
            </a:r>
            <a:r>
              <a:rPr lang="en-IN" i="1" u="sng" dirty="0"/>
              <a:t>the application asks the user to enter their current location</a:t>
            </a:r>
            <a:r>
              <a:rPr lang="en-IN" dirty="0"/>
              <a:t> i.e.,[Current Area, City].</a:t>
            </a:r>
          </a:p>
          <a:p>
            <a:pPr>
              <a:buFont typeface="Wingdings" panose="05000000000000000000" pitchFamily="2" charset="2"/>
              <a:buChar char="Ø"/>
            </a:pPr>
            <a:r>
              <a:rPr lang="en-IN" dirty="0"/>
              <a:t>And based on the location provided, the application searches for skin specialists on that location in </a:t>
            </a:r>
            <a:r>
              <a:rPr lang="en-IN" dirty="0" err="1">
                <a:hlinkClick r:id="rId3"/>
              </a:rPr>
              <a:t>Practo</a:t>
            </a:r>
            <a:r>
              <a:rPr lang="en-IN" dirty="0"/>
              <a:t> and direct the users to the webpage , </a:t>
            </a:r>
            <a:r>
              <a:rPr lang="en-IN" b="1" i="1" dirty="0" err="1"/>
              <a:t>Practo</a:t>
            </a:r>
            <a:r>
              <a:rPr lang="en-IN" b="1" i="1" dirty="0"/>
              <a:t> is India’s leading platform which connects the patients directly with Doctors either through Phone calls or a one-on-one appointments</a:t>
            </a:r>
            <a:r>
              <a:rPr lang="en-IN" dirty="0"/>
              <a:t>. </a:t>
            </a:r>
          </a:p>
          <a:p>
            <a:pPr>
              <a:buFont typeface="Wingdings" panose="05000000000000000000" pitchFamily="2" charset="2"/>
              <a:buChar char="Ø"/>
            </a:pPr>
            <a:r>
              <a:rPr lang="en-IN" b="1" dirty="0"/>
              <a:t>This application is completely designed with a beautiful front-end GUI for User </a:t>
            </a:r>
            <a:r>
              <a:rPr lang="en-IN" b="1" dirty="0" err="1"/>
              <a:t>Interation</a:t>
            </a:r>
            <a:r>
              <a:rPr lang="en-IN" b="1" dirty="0"/>
              <a:t> with the help of python GUI tool  “</a:t>
            </a:r>
            <a:r>
              <a:rPr lang="en-IN" b="1" dirty="0" err="1"/>
              <a:t>Tkinter</a:t>
            </a:r>
            <a:r>
              <a:rPr lang="en-IN" b="1" dirty="0"/>
              <a:t>”.  </a:t>
            </a:r>
          </a:p>
        </p:txBody>
      </p:sp>
    </p:spTree>
    <p:extLst>
      <p:ext uri="{BB962C8B-B14F-4D97-AF65-F5344CB8AC3E}">
        <p14:creationId xmlns:p14="http://schemas.microsoft.com/office/powerpoint/2010/main" val="173815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E48B-004A-4B10-8651-E3ECD851774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0298B7E-2721-4B51-B6D7-E1BB48C84F49}"/>
              </a:ext>
            </a:extLst>
          </p:cNvPr>
          <p:cNvSpPr>
            <a:spLocks noGrp="1"/>
          </p:cNvSpPr>
          <p:nvPr>
            <p:ph idx="1"/>
          </p:nvPr>
        </p:nvSpPr>
        <p:spPr>
          <a:xfrm>
            <a:off x="1097280" y="2040835"/>
            <a:ext cx="10058400" cy="4147930"/>
          </a:xfrm>
        </p:spPr>
        <p:txBody>
          <a:bodyPr>
            <a:normAutofit fontScale="25000" lnSpcReduction="20000"/>
          </a:bodyPr>
          <a:lstStyle/>
          <a:p>
            <a:pPr>
              <a:buFont typeface="Wingdings" panose="05000000000000000000" pitchFamily="2" charset="2"/>
              <a:buChar char="Ø"/>
            </a:pPr>
            <a:r>
              <a:rPr lang="en-US" sz="6400" b="1" i="1" dirty="0"/>
              <a:t>S.C.A.R.D </a:t>
            </a:r>
            <a:r>
              <a:rPr lang="en-US" sz="6400" i="1" dirty="0"/>
              <a:t>is a skin cancer detector which uses the </a:t>
            </a:r>
            <a:r>
              <a:rPr lang="en-US" sz="6400" i="1" u="sng" dirty="0"/>
              <a:t>complete power of the latest and trending technologies</a:t>
            </a:r>
            <a:r>
              <a:rPr lang="en-US" sz="6400" b="1" i="1" dirty="0"/>
              <a:t>, "AI at edge". why Edge?, Edge computing </a:t>
            </a:r>
            <a:r>
              <a:rPr lang="en-US" sz="6400" i="1" dirty="0"/>
              <a:t>provides the </a:t>
            </a:r>
            <a:r>
              <a:rPr lang="en-US" sz="6400" b="1" i="1" dirty="0"/>
              <a:t>On-premise deployment </a:t>
            </a:r>
            <a:r>
              <a:rPr lang="en-US" sz="6400" i="1" dirty="0"/>
              <a:t>of the models instead of centralizing it in the cloud, It provides </a:t>
            </a:r>
            <a:r>
              <a:rPr lang="en-US" sz="6400" b="1" i="1" dirty="0"/>
              <a:t>Data security, cutting down the costs of investment on cloud technologies such as [AWS, Azure, GCP] .</a:t>
            </a:r>
          </a:p>
          <a:p>
            <a:pPr>
              <a:buFont typeface="Wingdings" panose="05000000000000000000" pitchFamily="2" charset="2"/>
              <a:buChar char="Ø"/>
            </a:pPr>
            <a:r>
              <a:rPr lang="en-US" sz="6400" b="1" i="1" u="sng" dirty="0"/>
              <a:t>Healthcare data is one of the most sensitive data </a:t>
            </a:r>
            <a:r>
              <a:rPr lang="en-US" sz="6400" i="1" u="sng" dirty="0"/>
              <a:t>and sending such data across someone else's cloud servers for processing is a </a:t>
            </a:r>
            <a:r>
              <a:rPr lang="en-US" sz="6400" i="1" u="sng" dirty="0" err="1"/>
              <a:t>voilation</a:t>
            </a:r>
            <a:r>
              <a:rPr lang="en-US" sz="6400" i="1" u="sng" dirty="0"/>
              <a:t> of patient’s privacy even though </a:t>
            </a:r>
            <a:r>
              <a:rPr lang="en-US" sz="6400" b="1" i="1" u="sng" dirty="0"/>
              <a:t>the Cloud Service Providers </a:t>
            </a:r>
            <a:r>
              <a:rPr lang="en-US" sz="6400" i="1" u="sng" dirty="0"/>
              <a:t>doesn't use your data, and it is costly for its monthly subscriptions</a:t>
            </a:r>
            <a:r>
              <a:rPr lang="en-US" sz="6400" dirty="0"/>
              <a:t>. This application introduces </a:t>
            </a:r>
            <a:r>
              <a:rPr lang="en-US" sz="6400" b="1" i="1" dirty="0"/>
              <a:t>Edge deployment of models which is a one time investment with state of the art performance and promises accurate results with very less time and without any external hardware.</a:t>
            </a:r>
          </a:p>
          <a:p>
            <a:pPr>
              <a:buFont typeface="Wingdings" panose="05000000000000000000" pitchFamily="2" charset="2"/>
              <a:buChar char="Ø"/>
            </a:pPr>
            <a:r>
              <a:rPr lang="en-IN" sz="6400" dirty="0"/>
              <a:t> And this is just the tip of the iceberg, as we know that </a:t>
            </a:r>
            <a:r>
              <a:rPr lang="en-IN" sz="6400" i="1" u="sng" dirty="0"/>
              <a:t>Stanford has created a deep learning model which is able to classify skin cancer better than dermatologists. Deploying such models at Edge will help doctors to get quick insights about the skin lesion of the patient’s</a:t>
            </a:r>
            <a:r>
              <a:rPr lang="en-IN" sz="6400" dirty="0"/>
              <a:t>. </a:t>
            </a:r>
          </a:p>
          <a:p>
            <a:pPr>
              <a:buFont typeface="Wingdings" panose="05000000000000000000" pitchFamily="2" charset="2"/>
              <a:buChar char="Ø"/>
            </a:pPr>
            <a:r>
              <a:rPr lang="en-IN" sz="6400" i="1" dirty="0"/>
              <a:t>Running highly advanced deep learning models on Edge devices such as [PC’s or Laptop’s which has the ability to run complex </a:t>
            </a:r>
            <a:r>
              <a:rPr lang="en-IN" sz="6400" i="1" dirty="0" err="1"/>
              <a:t>softwares</a:t>
            </a:r>
            <a:r>
              <a:rPr lang="en-IN" sz="6400" i="1" dirty="0"/>
              <a:t>] is better than Mobile devices, And </a:t>
            </a:r>
            <a:r>
              <a:rPr lang="en-IN" sz="6400" b="1" i="1" u="sng" dirty="0"/>
              <a:t>Rural parts of India does not either have enough skin specialists or Smartphones to search for treatment of the skin lesions, In such places, these systems can help lots of people with ease, even without any network connectivity with very less investments</a:t>
            </a:r>
            <a:r>
              <a:rPr lang="en-IN" sz="6400" b="1" i="1" dirty="0"/>
              <a:t>.</a:t>
            </a:r>
          </a:p>
          <a:p>
            <a:pPr marL="0" indent="0">
              <a:buNone/>
            </a:pPr>
            <a:endParaRPr lang="en-IN" b="1" i="1"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145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AD04-8B15-433C-A560-6B76B8B8728A}"/>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DA3619C2-FE9B-456D-A8CC-05E8AF9FA6BE}"/>
              </a:ext>
            </a:extLst>
          </p:cNvPr>
          <p:cNvSpPr>
            <a:spLocks noGrp="1"/>
          </p:cNvSpPr>
          <p:nvPr>
            <p:ph idx="1"/>
          </p:nvPr>
        </p:nvSpPr>
        <p:spPr>
          <a:xfrm>
            <a:off x="1097280" y="2292626"/>
            <a:ext cx="10058400" cy="3576466"/>
          </a:xfrm>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System Requirements</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US" dirty="0"/>
              <a:t>Dataset and Model Training </a:t>
            </a:r>
          </a:p>
          <a:p>
            <a:pPr>
              <a:buFont typeface="Wingdings" panose="05000000000000000000" pitchFamily="2" charset="2"/>
              <a:buChar char="Ø"/>
            </a:pPr>
            <a:r>
              <a:rPr lang="en-US" dirty="0"/>
              <a:t>Methodology </a:t>
            </a:r>
          </a:p>
          <a:p>
            <a:pPr>
              <a:buFont typeface="Wingdings" panose="05000000000000000000" pitchFamily="2" charset="2"/>
              <a:buChar char="Ø"/>
            </a:pPr>
            <a:r>
              <a:rPr lang="en-US" dirty="0"/>
              <a:t>Conclusion</a:t>
            </a:r>
            <a:endParaRPr lang="en-IN" dirty="0"/>
          </a:p>
        </p:txBody>
      </p:sp>
    </p:spTree>
    <p:extLst>
      <p:ext uri="{BB962C8B-B14F-4D97-AF65-F5344CB8AC3E}">
        <p14:creationId xmlns:p14="http://schemas.microsoft.com/office/powerpoint/2010/main" val="133450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E7B1-C368-49D5-A4E5-77040647F8A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1E79549-F350-4CF5-AD77-694F52E1A9D0}"/>
              </a:ext>
            </a:extLst>
          </p:cNvPr>
          <p:cNvSpPr>
            <a:spLocks noGrp="1"/>
          </p:cNvSpPr>
          <p:nvPr>
            <p:ph idx="1"/>
          </p:nvPr>
        </p:nvSpPr>
        <p:spPr>
          <a:xfrm>
            <a:off x="1097280" y="2252871"/>
            <a:ext cx="10058400" cy="3616222"/>
          </a:xfrm>
        </p:spPr>
        <p:txBody>
          <a:bodyPr>
            <a:normAutofit/>
          </a:bodyPr>
          <a:lstStyle/>
          <a:p>
            <a:r>
              <a:rPr lang="en-US" sz="2100" b="0" i="0" dirty="0">
                <a:solidFill>
                  <a:srgbClr val="333333"/>
                </a:solidFill>
                <a:effectLst/>
                <a:latin typeface="Georgia" panose="02040502050405020303" pitchFamily="18" charset="0"/>
              </a:rPr>
              <a:t>Artificial intelligence has captivated the healthcare industry, as multiple studies</a:t>
            </a:r>
            <a:r>
              <a:rPr lang="en-US" sz="2100" b="1" dirty="0">
                <a:solidFill>
                  <a:srgbClr val="005691"/>
                </a:solidFill>
                <a:latin typeface="Georgia" panose="02040502050405020303" pitchFamily="18" charset="0"/>
              </a:rPr>
              <a:t> </a:t>
            </a:r>
            <a:r>
              <a:rPr lang="en-US" sz="2100" b="0" i="0" dirty="0">
                <a:solidFill>
                  <a:srgbClr val="333333"/>
                </a:solidFill>
                <a:effectLst/>
                <a:latin typeface="Georgia" panose="02040502050405020303" pitchFamily="18" charset="0"/>
              </a:rPr>
              <a:t>have indicated that AI tools can perform better than human clinicians at identifying features in images quickly and precisely. This project dubbed </a:t>
            </a:r>
            <a:r>
              <a:rPr lang="en-US" sz="2100" b="1" i="0" dirty="0">
                <a:solidFill>
                  <a:srgbClr val="333333"/>
                </a:solidFill>
                <a:effectLst/>
                <a:latin typeface="Georgia" panose="02040502050405020303" pitchFamily="18" charset="0"/>
              </a:rPr>
              <a:t>S.C.A.R.D [Skin Cancer Detection At Edge for Real time Diagnostics]</a:t>
            </a:r>
            <a:r>
              <a:rPr lang="en-US" sz="2100" b="0" i="0" dirty="0">
                <a:solidFill>
                  <a:srgbClr val="333333"/>
                </a:solidFill>
                <a:effectLst/>
                <a:latin typeface="Georgia" panose="02040502050405020303" pitchFamily="18" charset="0"/>
              </a:rPr>
              <a:t> intends in designing a </a:t>
            </a:r>
            <a:r>
              <a:rPr lang="en-US" sz="2100" b="0" i="0" u="sng" dirty="0">
                <a:solidFill>
                  <a:srgbClr val="333333"/>
                </a:solidFill>
                <a:effectLst/>
                <a:latin typeface="Georgia" panose="02040502050405020303" pitchFamily="18" charset="0"/>
              </a:rPr>
              <a:t>“Skin Cancer Detector with AI at Edge”</a:t>
            </a:r>
            <a:r>
              <a:rPr lang="en-US" sz="2100" b="0" i="0" dirty="0">
                <a:solidFill>
                  <a:srgbClr val="333333"/>
                </a:solidFill>
                <a:effectLst/>
                <a:latin typeface="Georgia" panose="02040502050405020303" pitchFamily="18" charset="0"/>
              </a:rPr>
              <a:t>,  where it helps not only </a:t>
            </a:r>
            <a:r>
              <a:rPr lang="en-US" sz="2100" dirty="0">
                <a:solidFill>
                  <a:srgbClr val="333333"/>
                </a:solidFill>
                <a:latin typeface="Georgia" panose="02040502050405020303" pitchFamily="18" charset="0"/>
              </a:rPr>
              <a:t>D</a:t>
            </a:r>
            <a:r>
              <a:rPr lang="en-US" sz="2100" b="0" i="0" dirty="0">
                <a:solidFill>
                  <a:srgbClr val="333333"/>
                </a:solidFill>
                <a:effectLst/>
                <a:latin typeface="Georgia" panose="02040502050405020303" pitchFamily="18" charset="0"/>
              </a:rPr>
              <a:t>octors and Dermatologists to predict the probability of skin cancer, but also </a:t>
            </a:r>
            <a:r>
              <a:rPr lang="en-US" sz="2100" b="0" i="1" dirty="0">
                <a:solidFill>
                  <a:srgbClr val="333333"/>
                </a:solidFill>
                <a:effectLst/>
                <a:latin typeface="Georgia" panose="02040502050405020303" pitchFamily="18" charset="0"/>
              </a:rPr>
              <a:t>for the patients and to suggest remedies to prevent further damage, </a:t>
            </a:r>
            <a:r>
              <a:rPr lang="en-US" sz="2100" b="1" i="1" dirty="0">
                <a:solidFill>
                  <a:srgbClr val="333333"/>
                </a:solidFill>
                <a:effectLst/>
                <a:latin typeface="Georgia" panose="02040502050405020303" pitchFamily="18" charset="0"/>
              </a:rPr>
              <a:t>connec</a:t>
            </a:r>
            <a:r>
              <a:rPr lang="en-US" sz="2100" b="1" i="1" dirty="0">
                <a:solidFill>
                  <a:srgbClr val="333333"/>
                </a:solidFill>
                <a:latin typeface="Georgia" panose="02040502050405020303" pitchFamily="18" charset="0"/>
              </a:rPr>
              <a:t>ting to forums </a:t>
            </a:r>
            <a:r>
              <a:rPr lang="en-US" sz="2100" i="1" dirty="0">
                <a:solidFill>
                  <a:srgbClr val="333333"/>
                </a:solidFill>
                <a:latin typeface="Georgia" panose="02040502050405020303" pitchFamily="18" charset="0"/>
              </a:rPr>
              <a:t>for discussions and giving a </a:t>
            </a:r>
            <a:r>
              <a:rPr lang="en-US" sz="2100" b="1" i="1" dirty="0">
                <a:solidFill>
                  <a:srgbClr val="333333"/>
                </a:solidFill>
                <a:latin typeface="Georgia" panose="02040502050405020303" pitchFamily="18" charset="0"/>
              </a:rPr>
              <a:t>smart search</a:t>
            </a:r>
            <a:r>
              <a:rPr lang="en-US" sz="2100" i="1" dirty="0">
                <a:solidFill>
                  <a:srgbClr val="333333"/>
                </a:solidFill>
                <a:latin typeface="Georgia" panose="02040502050405020303" pitchFamily="18" charset="0"/>
              </a:rPr>
              <a:t> for skin specialists based on their geographic location </a:t>
            </a:r>
            <a:r>
              <a:rPr lang="en-US" sz="2100" i="1" u="sng" dirty="0">
                <a:solidFill>
                  <a:srgbClr val="333333"/>
                </a:solidFill>
                <a:latin typeface="Georgia" panose="02040502050405020303" pitchFamily="18" charset="0"/>
              </a:rPr>
              <a:t>with a very minimum hardware requirements </a:t>
            </a:r>
            <a:r>
              <a:rPr lang="en-US" sz="2200" i="1" dirty="0">
                <a:solidFill>
                  <a:srgbClr val="333333"/>
                </a:solidFill>
                <a:latin typeface="Georgia" panose="02040502050405020303" pitchFamily="18" charset="0"/>
              </a:rPr>
              <a:t>.</a:t>
            </a:r>
            <a:endParaRPr lang="en-IN" sz="2200" dirty="0"/>
          </a:p>
        </p:txBody>
      </p:sp>
    </p:spTree>
    <p:extLst>
      <p:ext uri="{BB962C8B-B14F-4D97-AF65-F5344CB8AC3E}">
        <p14:creationId xmlns:p14="http://schemas.microsoft.com/office/powerpoint/2010/main" val="381892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2B34-492F-4DE8-9E97-4E19103C5CA9}"/>
              </a:ext>
            </a:extLst>
          </p:cNvPr>
          <p:cNvSpPr>
            <a:spLocks noGrp="1"/>
          </p:cNvSpPr>
          <p:nvPr>
            <p:ph type="title"/>
          </p:nvPr>
        </p:nvSpPr>
        <p:spPr>
          <a:xfrm>
            <a:off x="1097280" y="286604"/>
            <a:ext cx="10058400" cy="142292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1FBF2A5-83A0-4F1B-BB07-66F970592F31}"/>
              </a:ext>
            </a:extLst>
          </p:cNvPr>
          <p:cNvSpPr>
            <a:spLocks noGrp="1"/>
          </p:cNvSpPr>
          <p:nvPr>
            <p:ph idx="1"/>
          </p:nvPr>
        </p:nvSpPr>
        <p:spPr>
          <a:xfrm>
            <a:off x="1097280" y="1961322"/>
            <a:ext cx="10058400" cy="4346713"/>
          </a:xfrm>
        </p:spPr>
        <p:txBody>
          <a:bodyPr>
            <a:normAutofit/>
          </a:bodyPr>
          <a:lstStyle/>
          <a:p>
            <a:pPr>
              <a:buFont typeface="Wingdings" panose="05000000000000000000" pitchFamily="2" charset="2"/>
              <a:buChar char="Ø"/>
            </a:pPr>
            <a:r>
              <a:rPr lang="en-US" sz="1700" b="0" i="0" dirty="0">
                <a:solidFill>
                  <a:srgbClr val="000000"/>
                </a:solidFill>
                <a:effectLst/>
                <a:latin typeface="Times New Roman" panose="02020603050405020304" pitchFamily="18" charset="0"/>
              </a:rPr>
              <a:t>Skin cancer, the most common human malignancy, is primarily diagnosed visually, beginning with an initial clinical screening and followed potentially by </a:t>
            </a:r>
            <a:r>
              <a:rPr lang="en-US" sz="1700" b="0" i="0" dirty="0" err="1">
                <a:solidFill>
                  <a:srgbClr val="000000"/>
                </a:solidFill>
                <a:effectLst/>
                <a:latin typeface="Times New Roman" panose="02020603050405020304" pitchFamily="18" charset="0"/>
              </a:rPr>
              <a:t>Dermoscopic</a:t>
            </a:r>
            <a:r>
              <a:rPr lang="en-US" sz="1700" b="0" i="0" dirty="0">
                <a:solidFill>
                  <a:srgbClr val="000000"/>
                </a:solidFill>
                <a:effectLst/>
                <a:latin typeface="Times New Roman" panose="02020603050405020304" pitchFamily="18" charset="0"/>
              </a:rPr>
              <a:t> analysis, a biopsy and histopathological examination.</a:t>
            </a:r>
          </a:p>
          <a:p>
            <a:pPr>
              <a:buFont typeface="Wingdings" panose="05000000000000000000" pitchFamily="2" charset="2"/>
              <a:buChar char="Ø"/>
            </a:pPr>
            <a:r>
              <a:rPr lang="en-US" sz="1700" b="0" i="0" dirty="0">
                <a:solidFill>
                  <a:srgbClr val="000000"/>
                </a:solidFill>
                <a:effectLst/>
                <a:latin typeface="Times New Roman" panose="02020603050405020304" pitchFamily="18" charset="0"/>
              </a:rPr>
              <a:t>Automated classification of skin lesions using images is a challenging task owing to the fine-grained variability in the appearance of skin lesions. Deep convolutional neural networks show potential for general and highly variable tasks across many fine-grained object categories.</a:t>
            </a:r>
          </a:p>
          <a:p>
            <a:pPr>
              <a:buFont typeface="Wingdings" panose="05000000000000000000" pitchFamily="2" charset="2"/>
              <a:buChar char="Ø"/>
            </a:pPr>
            <a:r>
              <a:rPr lang="en-US" sz="1700" b="0" i="0" dirty="0">
                <a:solidFill>
                  <a:srgbClr val="333333"/>
                </a:solidFill>
                <a:effectLst/>
                <a:latin typeface="Times New Roman" panose="02020603050405020304" pitchFamily="18" charset="0"/>
                <a:cs typeface="Times New Roman" panose="02020603050405020304" pitchFamily="18" charset="0"/>
              </a:rPr>
              <a:t>Using cloud computing for deep learning allows large datasets to be easily ingested and managed to train algorithms, and it allows deep learning models to scale efficiently and at lower costs using </a:t>
            </a:r>
            <a:r>
              <a:rPr lang="en-US" sz="1700" b="1" i="1" dirty="0">
                <a:solidFill>
                  <a:srgbClr val="333333"/>
                </a:solidFill>
                <a:effectLst/>
                <a:latin typeface="Times New Roman" panose="02020603050405020304" pitchFamily="18" charset="0"/>
                <a:cs typeface="Times New Roman" panose="02020603050405020304" pitchFamily="18" charset="0"/>
              </a:rPr>
              <a:t>GPU processing power</a:t>
            </a:r>
            <a:r>
              <a:rPr lang="en-US" sz="1700" b="0" i="0" dirty="0">
                <a:solidFill>
                  <a:srgbClr val="333333"/>
                </a:solidFill>
                <a:effectLst/>
                <a:latin typeface="Times New Roman" panose="02020603050405020304" pitchFamily="18" charset="0"/>
                <a:cs typeface="Times New Roman" panose="02020603050405020304" pitchFamily="18" charset="0"/>
              </a:rPr>
              <a:t>. By leveraging distributed networks, </a:t>
            </a:r>
            <a:r>
              <a:rPr lang="en-US" sz="1700" b="1" i="1" u="sng" dirty="0">
                <a:solidFill>
                  <a:srgbClr val="333333"/>
                </a:solidFill>
                <a:effectLst/>
                <a:latin typeface="Times New Roman" panose="02020603050405020304" pitchFamily="18" charset="0"/>
                <a:cs typeface="Times New Roman" panose="02020603050405020304" pitchFamily="18" charset="0"/>
              </a:rPr>
              <a:t>deep learning on the cloud allows you to design, develop and train deep learning applications faster.</a:t>
            </a:r>
            <a:endParaRPr lang="en-US" sz="1700" b="1" i="1" u="sng"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t>Highly accurate Computer vision models process in cloud to perform inference. As the model inferencing is needed when a network is not available, This is where “</a:t>
            </a:r>
            <a:r>
              <a:rPr lang="en-IN" sz="1700" b="1" i="1" dirty="0"/>
              <a:t>AI at Edge</a:t>
            </a:r>
            <a:r>
              <a:rPr lang="en-IN" sz="1700" b="1" dirty="0"/>
              <a:t>” comes to play. Edge applications are used for real-time decision making and avoid sending data to cloud to perform inference</a:t>
            </a:r>
            <a:r>
              <a:rPr lang="en-IN" sz="1700" b="1" i="1" u="sng" dirty="0"/>
              <a:t>. As Developing models in cloud is needed, but deploying it in Edge devices is better than centralizing the models in cloud</a:t>
            </a:r>
            <a:r>
              <a:rPr lang="en-IN" sz="1700" b="1" dirty="0"/>
              <a:t>.</a:t>
            </a:r>
          </a:p>
        </p:txBody>
      </p:sp>
    </p:spTree>
    <p:extLst>
      <p:ext uri="{BB962C8B-B14F-4D97-AF65-F5344CB8AC3E}">
        <p14:creationId xmlns:p14="http://schemas.microsoft.com/office/powerpoint/2010/main" val="159881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97F7B-0A85-435B-9334-A72893EA6565}"/>
              </a:ext>
            </a:extLst>
          </p:cNvPr>
          <p:cNvSpPr>
            <a:spLocks noGrp="1"/>
          </p:cNvSpPr>
          <p:nvPr>
            <p:ph type="body" sz="half" idx="2"/>
          </p:nvPr>
        </p:nvSpPr>
        <p:spPr>
          <a:xfrm>
            <a:off x="159026" y="132522"/>
            <a:ext cx="4293703" cy="6599582"/>
          </a:xfrm>
        </p:spPr>
        <p:txBody>
          <a:bodyPr>
            <a:normAutofit fontScale="92500" lnSpcReduction="10000"/>
          </a:bodyPr>
          <a:lstStyle/>
          <a:p>
            <a:r>
              <a:rPr lang="en-US" sz="2400" b="1" dirty="0"/>
              <a:t>Intel’s Distribution for </a:t>
            </a:r>
            <a:r>
              <a:rPr lang="en-US" sz="2400" b="1" dirty="0" err="1"/>
              <a:t>OpenVINO</a:t>
            </a:r>
            <a:r>
              <a:rPr lang="en-US" sz="2400" b="1" dirty="0"/>
              <a:t> Toolkit:</a:t>
            </a:r>
          </a:p>
          <a:p>
            <a:pPr>
              <a:buFont typeface="Wingdings" panose="05000000000000000000" pitchFamily="2" charset="2"/>
              <a:buChar char="Ø"/>
            </a:pPr>
            <a:r>
              <a:rPr lang="en-US" sz="1800" b="1" i="0" u="sng" dirty="0" err="1">
                <a:solidFill>
                  <a:schemeClr val="bg1"/>
                </a:solidFill>
                <a:effectLst/>
                <a:latin typeface="Open Sans"/>
              </a:rPr>
              <a:t>OpenVINO</a:t>
            </a:r>
            <a:r>
              <a:rPr lang="en-US" sz="1800" b="1" i="0" u="sng" dirty="0">
                <a:solidFill>
                  <a:schemeClr val="bg1"/>
                </a:solidFill>
                <a:effectLst/>
                <a:latin typeface="Open Sans"/>
              </a:rPr>
              <a:t> </a:t>
            </a:r>
            <a:r>
              <a:rPr lang="en-US" sz="1800" b="1" u="sng" dirty="0">
                <a:solidFill>
                  <a:schemeClr val="bg1"/>
                </a:solidFill>
                <a:latin typeface="Open Sans"/>
              </a:rPr>
              <a:t>[</a:t>
            </a:r>
            <a:r>
              <a:rPr lang="en-US" sz="2000" b="1" i="0" u="sng" dirty="0">
                <a:solidFill>
                  <a:schemeClr val="bg1"/>
                </a:solidFill>
                <a:effectLst/>
                <a:latin typeface="arial" panose="020B0604020202020204" pitchFamily="34" charset="0"/>
              </a:rPr>
              <a:t>Open Visual Inferencing and Neural Network Optimization</a:t>
            </a:r>
            <a:r>
              <a:rPr lang="en-US" sz="1800" b="1" i="0" u="sng" dirty="0">
                <a:solidFill>
                  <a:schemeClr val="bg1"/>
                </a:solidFill>
                <a:effectLst/>
                <a:latin typeface="Open Sans"/>
              </a:rPr>
              <a:t>] </a:t>
            </a:r>
            <a:r>
              <a:rPr lang="en-US" sz="1800" b="1" i="0" dirty="0">
                <a:solidFill>
                  <a:schemeClr val="bg1"/>
                </a:solidFill>
                <a:effectLst/>
                <a:latin typeface="Open Sans"/>
              </a:rPr>
              <a:t>An open source library useful for edge deployment due to its performance maximizations and pre-trained models.</a:t>
            </a:r>
          </a:p>
          <a:p>
            <a:pPr>
              <a:buFont typeface="Wingdings" panose="05000000000000000000" pitchFamily="2" charset="2"/>
              <a:buChar char="Ø"/>
            </a:pPr>
            <a:r>
              <a:rPr lang="en-US" sz="1800" b="1" dirty="0">
                <a:solidFill>
                  <a:schemeClr val="bg1"/>
                </a:solidFill>
                <a:latin typeface="Open Sans"/>
              </a:rPr>
              <a:t>This toolkit helps in optimizing neural network inferencing across a variety of Intel hardware and  helps optimizing speed and decrease in model size for inference at Edge.</a:t>
            </a:r>
          </a:p>
          <a:p>
            <a:pPr>
              <a:buFont typeface="Wingdings" panose="05000000000000000000" pitchFamily="2" charset="2"/>
              <a:buChar char="Ø"/>
            </a:pPr>
            <a:r>
              <a:rPr lang="en-US" sz="1800" b="1" dirty="0"/>
              <a:t>We can train a model in any Framework in cloud and give it to the Model Optimizer in </a:t>
            </a:r>
            <a:r>
              <a:rPr lang="en-US" sz="1800" b="1" dirty="0" err="1"/>
              <a:t>OpenVINO</a:t>
            </a:r>
            <a:r>
              <a:rPr lang="en-US" sz="1800" b="1" dirty="0"/>
              <a:t> toolkit which has the ability to convert the model to Intermediate Representation[IR</a:t>
            </a:r>
            <a:r>
              <a:rPr lang="en-US" sz="1800" b="1"/>
              <a:t>] format </a:t>
            </a:r>
            <a:r>
              <a:rPr lang="en-US" sz="1800" b="1" dirty="0"/>
              <a:t>for Inference Engine which is the main component to perform inference at Edge</a:t>
            </a:r>
            <a:r>
              <a:rPr lang="en-US" sz="1800" dirty="0"/>
              <a:t>. </a:t>
            </a:r>
          </a:p>
          <a:p>
            <a:endParaRPr lang="en-IN" dirty="0"/>
          </a:p>
        </p:txBody>
      </p:sp>
      <p:pic>
        <p:nvPicPr>
          <p:cNvPr id="5" name="Content Placeholder 4">
            <a:extLst>
              <a:ext uri="{FF2B5EF4-FFF2-40B4-BE49-F238E27FC236}">
                <a16:creationId xmlns:a16="http://schemas.microsoft.com/office/drawing/2014/main" id="{724C6F5E-424B-4CA1-BB79-DE4C3FCAE8C1}"/>
              </a:ext>
            </a:extLst>
          </p:cNvPr>
          <p:cNvPicPr>
            <a:picLocks noGrp="1" noChangeAspect="1"/>
          </p:cNvPicPr>
          <p:nvPr>
            <p:ph idx="1"/>
          </p:nvPr>
        </p:nvPicPr>
        <p:blipFill>
          <a:blip r:embed="rId2"/>
          <a:stretch>
            <a:fillRect/>
          </a:stretch>
        </p:blipFill>
        <p:spPr>
          <a:xfrm>
            <a:off x="5459413" y="92766"/>
            <a:ext cx="5927725" cy="3336234"/>
          </a:xfrm>
        </p:spPr>
      </p:pic>
      <p:pic>
        <p:nvPicPr>
          <p:cNvPr id="7" name="Picture 6">
            <a:extLst>
              <a:ext uri="{FF2B5EF4-FFF2-40B4-BE49-F238E27FC236}">
                <a16:creationId xmlns:a16="http://schemas.microsoft.com/office/drawing/2014/main" id="{8278EBAA-2C68-4AC6-A1F8-D95EC1BEBC8D}"/>
              </a:ext>
            </a:extLst>
          </p:cNvPr>
          <p:cNvPicPr>
            <a:picLocks noChangeAspect="1"/>
          </p:cNvPicPr>
          <p:nvPr/>
        </p:nvPicPr>
        <p:blipFill>
          <a:blip r:embed="rId3"/>
          <a:stretch>
            <a:fillRect/>
          </a:stretch>
        </p:blipFill>
        <p:spPr>
          <a:xfrm>
            <a:off x="5830958" y="3684103"/>
            <a:ext cx="5621268" cy="2928732"/>
          </a:xfrm>
          <a:prstGeom prst="rect">
            <a:avLst/>
          </a:prstGeom>
        </p:spPr>
      </p:pic>
    </p:spTree>
    <p:extLst>
      <p:ext uri="{BB962C8B-B14F-4D97-AF65-F5344CB8AC3E}">
        <p14:creationId xmlns:p14="http://schemas.microsoft.com/office/powerpoint/2010/main" val="372886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56E5-A811-4D6F-89CE-329C644FAE7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15EC468A-A453-4E16-ABC9-7B493C59D38F}"/>
              </a:ext>
            </a:extLst>
          </p:cNvPr>
          <p:cNvSpPr>
            <a:spLocks noGrp="1"/>
          </p:cNvSpPr>
          <p:nvPr>
            <p:ph idx="1"/>
          </p:nvPr>
        </p:nvSpPr>
        <p:spPr/>
        <p:txBody>
          <a:bodyPr/>
          <a:lstStyle/>
          <a:p>
            <a:endParaRPr lang="en-US" sz="2400" b="1" dirty="0"/>
          </a:p>
          <a:p>
            <a:pPr>
              <a:buFont typeface="Wingdings" panose="05000000000000000000" pitchFamily="2" charset="2"/>
              <a:buChar char="Ø"/>
            </a:pPr>
            <a:r>
              <a:rPr lang="en-US" sz="2400" b="1" dirty="0"/>
              <a:t> Hardware Requirements :  </a:t>
            </a:r>
            <a:r>
              <a:rPr lang="en-US" sz="2000" dirty="0"/>
              <a:t>PC or Desktop[with any intel processors], Camera, 4GB 					 RAM[minimum]</a:t>
            </a:r>
          </a:p>
          <a:p>
            <a:pPr>
              <a:buFont typeface="Wingdings" panose="05000000000000000000" pitchFamily="2" charset="2"/>
              <a:buChar char="Ø"/>
            </a:pPr>
            <a:r>
              <a:rPr lang="en-US" sz="2400" b="1" dirty="0"/>
              <a:t> Software Requirements </a:t>
            </a:r>
            <a:r>
              <a:rPr lang="en-US" sz="2000" dirty="0"/>
              <a:t>:  Python IDE[3.x version], Intel’s </a:t>
            </a:r>
            <a:r>
              <a:rPr lang="en-US" sz="2000" dirty="0" err="1"/>
              <a:t>OpenVINO</a:t>
            </a:r>
            <a:r>
              <a:rPr lang="en-US" sz="2000" dirty="0"/>
              <a:t> toolkit, Google 					Chrome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3074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E88B-5E3B-4690-8D87-A54CA3199EB7}"/>
              </a:ext>
            </a:extLst>
          </p:cNvPr>
          <p:cNvSpPr>
            <a:spLocks noGrp="1"/>
          </p:cNvSpPr>
          <p:nvPr>
            <p:ph type="title"/>
          </p:nvPr>
        </p:nvSpPr>
        <p:spPr/>
        <p:txBody>
          <a:bodyPr/>
          <a:lstStyle/>
          <a:p>
            <a:r>
              <a:rPr lang="en-US" dirty="0"/>
              <a:t>System Architecture</a:t>
            </a:r>
            <a:endParaRPr lang="en-IN" dirty="0"/>
          </a:p>
        </p:txBody>
      </p:sp>
      <p:pic>
        <p:nvPicPr>
          <p:cNvPr id="8" name="Content Placeholder 7">
            <a:extLst>
              <a:ext uri="{FF2B5EF4-FFF2-40B4-BE49-F238E27FC236}">
                <a16:creationId xmlns:a16="http://schemas.microsoft.com/office/drawing/2014/main" id="{789A2977-6350-43FB-BDAD-E071D799743A}"/>
              </a:ext>
            </a:extLst>
          </p:cNvPr>
          <p:cNvPicPr>
            <a:picLocks noGrp="1" noChangeAspect="1"/>
          </p:cNvPicPr>
          <p:nvPr>
            <p:ph idx="1"/>
          </p:nvPr>
        </p:nvPicPr>
        <p:blipFill>
          <a:blip r:embed="rId2"/>
          <a:stretch>
            <a:fillRect/>
          </a:stretch>
        </p:blipFill>
        <p:spPr>
          <a:xfrm>
            <a:off x="2716696" y="2093843"/>
            <a:ext cx="1510748" cy="1020418"/>
          </a:xfrm>
        </p:spPr>
      </p:pic>
      <p:sp>
        <p:nvSpPr>
          <p:cNvPr id="4" name="Rectangle 3">
            <a:extLst>
              <a:ext uri="{FF2B5EF4-FFF2-40B4-BE49-F238E27FC236}">
                <a16:creationId xmlns:a16="http://schemas.microsoft.com/office/drawing/2014/main" id="{2A1C206E-AB63-4437-A7B1-8BF024FDC9AA}"/>
              </a:ext>
            </a:extLst>
          </p:cNvPr>
          <p:cNvSpPr/>
          <p:nvPr/>
        </p:nvSpPr>
        <p:spPr>
          <a:xfrm>
            <a:off x="238540" y="2093843"/>
            <a:ext cx="1510748" cy="10204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a:t>Identifying yourself</a:t>
            </a:r>
          </a:p>
          <a:p>
            <a:pPr algn="ctr"/>
            <a:r>
              <a:rPr lang="en-US" sz="1400" dirty="0"/>
              <a:t>Patient   </a:t>
            </a:r>
          </a:p>
          <a:p>
            <a:pPr algn="ctr"/>
            <a:r>
              <a:rPr lang="en-US" sz="1400" dirty="0"/>
              <a:t>Doctor</a:t>
            </a:r>
            <a:endParaRPr lang="en-IN" sz="1400" dirty="0"/>
          </a:p>
        </p:txBody>
      </p:sp>
      <p:sp>
        <p:nvSpPr>
          <p:cNvPr id="5" name="Rectangle 4">
            <a:extLst>
              <a:ext uri="{FF2B5EF4-FFF2-40B4-BE49-F238E27FC236}">
                <a16:creationId xmlns:a16="http://schemas.microsoft.com/office/drawing/2014/main" id="{3EA23A3A-4C54-4271-B303-0FA88095BC57}"/>
              </a:ext>
            </a:extLst>
          </p:cNvPr>
          <p:cNvSpPr/>
          <p:nvPr/>
        </p:nvSpPr>
        <p:spPr>
          <a:xfrm>
            <a:off x="1512094" y="2740821"/>
            <a:ext cx="107156" cy="92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08CA5AD-29A8-49F3-ACB3-531F4CEA59BF}"/>
              </a:ext>
            </a:extLst>
          </p:cNvPr>
          <p:cNvSpPr/>
          <p:nvPr/>
        </p:nvSpPr>
        <p:spPr>
          <a:xfrm>
            <a:off x="1512094" y="2957513"/>
            <a:ext cx="107156" cy="92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8DD56833-F079-42D9-9A75-B09F8A2E30C1}"/>
              </a:ext>
            </a:extLst>
          </p:cNvPr>
          <p:cNvCxnSpPr>
            <a:stCxn id="4" idx="3"/>
            <a:endCxn id="8" idx="1"/>
          </p:cNvCxnSpPr>
          <p:nvPr/>
        </p:nvCxnSpPr>
        <p:spPr>
          <a:xfrm>
            <a:off x="1749288" y="2604052"/>
            <a:ext cx="9674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2C97F34-4F35-4BF7-B2E7-806E2B7DF82F}"/>
              </a:ext>
            </a:extLst>
          </p:cNvPr>
          <p:cNvPicPr>
            <a:picLocks noChangeAspect="1"/>
          </p:cNvPicPr>
          <p:nvPr/>
        </p:nvPicPr>
        <p:blipFill>
          <a:blip r:embed="rId3"/>
          <a:stretch>
            <a:fillRect/>
          </a:stretch>
        </p:blipFill>
        <p:spPr>
          <a:xfrm>
            <a:off x="5194852" y="2085788"/>
            <a:ext cx="1881809" cy="1028474"/>
          </a:xfrm>
          <a:prstGeom prst="rect">
            <a:avLst/>
          </a:prstGeom>
        </p:spPr>
      </p:pic>
      <p:sp>
        <p:nvSpPr>
          <p:cNvPr id="18" name="Rectangle 17">
            <a:extLst>
              <a:ext uri="{FF2B5EF4-FFF2-40B4-BE49-F238E27FC236}">
                <a16:creationId xmlns:a16="http://schemas.microsoft.com/office/drawing/2014/main" id="{61CB139B-C691-402E-AAE6-2F2E9F7DC322}"/>
              </a:ext>
            </a:extLst>
          </p:cNvPr>
          <p:cNvSpPr/>
          <p:nvPr/>
        </p:nvSpPr>
        <p:spPr>
          <a:xfrm>
            <a:off x="8256104" y="2093843"/>
            <a:ext cx="1364974" cy="10204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50" dirty="0"/>
              <a:t>List of  remedies to prevent further damage</a:t>
            </a:r>
            <a:endParaRPr lang="en-IN" sz="1450" dirty="0"/>
          </a:p>
        </p:txBody>
      </p:sp>
      <p:sp>
        <p:nvSpPr>
          <p:cNvPr id="20" name="Oval 19">
            <a:extLst>
              <a:ext uri="{FF2B5EF4-FFF2-40B4-BE49-F238E27FC236}">
                <a16:creationId xmlns:a16="http://schemas.microsoft.com/office/drawing/2014/main" id="{5B5549AA-5C28-499A-BFB9-F4EE5250341A}"/>
              </a:ext>
            </a:extLst>
          </p:cNvPr>
          <p:cNvSpPr/>
          <p:nvPr/>
        </p:nvSpPr>
        <p:spPr>
          <a:xfrm>
            <a:off x="10442712" y="2093843"/>
            <a:ext cx="1364973" cy="102041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End of program</a:t>
            </a:r>
            <a:endParaRPr lang="en-IN" sz="1600" dirty="0"/>
          </a:p>
        </p:txBody>
      </p:sp>
      <p:pic>
        <p:nvPicPr>
          <p:cNvPr id="24" name="Picture 23">
            <a:extLst>
              <a:ext uri="{FF2B5EF4-FFF2-40B4-BE49-F238E27FC236}">
                <a16:creationId xmlns:a16="http://schemas.microsoft.com/office/drawing/2014/main" id="{08B40298-B1DF-4044-858F-0EE5F6AB03C0}"/>
              </a:ext>
            </a:extLst>
          </p:cNvPr>
          <p:cNvPicPr>
            <a:picLocks noChangeAspect="1"/>
          </p:cNvPicPr>
          <p:nvPr/>
        </p:nvPicPr>
        <p:blipFill>
          <a:blip r:embed="rId4"/>
          <a:stretch>
            <a:fillRect/>
          </a:stretch>
        </p:blipFill>
        <p:spPr>
          <a:xfrm>
            <a:off x="4015409" y="3624470"/>
            <a:ext cx="2862469" cy="1888428"/>
          </a:xfrm>
          <a:prstGeom prst="rect">
            <a:avLst/>
          </a:prstGeom>
        </p:spPr>
      </p:pic>
      <p:sp>
        <p:nvSpPr>
          <p:cNvPr id="26" name="Rectangle 25">
            <a:extLst>
              <a:ext uri="{FF2B5EF4-FFF2-40B4-BE49-F238E27FC236}">
                <a16:creationId xmlns:a16="http://schemas.microsoft.com/office/drawing/2014/main" id="{346D5C1A-9747-4FCA-A10C-343FAFE6F89F}"/>
              </a:ext>
            </a:extLst>
          </p:cNvPr>
          <p:cNvSpPr/>
          <p:nvPr/>
        </p:nvSpPr>
        <p:spPr>
          <a:xfrm rot="2700000">
            <a:off x="9263270" y="3882887"/>
            <a:ext cx="1440000" cy="1440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9411DB39-EAF9-43F6-A5E7-F065DE377AE7}"/>
              </a:ext>
            </a:extLst>
          </p:cNvPr>
          <p:cNvSpPr/>
          <p:nvPr/>
        </p:nvSpPr>
        <p:spPr>
          <a:xfrm>
            <a:off x="9515061" y="4121426"/>
            <a:ext cx="927651" cy="9409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Forums or skin specialist nearby</a:t>
            </a:r>
            <a:endParaRPr lang="en-IN" sz="1400" dirty="0"/>
          </a:p>
        </p:txBody>
      </p:sp>
      <p:cxnSp>
        <p:nvCxnSpPr>
          <p:cNvPr id="32" name="Straight Arrow Connector 31">
            <a:extLst>
              <a:ext uri="{FF2B5EF4-FFF2-40B4-BE49-F238E27FC236}">
                <a16:creationId xmlns:a16="http://schemas.microsoft.com/office/drawing/2014/main" id="{6E748375-DCCA-4F7C-B3B2-EC0B4870B273}"/>
              </a:ext>
            </a:extLst>
          </p:cNvPr>
          <p:cNvCxnSpPr>
            <a:stCxn id="8" idx="3"/>
            <a:endCxn id="17" idx="1"/>
          </p:cNvCxnSpPr>
          <p:nvPr/>
        </p:nvCxnSpPr>
        <p:spPr>
          <a:xfrm flipV="1">
            <a:off x="4227444" y="2600025"/>
            <a:ext cx="967408" cy="4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53339-C56B-418E-9283-8FC3E347A153}"/>
              </a:ext>
            </a:extLst>
          </p:cNvPr>
          <p:cNvCxnSpPr>
            <a:stCxn id="17" idx="3"/>
            <a:endCxn id="18" idx="1"/>
          </p:cNvCxnSpPr>
          <p:nvPr/>
        </p:nvCxnSpPr>
        <p:spPr>
          <a:xfrm>
            <a:off x="7076661" y="2600025"/>
            <a:ext cx="1179443" cy="4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967E5FA-1B88-429F-A437-9836A140847D}"/>
              </a:ext>
            </a:extLst>
          </p:cNvPr>
          <p:cNvCxnSpPr>
            <a:stCxn id="18" idx="3"/>
            <a:endCxn id="20" idx="2"/>
          </p:cNvCxnSpPr>
          <p:nvPr/>
        </p:nvCxnSpPr>
        <p:spPr>
          <a:xfrm>
            <a:off x="9621078" y="2604052"/>
            <a:ext cx="8216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5F157DC3-2AA7-475C-8AE6-3D67789A2CAA}"/>
              </a:ext>
            </a:extLst>
          </p:cNvPr>
          <p:cNvCxnSpPr>
            <a:stCxn id="18" idx="2"/>
          </p:cNvCxnSpPr>
          <p:nvPr/>
        </p:nvCxnSpPr>
        <p:spPr>
          <a:xfrm rot="16200000" flipH="1">
            <a:off x="9223542" y="2829309"/>
            <a:ext cx="470392" cy="10402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8695513-EEBD-481F-A6BF-A282BE8638EA}"/>
              </a:ext>
            </a:extLst>
          </p:cNvPr>
          <p:cNvCxnSpPr>
            <a:endCxn id="24" idx="3"/>
          </p:cNvCxnSpPr>
          <p:nvPr/>
        </p:nvCxnSpPr>
        <p:spPr>
          <a:xfrm flipH="1" flipV="1">
            <a:off x="6877878" y="4568684"/>
            <a:ext cx="2060712" cy="2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51075B5-8D81-485A-ACB4-79CF04F456B5}"/>
              </a:ext>
            </a:extLst>
          </p:cNvPr>
          <p:cNvCxnSpPr/>
          <p:nvPr/>
        </p:nvCxnSpPr>
        <p:spPr>
          <a:xfrm>
            <a:off x="11001504" y="4602887"/>
            <a:ext cx="382113"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0FBEA96-E911-4445-A46A-23B2F9C4E45C}"/>
              </a:ext>
            </a:extLst>
          </p:cNvPr>
          <p:cNvCxnSpPr/>
          <p:nvPr/>
        </p:nvCxnSpPr>
        <p:spPr>
          <a:xfrm>
            <a:off x="11384280" y="4602887"/>
            <a:ext cx="0" cy="164551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816CF0B-04C5-4645-BBC4-E1FCFACDFF6B}"/>
              </a:ext>
            </a:extLst>
          </p:cNvPr>
          <p:cNvCxnSpPr/>
          <p:nvPr/>
        </p:nvCxnSpPr>
        <p:spPr>
          <a:xfrm flipH="1">
            <a:off x="1749288" y="6248400"/>
            <a:ext cx="9634329"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3FD6F561-F871-4A60-8BE5-0FDBB31114C7}"/>
              </a:ext>
            </a:extLst>
          </p:cNvPr>
          <p:cNvCxnSpPr>
            <a:cxnSpLocks/>
          </p:cNvCxnSpPr>
          <p:nvPr/>
        </p:nvCxnSpPr>
        <p:spPr>
          <a:xfrm flipH="1" flipV="1">
            <a:off x="1736036" y="5512898"/>
            <a:ext cx="13252" cy="73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260AA91A-54EC-4595-9BAA-40A684F7C7C7}"/>
              </a:ext>
            </a:extLst>
          </p:cNvPr>
          <p:cNvSpPr/>
          <p:nvPr/>
        </p:nvSpPr>
        <p:spPr>
          <a:xfrm>
            <a:off x="1828800" y="2682229"/>
            <a:ext cx="800100" cy="449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Upload the pic of infected area</a:t>
            </a:r>
            <a:endParaRPr lang="en-IN" sz="900" dirty="0"/>
          </a:p>
        </p:txBody>
      </p:sp>
      <p:sp>
        <p:nvSpPr>
          <p:cNvPr id="59" name="Rectangle 58">
            <a:extLst>
              <a:ext uri="{FF2B5EF4-FFF2-40B4-BE49-F238E27FC236}">
                <a16:creationId xmlns:a16="http://schemas.microsoft.com/office/drawing/2014/main" id="{AC648C3A-F163-459A-8B0A-2E877631F2A7}"/>
              </a:ext>
            </a:extLst>
          </p:cNvPr>
          <p:cNvSpPr/>
          <p:nvPr/>
        </p:nvSpPr>
        <p:spPr>
          <a:xfrm>
            <a:off x="4312920" y="2682229"/>
            <a:ext cx="784860" cy="4703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Predict probability of skin cancer</a:t>
            </a:r>
            <a:endParaRPr lang="en-IN" sz="900" dirty="0"/>
          </a:p>
        </p:txBody>
      </p:sp>
      <p:sp>
        <p:nvSpPr>
          <p:cNvPr id="60" name="Rectangle 59">
            <a:extLst>
              <a:ext uri="{FF2B5EF4-FFF2-40B4-BE49-F238E27FC236}">
                <a16:creationId xmlns:a16="http://schemas.microsoft.com/office/drawing/2014/main" id="{54CD6F53-D8ED-44A8-889D-E7B7F46C970F}"/>
              </a:ext>
            </a:extLst>
          </p:cNvPr>
          <p:cNvSpPr/>
          <p:nvPr/>
        </p:nvSpPr>
        <p:spPr>
          <a:xfrm>
            <a:off x="7122877" y="2719471"/>
            <a:ext cx="977183" cy="5491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Suggesting remedies</a:t>
            </a:r>
          </a:p>
          <a:p>
            <a:pPr algn="ctr"/>
            <a:endParaRPr lang="en-US" sz="900" dirty="0"/>
          </a:p>
          <a:p>
            <a:pPr algn="ctr"/>
            <a:endParaRPr lang="en-IN" sz="900" dirty="0"/>
          </a:p>
        </p:txBody>
      </p:sp>
      <p:sp>
        <p:nvSpPr>
          <p:cNvPr id="61" name="Rectangle 60">
            <a:extLst>
              <a:ext uri="{FF2B5EF4-FFF2-40B4-BE49-F238E27FC236}">
                <a16:creationId xmlns:a16="http://schemas.microsoft.com/office/drawing/2014/main" id="{A504D9C4-E872-4745-B062-9E3241A8829C}"/>
              </a:ext>
            </a:extLst>
          </p:cNvPr>
          <p:cNvSpPr/>
          <p:nvPr/>
        </p:nvSpPr>
        <p:spPr>
          <a:xfrm>
            <a:off x="9692640" y="2682229"/>
            <a:ext cx="670560" cy="3436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Doctor </a:t>
            </a:r>
          </a:p>
          <a:p>
            <a:pPr algn="ctr"/>
            <a:endParaRPr lang="en-IN" sz="900" dirty="0"/>
          </a:p>
        </p:txBody>
      </p:sp>
      <p:sp>
        <p:nvSpPr>
          <p:cNvPr id="62" name="Rectangle 61">
            <a:extLst>
              <a:ext uri="{FF2B5EF4-FFF2-40B4-BE49-F238E27FC236}">
                <a16:creationId xmlns:a16="http://schemas.microsoft.com/office/drawing/2014/main" id="{C54AAF1D-E428-4CD9-BA9A-388D34E84529}"/>
              </a:ext>
            </a:extLst>
          </p:cNvPr>
          <p:cNvSpPr/>
          <p:nvPr/>
        </p:nvSpPr>
        <p:spPr>
          <a:xfrm>
            <a:off x="8965036" y="3202663"/>
            <a:ext cx="550025" cy="3334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Patient    </a:t>
            </a:r>
          </a:p>
          <a:p>
            <a:pPr algn="ctr"/>
            <a:endParaRPr lang="en-IN" sz="900" dirty="0"/>
          </a:p>
        </p:txBody>
      </p:sp>
      <p:sp>
        <p:nvSpPr>
          <p:cNvPr id="63" name="Rectangle 62">
            <a:extLst>
              <a:ext uri="{FF2B5EF4-FFF2-40B4-BE49-F238E27FC236}">
                <a16:creationId xmlns:a16="http://schemas.microsoft.com/office/drawing/2014/main" id="{A25B7589-1F26-4ED5-B102-26C83D81F66E}"/>
              </a:ext>
            </a:extLst>
          </p:cNvPr>
          <p:cNvSpPr/>
          <p:nvPr/>
        </p:nvSpPr>
        <p:spPr>
          <a:xfrm>
            <a:off x="6990492" y="3908530"/>
            <a:ext cx="1861929" cy="5893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Connect to forums which offers discussions</a:t>
            </a:r>
            <a:endParaRPr lang="en-IN" sz="900" dirty="0"/>
          </a:p>
        </p:txBody>
      </p:sp>
      <p:sp>
        <p:nvSpPr>
          <p:cNvPr id="64" name="Rectangle 63">
            <a:extLst>
              <a:ext uri="{FF2B5EF4-FFF2-40B4-BE49-F238E27FC236}">
                <a16:creationId xmlns:a16="http://schemas.microsoft.com/office/drawing/2014/main" id="{8CABD35F-118C-479D-AC90-327ACCCC3C75}"/>
              </a:ext>
            </a:extLst>
          </p:cNvPr>
          <p:cNvSpPr/>
          <p:nvPr/>
        </p:nvSpPr>
        <p:spPr>
          <a:xfrm>
            <a:off x="3063915" y="5802335"/>
            <a:ext cx="4403685" cy="3705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Smart search for skin specialist nearby</a:t>
            </a:r>
            <a:endParaRPr lang="en-IN" sz="1200" dirty="0"/>
          </a:p>
        </p:txBody>
      </p:sp>
      <p:pic>
        <p:nvPicPr>
          <p:cNvPr id="7" name="Picture 6">
            <a:extLst>
              <a:ext uri="{FF2B5EF4-FFF2-40B4-BE49-F238E27FC236}">
                <a16:creationId xmlns:a16="http://schemas.microsoft.com/office/drawing/2014/main" id="{C2606EB8-ECDE-4619-B9A7-F6DAFB9646B7}"/>
              </a:ext>
            </a:extLst>
          </p:cNvPr>
          <p:cNvPicPr>
            <a:picLocks noChangeAspect="1"/>
          </p:cNvPicPr>
          <p:nvPr/>
        </p:nvPicPr>
        <p:blipFill>
          <a:blip r:embed="rId5"/>
          <a:stretch>
            <a:fillRect/>
          </a:stretch>
        </p:blipFill>
        <p:spPr>
          <a:xfrm>
            <a:off x="238541" y="3584653"/>
            <a:ext cx="2955234" cy="1852702"/>
          </a:xfrm>
          <a:prstGeom prst="rect">
            <a:avLst/>
          </a:prstGeom>
        </p:spPr>
      </p:pic>
    </p:spTree>
    <p:extLst>
      <p:ext uri="{BB962C8B-B14F-4D97-AF65-F5344CB8AC3E}">
        <p14:creationId xmlns:p14="http://schemas.microsoft.com/office/powerpoint/2010/main" val="189953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4B6C-2527-4093-9DF0-CAFE457CAFF4}"/>
              </a:ext>
            </a:extLst>
          </p:cNvPr>
          <p:cNvSpPr>
            <a:spLocks noGrp="1"/>
          </p:cNvSpPr>
          <p:nvPr>
            <p:ph type="title"/>
          </p:nvPr>
        </p:nvSpPr>
        <p:spPr/>
        <p:txBody>
          <a:bodyPr/>
          <a:lstStyle/>
          <a:p>
            <a:r>
              <a:rPr lang="en-US" dirty="0"/>
              <a:t>Dataset and Model Training</a:t>
            </a:r>
          </a:p>
        </p:txBody>
      </p:sp>
      <p:sp>
        <p:nvSpPr>
          <p:cNvPr id="3" name="Content Placeholder 2">
            <a:extLst>
              <a:ext uri="{FF2B5EF4-FFF2-40B4-BE49-F238E27FC236}">
                <a16:creationId xmlns:a16="http://schemas.microsoft.com/office/drawing/2014/main" id="{8D4A91A9-1088-47B5-B901-3233E8CF9843}"/>
              </a:ext>
            </a:extLst>
          </p:cNvPr>
          <p:cNvSpPr>
            <a:spLocks noGrp="1"/>
          </p:cNvSpPr>
          <p:nvPr>
            <p:ph idx="1"/>
          </p:nvPr>
        </p:nvSpPr>
        <p:spPr>
          <a:xfrm>
            <a:off x="1097280" y="2108201"/>
            <a:ext cx="10058400" cy="4178299"/>
          </a:xfrm>
        </p:spPr>
        <p:txBody>
          <a:bodyPr>
            <a:normAutofit fontScale="92500" lnSpcReduction="20000"/>
          </a:bodyPr>
          <a:lstStyle/>
          <a:p>
            <a:pPr>
              <a:buFont typeface="Wingdings" panose="05000000000000000000" pitchFamily="2" charset="2"/>
              <a:buChar char="Ø"/>
            </a:pPr>
            <a:r>
              <a:rPr lang="en-US" i="0" dirty="0">
                <a:solidFill>
                  <a:srgbClr val="333333"/>
                </a:solidFill>
                <a:effectLst/>
              </a:rPr>
              <a:t>Choosing a dataset is important for a problem statement. The </a:t>
            </a:r>
            <a:r>
              <a:rPr lang="en-US" b="1" i="0" dirty="0">
                <a:solidFill>
                  <a:srgbClr val="333333"/>
                </a:solidFill>
                <a:effectLst/>
              </a:rPr>
              <a:t>Skin Cancer : Benign vs Malignant  dataset</a:t>
            </a:r>
            <a:r>
              <a:rPr lang="en-US" i="0" dirty="0">
                <a:solidFill>
                  <a:srgbClr val="333333"/>
                </a:solidFill>
                <a:effectLst/>
              </a:rPr>
              <a:t>, a large collection of multi-source </a:t>
            </a:r>
            <a:r>
              <a:rPr lang="en-US" i="0" dirty="0" err="1">
                <a:solidFill>
                  <a:srgbClr val="333333"/>
                </a:solidFill>
                <a:effectLst/>
              </a:rPr>
              <a:t>dermatoscopic</a:t>
            </a:r>
            <a:r>
              <a:rPr lang="en-US" i="0" dirty="0">
                <a:solidFill>
                  <a:srgbClr val="333333"/>
                </a:solidFill>
                <a:effectLst/>
              </a:rPr>
              <a:t> images of common pigmented skin lesions by “</a:t>
            </a:r>
            <a:r>
              <a:rPr lang="en-US" i="0" dirty="0">
                <a:solidFill>
                  <a:srgbClr val="333333"/>
                </a:solidFill>
                <a:effectLst/>
                <a:hlinkClick r:id="rId2"/>
              </a:rPr>
              <a:t>Kaggle</a:t>
            </a:r>
            <a:r>
              <a:rPr lang="en-US" i="0" dirty="0">
                <a:solidFill>
                  <a:srgbClr val="333333"/>
                </a:solidFill>
                <a:effectLst/>
              </a:rPr>
              <a:t>”.</a:t>
            </a:r>
          </a:p>
          <a:p>
            <a:pPr>
              <a:buFont typeface="Wingdings" panose="05000000000000000000" pitchFamily="2" charset="2"/>
              <a:buChar char="Ø"/>
            </a:pPr>
            <a:r>
              <a:rPr lang="en-US" dirty="0">
                <a:solidFill>
                  <a:srgbClr val="333333"/>
                </a:solidFill>
              </a:rPr>
              <a:t>The dataset contains the important categories such as </a:t>
            </a:r>
            <a:r>
              <a:rPr lang="en-US" u="sng" dirty="0">
                <a:solidFill>
                  <a:srgbClr val="333333"/>
                </a:solidFill>
              </a:rPr>
              <a:t>: </a:t>
            </a:r>
            <a:r>
              <a:rPr lang="en-IN" sz="1800" i="1" u="sng" dirty="0">
                <a:solidFill>
                  <a:srgbClr val="333333"/>
                </a:solidFill>
                <a:effectLst/>
              </a:rPr>
              <a:t>Actinic keratoses[</a:t>
            </a:r>
            <a:r>
              <a:rPr lang="en-IN" sz="1800" i="1" u="sng" dirty="0" err="1">
                <a:solidFill>
                  <a:srgbClr val="333333"/>
                </a:solidFill>
                <a:effectLst/>
              </a:rPr>
              <a:t>akiec</a:t>
            </a:r>
            <a:r>
              <a:rPr lang="en-IN" sz="1800" i="1" u="sng" dirty="0">
                <a:solidFill>
                  <a:srgbClr val="333333"/>
                </a:solidFill>
                <a:effectLst/>
              </a:rPr>
              <a:t>], basal cell carcinoma[bcc], benign keratosis-like lesions[</a:t>
            </a:r>
            <a:r>
              <a:rPr lang="en-IN" sz="1800" i="1" u="sng" dirty="0" err="1">
                <a:solidFill>
                  <a:srgbClr val="333333"/>
                </a:solidFill>
                <a:effectLst/>
              </a:rPr>
              <a:t>bkl</a:t>
            </a:r>
            <a:r>
              <a:rPr lang="en-IN" sz="1800" i="1" u="sng" dirty="0">
                <a:solidFill>
                  <a:srgbClr val="333333"/>
                </a:solidFill>
                <a:effectLst/>
              </a:rPr>
              <a:t>], dermatofibroma [df], melanocytic nevi[</a:t>
            </a:r>
            <a:r>
              <a:rPr lang="en-IN" sz="1800" i="1" u="sng" dirty="0" err="1">
                <a:solidFill>
                  <a:srgbClr val="333333"/>
                </a:solidFill>
                <a:effectLst/>
              </a:rPr>
              <a:t>nv</a:t>
            </a:r>
            <a:r>
              <a:rPr lang="en-IN" sz="1800" i="1" u="sng" dirty="0">
                <a:solidFill>
                  <a:srgbClr val="333333"/>
                </a:solidFill>
                <a:effectLst/>
              </a:rPr>
              <a:t>], melanoma[</a:t>
            </a:r>
            <a:r>
              <a:rPr lang="en-IN" sz="1800" i="1" u="sng" dirty="0" err="1">
                <a:solidFill>
                  <a:srgbClr val="333333"/>
                </a:solidFill>
                <a:effectLst/>
              </a:rPr>
              <a:t>mel</a:t>
            </a:r>
            <a:r>
              <a:rPr lang="en-IN" sz="1800" i="1" u="sng" dirty="0">
                <a:solidFill>
                  <a:srgbClr val="333333"/>
                </a:solidFill>
                <a:effectLst/>
              </a:rPr>
              <a:t>] and vascular lesions[</a:t>
            </a:r>
            <a:r>
              <a:rPr lang="en-IN" sz="1800" i="1" u="sng" dirty="0" err="1">
                <a:solidFill>
                  <a:srgbClr val="333333"/>
                </a:solidFill>
                <a:effectLst/>
              </a:rPr>
              <a:t>vasc</a:t>
            </a:r>
            <a:r>
              <a:rPr lang="en-IN" sz="1800" i="1" u="sng" dirty="0">
                <a:solidFill>
                  <a:srgbClr val="333333"/>
                </a:solidFill>
                <a:effectLst/>
              </a:rPr>
              <a:t>], f</a:t>
            </a:r>
            <a:r>
              <a:rPr lang="en-IN" sz="1800" i="1" dirty="0">
                <a:solidFill>
                  <a:srgbClr val="333333"/>
                </a:solidFill>
                <a:effectLst/>
              </a:rPr>
              <a:t>or cancer estimation in these lesions.</a:t>
            </a:r>
          </a:p>
          <a:p>
            <a:pPr>
              <a:buFont typeface="Wingdings" panose="05000000000000000000" pitchFamily="2" charset="2"/>
              <a:buChar char="Ø"/>
            </a:pPr>
            <a:r>
              <a:rPr lang="en-IN" sz="1800" b="1" i="1" dirty="0">
                <a:solidFill>
                  <a:srgbClr val="333333"/>
                </a:solidFill>
              </a:rPr>
              <a:t>Kaggle Kernel </a:t>
            </a:r>
            <a:r>
              <a:rPr lang="en-IN" sz="1800" i="1" dirty="0">
                <a:solidFill>
                  <a:srgbClr val="333333"/>
                </a:solidFill>
              </a:rPr>
              <a:t>a</a:t>
            </a:r>
            <a:r>
              <a:rPr lang="en-IN" sz="1800" b="1" i="1" dirty="0">
                <a:solidFill>
                  <a:srgbClr val="333333"/>
                </a:solidFill>
                <a:effectLst/>
              </a:rPr>
              <a:t> </a:t>
            </a:r>
            <a:r>
              <a:rPr lang="en-IN" sz="1600" b="0" i="0" dirty="0" err="1">
                <a:solidFill>
                  <a:srgbClr val="222222"/>
                </a:solidFill>
                <a:effectLst/>
                <a:latin typeface="arial" panose="020B0604020202020204" pitchFamily="34" charset="0"/>
              </a:rPr>
              <a:t>Jupyter</a:t>
            </a:r>
            <a:r>
              <a:rPr lang="en-IN" sz="1600" b="0" i="0" dirty="0">
                <a:solidFill>
                  <a:srgbClr val="222222"/>
                </a:solidFill>
                <a:effectLst/>
                <a:latin typeface="arial" panose="020B0604020202020204" pitchFamily="34" charset="0"/>
              </a:rPr>
              <a:t> notebook environment which </a:t>
            </a:r>
            <a:r>
              <a:rPr lang="en-IN" sz="1800" dirty="0">
                <a:solidFill>
                  <a:srgbClr val="333333"/>
                </a:solidFill>
              </a:rPr>
              <a:t>offers free [</a:t>
            </a:r>
            <a:r>
              <a:rPr lang="en-IN" sz="1800" i="1" u="sng" dirty="0">
                <a:solidFill>
                  <a:srgbClr val="333333"/>
                </a:solidFill>
              </a:rPr>
              <a:t>Intel Xeon core CPU and a NVIDIA-SMI GPU along with 25.3GB Ram for 9 hours</a:t>
            </a:r>
            <a:r>
              <a:rPr lang="en-IN" sz="1800" dirty="0">
                <a:solidFill>
                  <a:srgbClr val="333333"/>
                </a:solidFill>
              </a:rPr>
              <a:t>] </a:t>
            </a:r>
            <a:r>
              <a:rPr lang="en-US" sz="1600" b="0" i="0" dirty="0">
                <a:solidFill>
                  <a:srgbClr val="222222"/>
                </a:solidFill>
                <a:effectLst/>
                <a:latin typeface="arial" panose="020B0604020202020204" pitchFamily="34" charset="0"/>
              </a:rPr>
              <a:t>to help disseminate machine learning education and research</a:t>
            </a:r>
            <a:r>
              <a:rPr lang="en-IN" sz="1800" dirty="0">
                <a:solidFill>
                  <a:srgbClr val="333333"/>
                </a:solidFill>
              </a:rPr>
              <a:t>.</a:t>
            </a:r>
          </a:p>
          <a:p>
            <a:pPr>
              <a:buFont typeface="Wingdings" panose="05000000000000000000" pitchFamily="2" charset="2"/>
              <a:buChar char="Ø"/>
            </a:pPr>
            <a:r>
              <a:rPr lang="en-IN" sz="1800" dirty="0">
                <a:solidFill>
                  <a:srgbClr val="333333"/>
                </a:solidFill>
              </a:rPr>
              <a:t>As we know </a:t>
            </a:r>
            <a:r>
              <a:rPr lang="en-IN" sz="1800" b="1" dirty="0" err="1">
                <a:solidFill>
                  <a:srgbClr val="333333"/>
                </a:solidFill>
              </a:rPr>
              <a:t>Keras</a:t>
            </a:r>
            <a:r>
              <a:rPr lang="en-IN" sz="1800" b="1" dirty="0">
                <a:solidFill>
                  <a:srgbClr val="333333"/>
                </a:solidFill>
              </a:rPr>
              <a:t> </a:t>
            </a:r>
            <a:r>
              <a:rPr lang="en-IN" sz="1800" dirty="0">
                <a:solidFill>
                  <a:srgbClr val="333333"/>
                </a:solidFill>
              </a:rPr>
              <a:t>is a famous Deep Learning Framework due to its flexibility, we will use it for training the model on the </a:t>
            </a:r>
            <a:r>
              <a:rPr lang="en-US" sz="1800" dirty="0">
                <a:solidFill>
                  <a:srgbClr val="333333"/>
                </a:solidFill>
              </a:rPr>
              <a:t>Skin Cancer : Benign vs Malignant</a:t>
            </a:r>
            <a:r>
              <a:rPr lang="en-US" sz="1800" i="0" dirty="0">
                <a:solidFill>
                  <a:srgbClr val="333333"/>
                </a:solidFill>
                <a:effectLst/>
              </a:rPr>
              <a:t> </a:t>
            </a:r>
            <a:r>
              <a:rPr lang="en-IN" sz="1800" dirty="0">
                <a:solidFill>
                  <a:srgbClr val="333333"/>
                </a:solidFill>
              </a:rPr>
              <a:t>dataset in Kaggle Kernel.</a:t>
            </a:r>
          </a:p>
          <a:p>
            <a:pPr>
              <a:buFont typeface="Wingdings" panose="05000000000000000000" pitchFamily="2" charset="2"/>
              <a:buChar char="Ø"/>
            </a:pPr>
            <a:r>
              <a:rPr lang="en-IN" sz="1800" dirty="0">
                <a:solidFill>
                  <a:srgbClr val="333333"/>
                </a:solidFill>
              </a:rPr>
              <a:t>Now we are all set to </a:t>
            </a:r>
            <a:r>
              <a:rPr lang="en-IN" sz="1800" b="1" dirty="0">
                <a:solidFill>
                  <a:srgbClr val="333333"/>
                </a:solidFill>
              </a:rPr>
              <a:t>Train the model in the cloud, Save the model which has the best accuracy after testing it on test data, Convert the model using </a:t>
            </a:r>
            <a:r>
              <a:rPr lang="en-IN" sz="1800" b="1" dirty="0" err="1">
                <a:solidFill>
                  <a:srgbClr val="333333"/>
                </a:solidFill>
              </a:rPr>
              <a:t>OpenVINO</a:t>
            </a:r>
            <a:r>
              <a:rPr lang="en-IN" sz="1800" b="1" dirty="0">
                <a:solidFill>
                  <a:srgbClr val="333333"/>
                </a:solidFill>
              </a:rPr>
              <a:t> and deploy it in our application to perform faster inference on the Edge/local device with basic Intel processors . </a:t>
            </a:r>
          </a:p>
          <a:p>
            <a:pPr>
              <a:buFont typeface="Wingdings" panose="05000000000000000000" pitchFamily="2" charset="2"/>
              <a:buChar char="Ø"/>
            </a:pPr>
            <a:endParaRPr lang="en-IN" sz="1800" dirty="0">
              <a:solidFill>
                <a:srgbClr val="333333"/>
              </a:solidFill>
              <a:effectLst/>
            </a:endParaRPr>
          </a:p>
          <a:p>
            <a:pPr>
              <a:buFont typeface="Wingdings" panose="05000000000000000000" pitchFamily="2" charset="2"/>
              <a:buChar char="Ø"/>
            </a:pPr>
            <a:endParaRPr lang="en-IN" sz="1800" i="1" u="sng" dirty="0">
              <a:solidFill>
                <a:srgbClr val="333333"/>
              </a:solidFill>
              <a:effectLst/>
            </a:endParaRPr>
          </a:p>
          <a:p>
            <a:pPr>
              <a:buFont typeface="Wingdings" panose="05000000000000000000" pitchFamily="2" charset="2"/>
              <a:buChar char="Ø"/>
            </a:pPr>
            <a:endParaRPr lang="en-US" sz="1800" i="1" u="sng" dirty="0">
              <a:solidFill>
                <a:srgbClr val="333333"/>
              </a:solidFill>
              <a:effectLst/>
            </a:endParaRPr>
          </a:p>
          <a:p>
            <a:pPr>
              <a:buFont typeface="Wingdings" panose="05000000000000000000" pitchFamily="2" charset="2"/>
              <a:buChar char="Ø"/>
            </a:pPr>
            <a:endParaRPr lang="en-IN" dirty="0"/>
          </a:p>
        </p:txBody>
      </p:sp>
      <p:sp>
        <p:nvSpPr>
          <p:cNvPr id="4" name="Rectangle 1">
            <a:extLst>
              <a:ext uri="{FF2B5EF4-FFF2-40B4-BE49-F238E27FC236}">
                <a16:creationId xmlns:a16="http://schemas.microsoft.com/office/drawing/2014/main" id="{4E022BAD-24CF-4ABC-87B2-F0C18FBD62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4A1BE0-8AEC-4E89-88BB-B05CB7760F6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702E507-A16D-4CF7-AAE8-95170C932396}"/>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nvidia-smi</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19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6B6-0142-4E95-AAD4-06455526196E}"/>
              </a:ext>
            </a:extLst>
          </p:cNvPr>
          <p:cNvSpPr>
            <a:spLocks noGrp="1"/>
          </p:cNvSpPr>
          <p:nvPr>
            <p:ph type="title"/>
          </p:nvPr>
        </p:nvSpPr>
        <p:spPr>
          <a:xfrm>
            <a:off x="1097280" y="246846"/>
            <a:ext cx="10058400" cy="1450757"/>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9D96A52-2577-4709-A819-C4CFE65FA6D8}"/>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We have our trained model converted in IR format with the help of </a:t>
            </a:r>
            <a:r>
              <a:rPr lang="en-US" dirty="0" err="1"/>
              <a:t>OpenVINO</a:t>
            </a:r>
            <a:r>
              <a:rPr lang="en-US" dirty="0"/>
              <a:t>, and it is ready to get deployed in the application. </a:t>
            </a:r>
          </a:p>
          <a:p>
            <a:pPr>
              <a:buFont typeface="Wingdings" panose="05000000000000000000" pitchFamily="2" charset="2"/>
              <a:buChar char="Ø"/>
            </a:pPr>
            <a:r>
              <a:rPr lang="en-IN" dirty="0"/>
              <a:t>This application is specifically designed for both Doctors and patients, So the user has to </a:t>
            </a:r>
            <a:r>
              <a:rPr lang="en-IN" b="1" i="1" u="sng" dirty="0"/>
              <a:t>identify themselves  either as a Doctor or a patient</a:t>
            </a:r>
            <a:r>
              <a:rPr lang="en-IN" b="1" dirty="0"/>
              <a:t>,</a:t>
            </a:r>
            <a:r>
              <a:rPr lang="en-IN" dirty="0"/>
              <a:t> this identification is used for the latter part of the application.</a:t>
            </a:r>
          </a:p>
          <a:p>
            <a:pPr>
              <a:buFont typeface="Wingdings" panose="05000000000000000000" pitchFamily="2" charset="2"/>
              <a:buChar char="Ø"/>
            </a:pPr>
            <a:r>
              <a:rPr lang="en-IN" dirty="0"/>
              <a:t>After identification, </a:t>
            </a:r>
            <a:r>
              <a:rPr lang="en-IN" i="1" u="sng" dirty="0"/>
              <a:t>the user is asked to either upload the image of the lesion on their skin from PC or take a picture using webcam</a:t>
            </a:r>
            <a:r>
              <a:rPr lang="en-IN" dirty="0"/>
              <a:t>. </a:t>
            </a:r>
            <a:r>
              <a:rPr lang="en-IN" b="1" i="1" dirty="0"/>
              <a:t>This image is then passed on to the model to perform inference and gives a probability of having cancer within seconds. </a:t>
            </a:r>
          </a:p>
          <a:p>
            <a:pPr>
              <a:buFont typeface="Wingdings" panose="05000000000000000000" pitchFamily="2" charset="2"/>
              <a:buChar char="Ø"/>
            </a:pPr>
            <a:r>
              <a:rPr lang="en-IN" dirty="0"/>
              <a:t>After the prediction, the </a:t>
            </a:r>
            <a:r>
              <a:rPr lang="en-IN" i="1" u="sng" dirty="0"/>
              <a:t>program automatically opens a document which has suggestions, Remedies to prevent further damage on your skin</a:t>
            </a:r>
            <a:r>
              <a:rPr lang="en-IN" dirty="0"/>
              <a:t>. </a:t>
            </a:r>
          </a:p>
          <a:p>
            <a:pPr>
              <a:buFont typeface="Wingdings" panose="05000000000000000000" pitchFamily="2" charset="2"/>
              <a:buChar char="Ø"/>
            </a:pPr>
            <a:endParaRPr lang="en-IN" b="1" i="1" dirty="0"/>
          </a:p>
        </p:txBody>
      </p:sp>
    </p:spTree>
    <p:extLst>
      <p:ext uri="{BB962C8B-B14F-4D97-AF65-F5344CB8AC3E}">
        <p14:creationId xmlns:p14="http://schemas.microsoft.com/office/powerpoint/2010/main" val="42589238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{B495F6F9-5298-4794-9897-B104FBF3D98A}tf56160789_wac</Template>
  <TotalTime>0</TotalTime>
  <Words>1418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vt:lpstr>
      <vt:lpstr>Bookman Old Style</vt:lpstr>
      <vt:lpstr>Calibri</vt:lpstr>
      <vt:lpstr>Franklin Gothic Book</vt:lpstr>
      <vt:lpstr>Georgia</vt:lpstr>
      <vt:lpstr>Open Sans</vt:lpstr>
      <vt:lpstr>Roboto Mono</vt:lpstr>
      <vt:lpstr>Times New Roman</vt:lpstr>
      <vt:lpstr>Wingdings</vt:lpstr>
      <vt:lpstr>1_RetrospectVTI</vt:lpstr>
      <vt:lpstr>S.C.A.R.D</vt:lpstr>
      <vt:lpstr>TABLE OF CONTENTS</vt:lpstr>
      <vt:lpstr>Abstract</vt:lpstr>
      <vt:lpstr>Introduction</vt:lpstr>
      <vt:lpstr>PowerPoint Presentation</vt:lpstr>
      <vt:lpstr>System Requirements</vt:lpstr>
      <vt:lpstr>System Architecture</vt:lpstr>
      <vt:lpstr>Dataset and Model Training</vt:lpstr>
      <vt:lpstr>Methodology</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2020-08-12T04:20:14Z</dcterms:created>
  <dcterms:modified xsi:type="dcterms:W3CDTF">2020-09-25T09:12:07Z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