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74" r:id="rId14"/>
    <p:sldId id="258" r:id="rId15"/>
    <p:sldId id="272" r:id="rId16"/>
    <p:sldId id="273"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VishnuVardhanR/smart-Video-Solutions-for-fashion-optimization/tree/master/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127747"/>
          </a:xfrm>
        </p:spPr>
        <p:txBody>
          <a:bodyPr>
            <a:normAutofit/>
          </a:bodyPr>
          <a:lstStyle/>
          <a:p>
            <a:pPr algn="ctr"/>
            <a:r>
              <a:rPr lang="en-US" sz="3200" dirty="0"/>
              <a:t>smart Video Solutions for fashion store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Project By : vishnu vardhan. 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4CB7-3FBD-4350-A50B-5F92401F82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EBD1CF-741F-45C0-83AB-5E87F3BE19F9}"/>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1435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0573D872-A149-48FF-9728-CDF16A3F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137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8643133D-25D3-4AE6-A76D-5FDCDEC5A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5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7CBEED35-C7A2-4413-83F2-891353A7E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03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3BE-D2A3-43BE-8E12-65E1EECB44E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E60CDF5-192C-4A66-A079-708ED2241D36}"/>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 cost effective people counting system which not only counts the number of people but also generates and inputs data in a database with ease. </a:t>
            </a:r>
            <a:r>
              <a:rPr lang="en-US" u="sng" dirty="0"/>
              <a:t>And this is a perfect replacement for all </a:t>
            </a:r>
            <a:r>
              <a:rPr lang="en-US" u="sng"/>
              <a:t>the costly complex </a:t>
            </a:r>
            <a:r>
              <a:rPr lang="en-US" u="sng" dirty="0"/>
              <a:t>sensor technologies and usage of cloud services such as [</a:t>
            </a:r>
            <a:r>
              <a:rPr lang="en-US" b="1" u="sng" dirty="0"/>
              <a:t>AWS, Azure, IBM Watson, Google Cloud Platform</a:t>
            </a:r>
            <a:r>
              <a:rPr lang="en-US" u="sng" dirty="0"/>
              <a:t>] for AI inference</a:t>
            </a:r>
            <a:r>
              <a:rPr lang="en-US" dirty="0"/>
              <a:t>.</a:t>
            </a:r>
          </a:p>
          <a:p>
            <a:pPr>
              <a:buFont typeface="Wingdings" panose="05000000000000000000" pitchFamily="2" charset="2"/>
              <a:buChar char="Ø"/>
            </a:pPr>
            <a:r>
              <a:rPr lang="en-US" dirty="0"/>
              <a:t>As you saw above, that’s the basic kind of visualization which provides insights about a particular store. But this is just the tip of the iceberg, We can go way beyond by joining other databases like the products purchased for each transaction for more clear cut insights on what products were being sold mostly.</a:t>
            </a:r>
          </a:p>
          <a:p>
            <a:pPr>
              <a:buFont typeface="Wingdings" panose="05000000000000000000" pitchFamily="2" charset="2"/>
              <a:buChar char="Ø"/>
            </a:pPr>
            <a:r>
              <a:rPr lang="en-US" dirty="0"/>
              <a:t>And If you are having multiple stores in different locations, This systems helps in bringing all the databases to one particular place for insights on how well each store is performing, and concentrate on improving the stores which aren’t performing well when compared to others. </a:t>
            </a:r>
          </a:p>
          <a:p>
            <a:pPr>
              <a:buFont typeface="Wingdings" panose="05000000000000000000" pitchFamily="2" charset="2"/>
              <a:buChar char="Ø"/>
            </a:pPr>
            <a:r>
              <a:rPr lang="en-US" dirty="0"/>
              <a:t>This will help in investing on right products for better sales and most importantly customer feedback which helps in improving store’s performance time to time.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2032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E13F-CDB2-4CD9-B754-AF11017FE123}"/>
              </a:ext>
            </a:extLst>
          </p:cNvPr>
          <p:cNvSpPr>
            <a:spLocks noGrp="1"/>
          </p:cNvSpPr>
          <p:nvPr>
            <p:ph type="title"/>
          </p:nvPr>
        </p:nvSpPr>
        <p:spPr>
          <a:xfrm>
            <a:off x="581193" y="1510749"/>
            <a:ext cx="11029615" cy="1417982"/>
          </a:xfrm>
        </p:spPr>
        <p:txBody>
          <a:bodyPr/>
          <a:lstStyle/>
          <a:p>
            <a:r>
              <a:rPr lang="en-US" dirty="0"/>
              <a:t>                                 </a:t>
            </a:r>
            <a:r>
              <a:rPr lang="en-US" sz="5400" dirty="0"/>
              <a:t>Thank you</a:t>
            </a:r>
            <a:endParaRPr lang="en-IN" sz="5400" dirty="0"/>
          </a:p>
        </p:txBody>
      </p:sp>
    </p:spTree>
    <p:extLst>
      <p:ext uri="{BB962C8B-B14F-4D97-AF65-F5344CB8AC3E}">
        <p14:creationId xmlns:p14="http://schemas.microsoft.com/office/powerpoint/2010/main" val="31146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32D7-80C8-4B2B-BC5C-FC7F3B032608}"/>
              </a:ext>
            </a:extLst>
          </p:cNvPr>
          <p:cNvSpPr>
            <a:spLocks noGrp="1"/>
          </p:cNvSpPr>
          <p:nvPr>
            <p:ph type="title"/>
          </p:nvPr>
        </p:nvSpPr>
        <p:spPr/>
        <p:txBody>
          <a:bodyPr/>
          <a:lstStyle/>
          <a:p>
            <a:r>
              <a:rPr lang="en-US" dirty="0"/>
              <a:t>Table of contents :</a:t>
            </a:r>
            <a:endParaRPr lang="en-IN" dirty="0"/>
          </a:p>
        </p:txBody>
      </p:sp>
      <p:sp>
        <p:nvSpPr>
          <p:cNvPr id="3" name="Content Placeholder 2">
            <a:extLst>
              <a:ext uri="{FF2B5EF4-FFF2-40B4-BE49-F238E27FC236}">
                <a16:creationId xmlns:a16="http://schemas.microsoft.com/office/drawing/2014/main" id="{29DD02AA-E248-4DCA-AC0F-C1455C3B542D}"/>
              </a:ext>
            </a:extLst>
          </p:cNvPr>
          <p:cNvSpPr>
            <a:spLocks noGrp="1"/>
          </p:cNvSpPr>
          <p:nvPr>
            <p:ph idx="1"/>
          </p:nvPr>
        </p:nvSpPr>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System Requirements</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IN" dirty="0"/>
              <a:t>Analytical Insights with Tableau</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247044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950A-3825-4DFC-8A4A-2F460F52CB9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73129A6-5A74-4DDF-8D72-D6688AD635CC}"/>
              </a:ext>
            </a:extLst>
          </p:cNvPr>
          <p:cNvSpPr>
            <a:spLocks noGrp="1"/>
          </p:cNvSpPr>
          <p:nvPr>
            <p:ph idx="1"/>
          </p:nvPr>
        </p:nvSpPr>
        <p:spPr/>
        <p:txBody>
          <a:bodyPr>
            <a:normAutofit/>
          </a:bodyPr>
          <a:lstStyle/>
          <a:p>
            <a:r>
              <a:rPr lang="en-US" sz="2400" dirty="0"/>
              <a:t>Developments in IoT applications are becoming an important role in our day-to-day life, starting from business predictions to self driving cars. This project intends in designing a cost-effective people counting system with </a:t>
            </a:r>
            <a:r>
              <a:rPr lang="en-US" sz="2400" u="sng" dirty="0"/>
              <a:t>AI at Edge</a:t>
            </a:r>
            <a:r>
              <a:rPr lang="en-US" sz="2400" dirty="0"/>
              <a:t>, where it calculates </a:t>
            </a:r>
            <a:r>
              <a:rPr lang="en-US" sz="2400" b="1" u="sng" dirty="0"/>
              <a:t>Conversion rates </a:t>
            </a:r>
            <a:r>
              <a:rPr lang="en-US" sz="2400" dirty="0"/>
              <a:t>using total number of people counted by the system and  number of transactions </a:t>
            </a:r>
            <a:r>
              <a:rPr lang="en-US" sz="2400"/>
              <a:t>for the day, </a:t>
            </a:r>
            <a:r>
              <a:rPr lang="en-US" sz="2400" dirty="0"/>
              <a:t>which helps in providing analytical insights for </a:t>
            </a:r>
            <a:r>
              <a:rPr lang="en-US" sz="2400" b="1" dirty="0"/>
              <a:t>fashion optimization </a:t>
            </a:r>
            <a:r>
              <a:rPr lang="en-US" sz="2400" dirty="0"/>
              <a:t>with a very minimum hardware requirements.   </a:t>
            </a:r>
            <a:endParaRPr lang="en-IN" sz="2400" dirty="0"/>
          </a:p>
        </p:txBody>
      </p:sp>
    </p:spTree>
    <p:extLst>
      <p:ext uri="{BB962C8B-B14F-4D97-AF65-F5344CB8AC3E}">
        <p14:creationId xmlns:p14="http://schemas.microsoft.com/office/powerpoint/2010/main" val="232389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D9D9-036E-4563-9FA6-07910D306A7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85D2761-582B-4192-86B0-E68ABE2C281C}"/>
              </a:ext>
            </a:extLst>
          </p:cNvPr>
          <p:cNvSpPr>
            <a:spLocks noGrp="1"/>
          </p:cNvSpPr>
          <p:nvPr>
            <p:ph idx="1"/>
          </p:nvPr>
        </p:nvSpPr>
        <p:spPr>
          <a:xfrm>
            <a:off x="581192" y="2120348"/>
            <a:ext cx="11029615" cy="3855002"/>
          </a:xfrm>
        </p:spPr>
        <p:txBody>
          <a:bodyPr>
            <a:normAutofit lnSpcReduction="10000"/>
          </a:bodyPr>
          <a:lstStyle/>
          <a:p>
            <a:pPr marL="0" indent="0">
              <a:buNone/>
            </a:pPr>
            <a:r>
              <a:rPr lang="en-US" b="0" i="0" dirty="0">
                <a:solidFill>
                  <a:srgbClr val="666666"/>
                </a:solidFill>
                <a:effectLst/>
                <a:latin typeface="Corbel" panose="020B0503020204020204" pitchFamily="34" charset="0"/>
              </a:rPr>
              <a:t>People counters are essentially any type of device that counts the number of people walking in and out of a certain specified area.</a:t>
            </a:r>
          </a:p>
          <a:p>
            <a:pPr marL="0" indent="0">
              <a:buNone/>
            </a:pPr>
            <a:r>
              <a:rPr lang="en-US" b="0" i="0" dirty="0">
                <a:solidFill>
                  <a:srgbClr val="666666"/>
                </a:solidFill>
                <a:effectLst/>
                <a:latin typeface="Corbel" panose="020B0503020204020204" pitchFamily="34" charset="0"/>
              </a:rPr>
              <a:t>While people counters started out as a simple, manual clicker in the hands of a doorman, they have quickly evolved to sensor technologies i.e.,[</a:t>
            </a:r>
            <a:r>
              <a:rPr lang="en-US" b="1" i="0" dirty="0">
                <a:solidFill>
                  <a:srgbClr val="666666"/>
                </a:solidFill>
                <a:effectLst/>
                <a:latin typeface="Corbel" panose="020B0503020204020204" pitchFamily="34" charset="0"/>
              </a:rPr>
              <a:t>Pressure sensitive mats, Infrared beam counters and thermal counters</a:t>
            </a:r>
            <a:r>
              <a:rPr lang="en-US" b="0" i="0" dirty="0">
                <a:solidFill>
                  <a:srgbClr val="666666"/>
                </a:solidFill>
                <a:effectLst/>
                <a:latin typeface="Corbel" panose="020B0503020204020204" pitchFamily="34" charset="0"/>
              </a:rPr>
              <a:t>].</a:t>
            </a:r>
          </a:p>
          <a:p>
            <a:pPr marL="0" indent="0">
              <a:buNone/>
            </a:pPr>
            <a:r>
              <a:rPr lang="en-US" b="0" i="0" dirty="0">
                <a:solidFill>
                  <a:srgbClr val="666666"/>
                </a:solidFill>
                <a:effectLst/>
                <a:latin typeface="Corbel" panose="020B0503020204020204" pitchFamily="34" charset="0"/>
              </a:rPr>
              <a:t>Most of the major offline retailers are now investing in advanced people counters to level the online-offline playing field and access the same level of in-depth data as ecommerce brands to understand and optimize store conversion and sales.</a:t>
            </a:r>
          </a:p>
          <a:p>
            <a:pPr marL="0" indent="0">
              <a:buNone/>
            </a:pPr>
            <a:r>
              <a:rPr lang="en-US" dirty="0">
                <a:solidFill>
                  <a:srgbClr val="666666"/>
                </a:solidFill>
                <a:latin typeface="Corbel" panose="020B0503020204020204" pitchFamily="34" charset="0"/>
              </a:rPr>
              <a:t>According to </a:t>
            </a:r>
            <a:r>
              <a:rPr lang="en-US" dirty="0" err="1">
                <a:solidFill>
                  <a:srgbClr val="666666"/>
                </a:solidFill>
                <a:latin typeface="Corbel" panose="020B0503020204020204" pitchFamily="34" charset="0"/>
              </a:rPr>
              <a:t>Caprillary</a:t>
            </a:r>
            <a:r>
              <a:rPr lang="en-US" dirty="0">
                <a:solidFill>
                  <a:srgbClr val="666666"/>
                </a:solidFill>
                <a:latin typeface="Corbel" panose="020B0503020204020204" pitchFamily="34" charset="0"/>
              </a:rPr>
              <a:t> technologies, starting from 2018 to coming future, The  people counting systems will get upgraded to </a:t>
            </a:r>
            <a:r>
              <a:rPr lang="en-US" sz="1800" b="1" i="0" dirty="0">
                <a:solidFill>
                  <a:srgbClr val="000000"/>
                </a:solidFill>
                <a:effectLst/>
                <a:latin typeface="Corbel-Bold"/>
              </a:rPr>
              <a:t>Computer Vision &amp; AI-Powered People Counters </a:t>
            </a:r>
            <a:r>
              <a:rPr lang="en-US" sz="1800" i="0" dirty="0">
                <a:solidFill>
                  <a:srgbClr val="000000"/>
                </a:solidFill>
                <a:effectLst/>
                <a:latin typeface="Corbel-Bold"/>
              </a:rPr>
              <a:t>which will be the most cost effective and requires very minimum hardware.</a:t>
            </a:r>
          </a:p>
          <a:p>
            <a:pPr marL="0" indent="0">
              <a:buNone/>
            </a:pPr>
            <a:r>
              <a:rPr lang="en-IN" b="1" dirty="0"/>
              <a:t>Highly accurate Computer vision models process in cloud to perform inference. As the model inferencing is needed when a network is not available, This is where “</a:t>
            </a:r>
            <a:r>
              <a:rPr lang="en-IN" b="1" i="1" dirty="0"/>
              <a:t>AI at Edge</a:t>
            </a:r>
            <a:r>
              <a:rPr lang="en-IN" b="1" dirty="0"/>
              <a:t>” comes to play. Edge applications are used for real-time decision making and avoid sending data to cloud to perform inference. </a:t>
            </a:r>
          </a:p>
        </p:txBody>
      </p:sp>
    </p:spTree>
    <p:extLst>
      <p:ext uri="{BB962C8B-B14F-4D97-AF65-F5344CB8AC3E}">
        <p14:creationId xmlns:p14="http://schemas.microsoft.com/office/powerpoint/2010/main" val="37131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8E5C8-8420-4E98-AC1B-EB793C5F9B11}"/>
              </a:ext>
            </a:extLst>
          </p:cNvPr>
          <p:cNvSpPr>
            <a:spLocks noGrp="1"/>
          </p:cNvSpPr>
          <p:nvPr>
            <p:ph sz="half" idx="1"/>
          </p:nvPr>
        </p:nvSpPr>
        <p:spPr>
          <a:xfrm>
            <a:off x="581193" y="728870"/>
            <a:ext cx="5194767" cy="5976729"/>
          </a:xfrm>
        </p:spPr>
        <p:txBody>
          <a:bodyPr>
            <a:normAutofit fontScale="92500" lnSpcReduction="20000"/>
          </a:bodyPr>
          <a:lstStyle/>
          <a:p>
            <a:endParaRPr lang="en-US" sz="2400" b="1" dirty="0"/>
          </a:p>
          <a:p>
            <a:pPr marL="0" indent="0">
              <a:buNone/>
            </a:pPr>
            <a:endParaRPr lang="en-US" sz="2400" b="1" dirty="0"/>
          </a:p>
          <a:p>
            <a:r>
              <a:rPr lang="en-US" sz="2400" b="1" dirty="0"/>
              <a:t>Intel’s Distribution for </a:t>
            </a:r>
            <a:r>
              <a:rPr lang="en-US" sz="2400" b="1" dirty="0" err="1"/>
              <a:t>OpenVINO</a:t>
            </a:r>
            <a:r>
              <a:rPr lang="en-US" sz="2400" b="1" dirty="0"/>
              <a:t> Toolkit:</a:t>
            </a:r>
          </a:p>
          <a:p>
            <a:pPr>
              <a:buFont typeface="Wingdings" panose="05000000000000000000" pitchFamily="2" charset="2"/>
              <a:buChar char="Ø"/>
            </a:pPr>
            <a:r>
              <a:rPr lang="en-US" sz="1800" b="1" i="0" dirty="0" err="1">
                <a:solidFill>
                  <a:srgbClr val="4F4F4F"/>
                </a:solidFill>
                <a:effectLst/>
                <a:latin typeface="Open Sans"/>
              </a:rPr>
              <a:t>OpenVINO</a:t>
            </a:r>
            <a:r>
              <a:rPr lang="en-US" sz="1800" b="1" dirty="0">
                <a:solidFill>
                  <a:srgbClr val="4F4F4F"/>
                </a:solidFill>
                <a:latin typeface="Open Sans"/>
              </a:rPr>
              <a:t>[</a:t>
            </a:r>
            <a:r>
              <a:rPr lang="en-US" sz="2000" b="1" i="0" dirty="0">
                <a:solidFill>
                  <a:srgbClr val="222222"/>
                </a:solidFill>
                <a:effectLst/>
                <a:latin typeface="arial" panose="020B0604020202020204" pitchFamily="34" charset="0"/>
              </a:rPr>
              <a:t>Open Visual Inferencing and Neural Network Optimization</a:t>
            </a:r>
            <a:r>
              <a:rPr lang="en-US" sz="1800" b="0" i="0" dirty="0">
                <a:solidFill>
                  <a:srgbClr val="4F4F4F"/>
                </a:solidFill>
                <a:effectLst/>
                <a:latin typeface="Open Sans"/>
              </a:rPr>
              <a:t>] An open source library useful for edge deployment due to its performance maximizations and pre-trained models.</a:t>
            </a:r>
          </a:p>
          <a:p>
            <a:pPr>
              <a:buFont typeface="Wingdings" panose="05000000000000000000" pitchFamily="2" charset="2"/>
              <a:buChar char="Ø"/>
            </a:pPr>
            <a:r>
              <a:rPr lang="en-US" sz="1800" dirty="0">
                <a:solidFill>
                  <a:srgbClr val="4F4F4F"/>
                </a:solidFill>
                <a:latin typeface="Open Sans"/>
              </a:rPr>
              <a:t>This toolkit helps in optimizing neural network inferencing across a variety of Intel hardware and  helps optimizing speed and decrease in model size for inference at Edge.</a:t>
            </a:r>
          </a:p>
          <a:p>
            <a:pPr>
              <a:buFont typeface="Wingdings" panose="05000000000000000000" pitchFamily="2" charset="2"/>
              <a:buChar char="Ø"/>
            </a:pPr>
            <a:r>
              <a:rPr lang="en-US" sz="1800" b="1" dirty="0"/>
              <a:t>We can train a model in any Framework in cloud and give it Model Optimizer in </a:t>
            </a:r>
            <a:r>
              <a:rPr lang="en-US" sz="1800" b="1" dirty="0" err="1"/>
              <a:t>OpenVINO</a:t>
            </a:r>
            <a:r>
              <a:rPr lang="en-US" sz="1800" b="1" dirty="0"/>
              <a:t> toolkit which has the ability to converts the models from multiple Frameworks to Intermediate Representation[IR] for Inference Engine which is the main component to perform inference at Edge</a:t>
            </a:r>
            <a:r>
              <a:rPr lang="en-US" sz="1800" dirty="0"/>
              <a:t>. </a:t>
            </a:r>
          </a:p>
          <a:p>
            <a:endParaRPr lang="en-US" sz="2400" b="1" dirty="0"/>
          </a:p>
          <a:p>
            <a:endParaRPr lang="en-US" sz="2400" b="1" dirty="0"/>
          </a:p>
          <a:p>
            <a:endParaRPr lang="en-IN" sz="1600" b="1" dirty="0"/>
          </a:p>
        </p:txBody>
      </p:sp>
      <p:pic>
        <p:nvPicPr>
          <p:cNvPr id="5" name="Content Placeholder 4">
            <a:extLst>
              <a:ext uri="{FF2B5EF4-FFF2-40B4-BE49-F238E27FC236}">
                <a16:creationId xmlns:a16="http://schemas.microsoft.com/office/drawing/2014/main" id="{26A70A6C-3445-4D53-A3EE-D8A4529D2818}"/>
              </a:ext>
            </a:extLst>
          </p:cNvPr>
          <p:cNvPicPr>
            <a:picLocks noGrp="1" noChangeAspect="1"/>
          </p:cNvPicPr>
          <p:nvPr>
            <p:ph sz="half" idx="2"/>
          </p:nvPr>
        </p:nvPicPr>
        <p:blipFill>
          <a:blip r:embed="rId2"/>
          <a:stretch>
            <a:fillRect/>
          </a:stretch>
        </p:blipFill>
        <p:spPr>
          <a:xfrm>
            <a:off x="6256338" y="848139"/>
            <a:ext cx="5195887" cy="2580861"/>
          </a:xfrm>
        </p:spPr>
      </p:pic>
      <p:pic>
        <p:nvPicPr>
          <p:cNvPr id="7" name="Picture 6">
            <a:extLst>
              <a:ext uri="{FF2B5EF4-FFF2-40B4-BE49-F238E27FC236}">
                <a16:creationId xmlns:a16="http://schemas.microsoft.com/office/drawing/2014/main" id="{2FD307CC-1E64-4E51-87A9-5309E0C666AB}"/>
              </a:ext>
            </a:extLst>
          </p:cNvPr>
          <p:cNvPicPr>
            <a:picLocks noChangeAspect="1"/>
          </p:cNvPicPr>
          <p:nvPr/>
        </p:nvPicPr>
        <p:blipFill>
          <a:blip r:embed="rId3"/>
          <a:stretch>
            <a:fillRect/>
          </a:stretch>
        </p:blipFill>
        <p:spPr>
          <a:xfrm>
            <a:off x="6416042" y="3684103"/>
            <a:ext cx="5036183" cy="2445025"/>
          </a:xfrm>
          <a:prstGeom prst="rect">
            <a:avLst/>
          </a:prstGeom>
        </p:spPr>
      </p:pic>
    </p:spTree>
    <p:extLst>
      <p:ext uri="{BB962C8B-B14F-4D97-AF65-F5344CB8AC3E}">
        <p14:creationId xmlns:p14="http://schemas.microsoft.com/office/powerpoint/2010/main" val="385761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871-7619-41AC-A243-6AC2CE1F1289}"/>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96347EF6-5B27-4494-B95F-38C02138DA04}"/>
              </a:ext>
            </a:extLst>
          </p:cNvPr>
          <p:cNvSpPr>
            <a:spLocks noGrp="1"/>
          </p:cNvSpPr>
          <p:nvPr>
            <p:ph idx="1"/>
          </p:nvPr>
        </p:nvSpPr>
        <p:spPr/>
        <p:txBody>
          <a:bodyPr>
            <a:normAutofit/>
          </a:bodyPr>
          <a:lstStyle/>
          <a:p>
            <a:r>
              <a:rPr lang="en-US" sz="2000" b="1" dirty="0"/>
              <a:t>Hardware Requirements:  </a:t>
            </a:r>
            <a:r>
              <a:rPr lang="en-US" sz="1800" dirty="0"/>
              <a:t>PC or Desktop[with any intel processors], Camera, 4GB RAM[minimum]</a:t>
            </a:r>
          </a:p>
          <a:p>
            <a:r>
              <a:rPr lang="en-US" sz="2000" b="1" dirty="0"/>
              <a:t>Software Requirements</a:t>
            </a:r>
            <a:r>
              <a:rPr lang="en-US" sz="1800" dirty="0"/>
              <a:t>:  Python IDE[3.x version], Intel’s </a:t>
            </a:r>
            <a:r>
              <a:rPr lang="en-US" sz="1800" dirty="0" err="1"/>
              <a:t>OpenVINO</a:t>
            </a:r>
            <a:r>
              <a:rPr lang="en-US" sz="1800" dirty="0"/>
              <a:t> toolkit</a:t>
            </a:r>
            <a:r>
              <a:rPr lang="en-US" sz="1800"/>
              <a:t>, Tableau</a:t>
            </a:r>
            <a:endParaRPr lang="en-US" sz="1800" dirty="0"/>
          </a:p>
          <a:p>
            <a:endParaRPr lang="en-US" sz="1800" dirty="0"/>
          </a:p>
          <a:p>
            <a:endParaRPr lang="en-US" sz="1800" dirty="0"/>
          </a:p>
          <a:p>
            <a:pPr marL="0" indent="0">
              <a:buNone/>
            </a:pPr>
            <a:endParaRPr lang="en-IN" sz="1800" dirty="0"/>
          </a:p>
        </p:txBody>
      </p:sp>
    </p:spTree>
    <p:extLst>
      <p:ext uri="{BB962C8B-B14F-4D97-AF65-F5344CB8AC3E}">
        <p14:creationId xmlns:p14="http://schemas.microsoft.com/office/powerpoint/2010/main" val="35775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3E63-98D6-4F4E-98C7-709346EF5362}"/>
              </a:ext>
            </a:extLst>
          </p:cNvPr>
          <p:cNvSpPr>
            <a:spLocks noGrp="1"/>
          </p:cNvSpPr>
          <p:nvPr>
            <p:ph type="title"/>
          </p:nvPr>
        </p:nvSpPr>
        <p:spPr>
          <a:xfrm>
            <a:off x="581192" y="702156"/>
            <a:ext cx="11029616" cy="825821"/>
          </a:xfrm>
        </p:spPr>
        <p:txBody>
          <a:bodyPr/>
          <a:lstStyle/>
          <a:p>
            <a:r>
              <a:rPr lang="en-US" dirty="0"/>
              <a:t>System architecture</a:t>
            </a:r>
            <a:endParaRPr lang="en-IN" dirty="0"/>
          </a:p>
        </p:txBody>
      </p:sp>
      <p:pic>
        <p:nvPicPr>
          <p:cNvPr id="13" name="Content Placeholder 12">
            <a:extLst>
              <a:ext uri="{FF2B5EF4-FFF2-40B4-BE49-F238E27FC236}">
                <a16:creationId xmlns:a16="http://schemas.microsoft.com/office/drawing/2014/main" id="{7E8EE355-6984-4F3A-AA2E-74CC2B242B9A}"/>
              </a:ext>
            </a:extLst>
          </p:cNvPr>
          <p:cNvPicPr>
            <a:picLocks noGrp="1" noChangeAspect="1"/>
          </p:cNvPicPr>
          <p:nvPr>
            <p:ph idx="1"/>
          </p:nvPr>
        </p:nvPicPr>
        <p:blipFill>
          <a:blip r:embed="rId2"/>
          <a:stretch>
            <a:fillRect/>
          </a:stretch>
        </p:blipFill>
        <p:spPr>
          <a:xfrm>
            <a:off x="581193" y="1890877"/>
            <a:ext cx="2148755" cy="1538123"/>
          </a:xfrm>
        </p:spPr>
      </p:pic>
      <p:pic>
        <p:nvPicPr>
          <p:cNvPr id="15" name="Picture 14">
            <a:extLst>
              <a:ext uri="{FF2B5EF4-FFF2-40B4-BE49-F238E27FC236}">
                <a16:creationId xmlns:a16="http://schemas.microsoft.com/office/drawing/2014/main" id="{55DE28FB-1741-469B-9C4B-350B7B29DCD2}"/>
              </a:ext>
            </a:extLst>
          </p:cNvPr>
          <p:cNvPicPr>
            <a:picLocks noChangeAspect="1"/>
          </p:cNvPicPr>
          <p:nvPr/>
        </p:nvPicPr>
        <p:blipFill>
          <a:blip r:embed="rId3"/>
          <a:stretch>
            <a:fillRect/>
          </a:stretch>
        </p:blipFill>
        <p:spPr>
          <a:xfrm>
            <a:off x="2463002" y="1890875"/>
            <a:ext cx="1565659" cy="1647455"/>
          </a:xfrm>
          <a:prstGeom prst="rect">
            <a:avLst/>
          </a:prstGeom>
        </p:spPr>
      </p:pic>
      <p:pic>
        <p:nvPicPr>
          <p:cNvPr id="17" name="Picture 16">
            <a:extLst>
              <a:ext uri="{FF2B5EF4-FFF2-40B4-BE49-F238E27FC236}">
                <a16:creationId xmlns:a16="http://schemas.microsoft.com/office/drawing/2014/main" id="{1FF33D26-C66B-4716-BCF4-843B286BC2F6}"/>
              </a:ext>
            </a:extLst>
          </p:cNvPr>
          <p:cNvPicPr>
            <a:picLocks noChangeAspect="1"/>
          </p:cNvPicPr>
          <p:nvPr/>
        </p:nvPicPr>
        <p:blipFill>
          <a:blip r:embed="rId4"/>
          <a:stretch>
            <a:fillRect/>
          </a:stretch>
        </p:blipFill>
        <p:spPr>
          <a:xfrm>
            <a:off x="4028661" y="1890876"/>
            <a:ext cx="1298713" cy="1647454"/>
          </a:xfrm>
          <a:prstGeom prst="rect">
            <a:avLst/>
          </a:prstGeom>
        </p:spPr>
      </p:pic>
      <p:sp>
        <p:nvSpPr>
          <p:cNvPr id="18" name="Rectangle 17">
            <a:extLst>
              <a:ext uri="{FF2B5EF4-FFF2-40B4-BE49-F238E27FC236}">
                <a16:creationId xmlns:a16="http://schemas.microsoft.com/office/drawing/2014/main" id="{0B4AA084-8B95-4415-A2E1-B3A622AE8AB5}"/>
              </a:ext>
            </a:extLst>
          </p:cNvPr>
          <p:cNvSpPr/>
          <p:nvPr/>
        </p:nvSpPr>
        <p:spPr>
          <a:xfrm>
            <a:off x="742122" y="3644349"/>
            <a:ext cx="4585252"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Camera taking the input feed of a person walking into store</a:t>
            </a:r>
            <a:endParaRPr lang="en-IN" dirty="0"/>
          </a:p>
        </p:txBody>
      </p:sp>
      <p:pic>
        <p:nvPicPr>
          <p:cNvPr id="20" name="Picture 19">
            <a:extLst>
              <a:ext uri="{FF2B5EF4-FFF2-40B4-BE49-F238E27FC236}">
                <a16:creationId xmlns:a16="http://schemas.microsoft.com/office/drawing/2014/main" id="{DF123505-BA5B-4CD4-9D8C-9FCB3242C535}"/>
              </a:ext>
            </a:extLst>
          </p:cNvPr>
          <p:cNvPicPr>
            <a:picLocks noChangeAspect="1"/>
          </p:cNvPicPr>
          <p:nvPr/>
        </p:nvPicPr>
        <p:blipFill>
          <a:blip r:embed="rId5"/>
          <a:stretch>
            <a:fillRect/>
          </a:stretch>
        </p:blipFill>
        <p:spPr>
          <a:xfrm>
            <a:off x="7686328" y="1890874"/>
            <a:ext cx="3405742" cy="1647455"/>
          </a:xfrm>
          <a:prstGeom prst="rect">
            <a:avLst/>
          </a:prstGeom>
        </p:spPr>
      </p:pic>
      <p:sp>
        <p:nvSpPr>
          <p:cNvPr id="21" name="Rectangle 20">
            <a:extLst>
              <a:ext uri="{FF2B5EF4-FFF2-40B4-BE49-F238E27FC236}">
                <a16:creationId xmlns:a16="http://schemas.microsoft.com/office/drawing/2014/main" id="{AA602220-CEAB-483C-B800-8F0EC424A7C5}"/>
              </a:ext>
            </a:extLst>
          </p:cNvPr>
          <p:cNvSpPr/>
          <p:nvPr/>
        </p:nvSpPr>
        <p:spPr>
          <a:xfrm>
            <a:off x="7566991" y="3644349"/>
            <a:ext cx="3631096"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Counting </a:t>
            </a:r>
            <a:r>
              <a:rPr lang="en-US" dirty="0" err="1"/>
              <a:t>no.of</a:t>
            </a:r>
            <a:r>
              <a:rPr lang="en-US" dirty="0"/>
              <a:t> people walked into store using person detection model </a:t>
            </a:r>
            <a:endParaRPr lang="en-IN" dirty="0"/>
          </a:p>
        </p:txBody>
      </p:sp>
      <p:cxnSp>
        <p:nvCxnSpPr>
          <p:cNvPr id="23" name="Straight Arrow Connector 22">
            <a:extLst>
              <a:ext uri="{FF2B5EF4-FFF2-40B4-BE49-F238E27FC236}">
                <a16:creationId xmlns:a16="http://schemas.microsoft.com/office/drawing/2014/main" id="{51B55978-D56A-4FAE-8354-1BAC06F98625}"/>
              </a:ext>
            </a:extLst>
          </p:cNvPr>
          <p:cNvCxnSpPr>
            <a:cxnSpLocks/>
            <a:stCxn id="17" idx="3"/>
            <a:endCxn id="20" idx="1"/>
          </p:cNvCxnSpPr>
          <p:nvPr/>
        </p:nvCxnSpPr>
        <p:spPr>
          <a:xfrm flipV="1">
            <a:off x="5327374" y="2714602"/>
            <a:ext cx="2358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DE72D30-93CA-41C5-AAF0-D39D765BDC3A}"/>
              </a:ext>
            </a:extLst>
          </p:cNvPr>
          <p:cNvPicPr>
            <a:picLocks noChangeAspect="1"/>
          </p:cNvPicPr>
          <p:nvPr/>
        </p:nvPicPr>
        <p:blipFill>
          <a:blip r:embed="rId6"/>
          <a:stretch>
            <a:fillRect/>
          </a:stretch>
        </p:blipFill>
        <p:spPr>
          <a:xfrm>
            <a:off x="7911547" y="5062331"/>
            <a:ext cx="3286539" cy="825822"/>
          </a:xfrm>
          <a:prstGeom prst="rect">
            <a:avLst/>
          </a:prstGeom>
        </p:spPr>
      </p:pic>
      <p:pic>
        <p:nvPicPr>
          <p:cNvPr id="27" name="Picture 26">
            <a:extLst>
              <a:ext uri="{FF2B5EF4-FFF2-40B4-BE49-F238E27FC236}">
                <a16:creationId xmlns:a16="http://schemas.microsoft.com/office/drawing/2014/main" id="{63A831A9-2048-4A2F-B3AF-04C184816901}"/>
              </a:ext>
            </a:extLst>
          </p:cNvPr>
          <p:cNvPicPr>
            <a:picLocks noChangeAspect="1"/>
          </p:cNvPicPr>
          <p:nvPr/>
        </p:nvPicPr>
        <p:blipFill>
          <a:blip r:embed="rId7"/>
          <a:stretch>
            <a:fillRect/>
          </a:stretch>
        </p:blipFill>
        <p:spPr>
          <a:xfrm>
            <a:off x="3564835" y="5062331"/>
            <a:ext cx="2531165" cy="927647"/>
          </a:xfrm>
          <a:prstGeom prst="rect">
            <a:avLst/>
          </a:prstGeom>
        </p:spPr>
      </p:pic>
      <p:sp>
        <p:nvSpPr>
          <p:cNvPr id="31" name="Rectangle 30">
            <a:extLst>
              <a:ext uri="{FF2B5EF4-FFF2-40B4-BE49-F238E27FC236}">
                <a16:creationId xmlns:a16="http://schemas.microsoft.com/office/drawing/2014/main" id="{420CECAA-8264-4E38-917D-2E49758FC271}"/>
              </a:ext>
            </a:extLst>
          </p:cNvPr>
          <p:cNvSpPr/>
          <p:nvPr/>
        </p:nvSpPr>
        <p:spPr>
          <a:xfrm>
            <a:off x="581192" y="5062330"/>
            <a:ext cx="2334286" cy="1093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Optimize operations to improve store’s </a:t>
            </a:r>
            <a:r>
              <a:rPr lang="en-US" dirty="0" err="1"/>
              <a:t>perfomance</a:t>
            </a:r>
            <a:endParaRPr lang="en-IN" dirty="0"/>
          </a:p>
        </p:txBody>
      </p:sp>
      <p:sp>
        <p:nvSpPr>
          <p:cNvPr id="32" name="Rectangle 31">
            <a:extLst>
              <a:ext uri="{FF2B5EF4-FFF2-40B4-BE49-F238E27FC236}">
                <a16:creationId xmlns:a16="http://schemas.microsoft.com/office/drawing/2014/main" id="{E5E1ACD8-5A90-4DE3-8521-DE6E0F166E0C}"/>
              </a:ext>
            </a:extLst>
          </p:cNvPr>
          <p:cNvSpPr/>
          <p:nvPr/>
        </p:nvSpPr>
        <p:spPr>
          <a:xfrm>
            <a:off x="3551583" y="6089924"/>
            <a:ext cx="2544417" cy="5963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Analytical insights with tableau</a:t>
            </a:r>
            <a:endParaRPr lang="en-IN" dirty="0"/>
          </a:p>
        </p:txBody>
      </p:sp>
      <p:sp>
        <p:nvSpPr>
          <p:cNvPr id="33" name="Rectangle 32">
            <a:extLst>
              <a:ext uri="{FF2B5EF4-FFF2-40B4-BE49-F238E27FC236}">
                <a16:creationId xmlns:a16="http://schemas.microsoft.com/office/drawing/2014/main" id="{B721F4A5-1E12-403B-AE30-5A50FA5C6C9A}"/>
              </a:ext>
            </a:extLst>
          </p:cNvPr>
          <p:cNvSpPr/>
          <p:nvPr/>
        </p:nvSpPr>
        <p:spPr>
          <a:xfrm>
            <a:off x="7911547" y="5888153"/>
            <a:ext cx="3207027" cy="6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endParaRPr lang="en-IN" dirty="0"/>
          </a:p>
        </p:txBody>
      </p:sp>
      <p:cxnSp>
        <p:nvCxnSpPr>
          <p:cNvPr id="37" name="Straight Arrow Connector 36">
            <a:extLst>
              <a:ext uri="{FF2B5EF4-FFF2-40B4-BE49-F238E27FC236}">
                <a16:creationId xmlns:a16="http://schemas.microsoft.com/office/drawing/2014/main" id="{F1089813-BFD2-48A3-809F-DF220CA478A3}"/>
              </a:ext>
            </a:extLst>
          </p:cNvPr>
          <p:cNvCxnSpPr>
            <a:stCxn id="25" idx="1"/>
            <a:endCxn id="27" idx="3"/>
          </p:cNvCxnSpPr>
          <p:nvPr/>
        </p:nvCxnSpPr>
        <p:spPr>
          <a:xfrm flipH="1">
            <a:off x="6096000" y="5475242"/>
            <a:ext cx="1815547" cy="5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89EBC5-B713-4D00-ACB9-029B7917D406}"/>
              </a:ext>
            </a:extLst>
          </p:cNvPr>
          <p:cNvCxnSpPr>
            <a:endCxn id="31" idx="3"/>
          </p:cNvCxnSpPr>
          <p:nvPr/>
        </p:nvCxnSpPr>
        <p:spPr>
          <a:xfrm flipH="1" flipV="1">
            <a:off x="2915478" y="5609087"/>
            <a:ext cx="649357" cy="4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CCF6F3-FAE1-483F-B1D3-F8110063EE6F}"/>
              </a:ext>
            </a:extLst>
          </p:cNvPr>
          <p:cNvCxnSpPr>
            <a:stCxn id="21" idx="2"/>
          </p:cNvCxnSpPr>
          <p:nvPr/>
        </p:nvCxnSpPr>
        <p:spPr>
          <a:xfrm flipH="1">
            <a:off x="9369287" y="4134679"/>
            <a:ext cx="13252" cy="92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CAD8554-7D83-4AF1-B759-A385D1FE6963}"/>
              </a:ext>
            </a:extLst>
          </p:cNvPr>
          <p:cNvSpPr/>
          <p:nvPr/>
        </p:nvSpPr>
        <p:spPr>
          <a:xfrm>
            <a:off x="5446643" y="2150832"/>
            <a:ext cx="2120348" cy="4638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input feed</a:t>
            </a:r>
            <a:endParaRPr lang="en-IN" dirty="0"/>
          </a:p>
        </p:txBody>
      </p:sp>
      <p:sp>
        <p:nvSpPr>
          <p:cNvPr id="43" name="Rectangle 42">
            <a:extLst>
              <a:ext uri="{FF2B5EF4-FFF2-40B4-BE49-F238E27FC236}">
                <a16:creationId xmlns:a16="http://schemas.microsoft.com/office/drawing/2014/main" id="{1DCC5C54-9632-475D-BBAA-1F82690D7698}"/>
              </a:ext>
            </a:extLst>
          </p:cNvPr>
          <p:cNvSpPr/>
          <p:nvPr/>
        </p:nvSpPr>
        <p:spPr>
          <a:xfrm>
            <a:off x="9422295" y="4302769"/>
            <a:ext cx="1510751" cy="627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data     </a:t>
            </a:r>
            <a:endParaRPr lang="en-IN" dirty="0"/>
          </a:p>
        </p:txBody>
      </p:sp>
      <p:sp>
        <p:nvSpPr>
          <p:cNvPr id="44" name="Rectangle 43">
            <a:extLst>
              <a:ext uri="{FF2B5EF4-FFF2-40B4-BE49-F238E27FC236}">
                <a16:creationId xmlns:a16="http://schemas.microsoft.com/office/drawing/2014/main" id="{FF1673DB-2D58-442C-BE9C-49486BCEFEBD}"/>
              </a:ext>
            </a:extLst>
          </p:cNvPr>
          <p:cNvSpPr/>
          <p:nvPr/>
        </p:nvSpPr>
        <p:spPr>
          <a:xfrm>
            <a:off x="6215270" y="5609087"/>
            <a:ext cx="1616765" cy="4808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Export data to tableau</a:t>
            </a:r>
            <a:endParaRPr lang="en-IN" dirty="0"/>
          </a:p>
        </p:txBody>
      </p:sp>
    </p:spTree>
    <p:extLst>
      <p:ext uri="{BB962C8B-B14F-4D97-AF65-F5344CB8AC3E}">
        <p14:creationId xmlns:p14="http://schemas.microsoft.com/office/powerpoint/2010/main" val="284425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6368-A3EA-4632-A0AD-7B8E3042BFD5}"/>
              </a:ext>
            </a:extLst>
          </p:cNvPr>
          <p:cNvSpPr>
            <a:spLocks noGrp="1"/>
          </p:cNvSpPr>
          <p:nvPr>
            <p:ph idx="1"/>
          </p:nvPr>
        </p:nvSpPr>
        <p:spPr>
          <a:xfrm>
            <a:off x="581192" y="702365"/>
            <a:ext cx="11029615" cy="5272985"/>
          </a:xfrm>
        </p:spPr>
        <p:txBody>
          <a:bodyPr/>
          <a:lstStyle/>
          <a:p>
            <a:pPr>
              <a:buFont typeface="Wingdings" panose="05000000000000000000" pitchFamily="2" charset="2"/>
              <a:buChar char="Ø"/>
            </a:pPr>
            <a:r>
              <a:rPr lang="en-US" dirty="0"/>
              <a:t>In this people counting system, we need to either create a human detection model in any AI framework and then convert the model to IR [Intermediate Representation] format with </a:t>
            </a:r>
            <a:r>
              <a:rPr lang="en-US" b="1" dirty="0"/>
              <a:t>Intel’s distribution of </a:t>
            </a:r>
            <a:r>
              <a:rPr lang="en-US" b="1" dirty="0" err="1"/>
              <a:t>OpenVINO</a:t>
            </a:r>
            <a:r>
              <a:rPr lang="en-US" b="1" dirty="0"/>
              <a:t> </a:t>
            </a:r>
            <a:r>
              <a:rPr lang="en-US" dirty="0"/>
              <a:t>Toolkit or use a pre-trained model which is provided by </a:t>
            </a:r>
            <a:r>
              <a:rPr lang="en-US" dirty="0" err="1"/>
              <a:t>OpenVINO</a:t>
            </a:r>
            <a:r>
              <a:rPr lang="en-US" dirty="0"/>
              <a:t>.</a:t>
            </a:r>
          </a:p>
          <a:p>
            <a:pPr>
              <a:buFont typeface="Wingdings" panose="05000000000000000000" pitchFamily="2" charset="2"/>
              <a:buChar char="Ø"/>
            </a:pPr>
            <a:r>
              <a:rPr lang="en-US" dirty="0"/>
              <a:t>The camera takes the input feed from store’s entrance and send the input feed to the human detection model to perform inference at Edge to count the people. </a:t>
            </a:r>
            <a:r>
              <a:rPr lang="en-US" u="sng" dirty="0"/>
              <a:t>As the number of people coming in = number of people going out </a:t>
            </a:r>
            <a:r>
              <a:rPr lang="en-US" dirty="0"/>
              <a:t>so, At the end of the day </a:t>
            </a:r>
            <a:r>
              <a:rPr lang="en-US" b="1" dirty="0"/>
              <a:t>total number of people counted =  number of people counted / 2</a:t>
            </a:r>
            <a:r>
              <a:rPr lang="en-US" dirty="0"/>
              <a:t>. </a:t>
            </a:r>
          </a:p>
          <a:p>
            <a:pPr>
              <a:buFont typeface="Wingdings" panose="05000000000000000000" pitchFamily="2" charset="2"/>
              <a:buChar char="Ø"/>
            </a:pPr>
            <a:r>
              <a:rPr lang="en-US" dirty="0"/>
              <a:t>We have to enter number of transactions happened in a day to calculate conversion rate.   </a:t>
            </a:r>
            <a:r>
              <a:rPr lang="en-US" b="1" dirty="0"/>
              <a:t>Conversion rate = (total number of transactions / customer traffic) * 100</a:t>
            </a:r>
            <a:r>
              <a:rPr lang="en-US" dirty="0"/>
              <a:t>. The data [date, people counted, transactions, conversion rate] will be send to the database everyday automatically.</a:t>
            </a:r>
          </a:p>
          <a:p>
            <a:pPr>
              <a:buFont typeface="Wingdings" panose="05000000000000000000" pitchFamily="2" charset="2"/>
              <a:buChar char="Ø"/>
            </a:pPr>
            <a:r>
              <a:rPr lang="en-US" dirty="0"/>
              <a:t>The Data from the database will get exported </a:t>
            </a:r>
            <a:r>
              <a:rPr lang="en-US" b="1" dirty="0"/>
              <a:t>to Tableau [ A Data Visualization tool ] </a:t>
            </a:r>
            <a:r>
              <a:rPr lang="en-US" dirty="0"/>
              <a:t>for analytical insights and build dashboards to get an overview of how well your store is performing.  </a:t>
            </a:r>
          </a:p>
          <a:p>
            <a:pPr>
              <a:buFont typeface="Wingdings" panose="05000000000000000000" pitchFamily="2" charset="2"/>
              <a:buChar char="Ø"/>
            </a:pPr>
            <a:r>
              <a:rPr lang="en-US" dirty="0"/>
              <a:t>According to Fashion E-Commerce, </a:t>
            </a:r>
            <a:r>
              <a:rPr lang="en-US" i="1" u="sng" dirty="0"/>
              <a:t>Conversion rates will determine the success rate of a store</a:t>
            </a:r>
            <a:r>
              <a:rPr lang="en-US" dirty="0"/>
              <a:t>. An online Fashion website has an average of </a:t>
            </a:r>
            <a:r>
              <a:rPr lang="en-US" u="sng" dirty="0"/>
              <a:t>3 percent of conversion rates </a:t>
            </a:r>
            <a:r>
              <a:rPr lang="en-US" dirty="0"/>
              <a:t>whereas, an offline fashion store has an average of </a:t>
            </a:r>
            <a:r>
              <a:rPr lang="en-US" u="sng" dirty="0"/>
              <a:t>22.5 percent of conversion rates.</a:t>
            </a:r>
          </a:p>
          <a:p>
            <a:pPr>
              <a:buFont typeface="Wingdings" panose="05000000000000000000" pitchFamily="2" charset="2"/>
              <a:buChar char="Ø"/>
            </a:pPr>
            <a:r>
              <a:rPr lang="en-US" dirty="0"/>
              <a:t>With these insights on conversion rates, we can improve the store’s operations to perform better using the past generated data for a better future.</a:t>
            </a:r>
            <a:endParaRPr lang="en-IN" dirty="0"/>
          </a:p>
        </p:txBody>
      </p:sp>
    </p:spTree>
    <p:extLst>
      <p:ext uri="{BB962C8B-B14F-4D97-AF65-F5344CB8AC3E}">
        <p14:creationId xmlns:p14="http://schemas.microsoft.com/office/powerpoint/2010/main" val="304085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9469-DB3B-4F46-A388-5E0D7C1C2513}"/>
              </a:ext>
            </a:extLst>
          </p:cNvPr>
          <p:cNvSpPr>
            <a:spLocks noGrp="1"/>
          </p:cNvSpPr>
          <p:nvPr>
            <p:ph type="title"/>
          </p:nvPr>
        </p:nvSpPr>
        <p:spPr/>
        <p:txBody>
          <a:bodyPr/>
          <a:lstStyle/>
          <a:p>
            <a:r>
              <a:rPr lang="en-US" dirty="0"/>
              <a:t>Analytical insights with tableau</a:t>
            </a:r>
            <a:endParaRPr lang="en-IN" dirty="0"/>
          </a:p>
        </p:txBody>
      </p:sp>
      <p:sp>
        <p:nvSpPr>
          <p:cNvPr id="3" name="Content Placeholder 2">
            <a:extLst>
              <a:ext uri="{FF2B5EF4-FFF2-40B4-BE49-F238E27FC236}">
                <a16:creationId xmlns:a16="http://schemas.microsoft.com/office/drawing/2014/main" id="{07E44239-1901-4DBA-BD72-E717F016E6C0}"/>
              </a:ext>
            </a:extLst>
          </p:cNvPr>
          <p:cNvSpPr>
            <a:spLocks noGrp="1"/>
          </p:cNvSpPr>
          <p:nvPr>
            <p:ph idx="1"/>
          </p:nvPr>
        </p:nvSpPr>
        <p:spPr/>
        <p:txBody>
          <a:bodyPr/>
          <a:lstStyle/>
          <a:p>
            <a:pPr>
              <a:buFont typeface="Wingdings" panose="05000000000000000000" pitchFamily="2" charset="2"/>
              <a:buChar char="Ø"/>
            </a:pPr>
            <a:r>
              <a:rPr lang="en-US" dirty="0"/>
              <a:t>As the data will get generated and stored, lets analyze a custom dataset with similar features as of the generated data for insights. </a:t>
            </a:r>
          </a:p>
          <a:p>
            <a:pPr>
              <a:buFont typeface="Wingdings" panose="05000000000000000000" pitchFamily="2" charset="2"/>
              <a:buChar char="Ø"/>
            </a:pPr>
            <a:r>
              <a:rPr lang="en-US" dirty="0"/>
              <a:t>The dataset “</a:t>
            </a:r>
            <a:r>
              <a:rPr lang="en-US" i="1" dirty="0"/>
              <a:t>conversion_rates.csv</a:t>
            </a:r>
            <a:r>
              <a:rPr lang="en-US" dirty="0"/>
              <a:t>” which we are using to produce insights using Tableau is present in : </a:t>
            </a:r>
            <a:r>
              <a:rPr lang="en-IN" dirty="0">
                <a:hlinkClick r:id="rId2"/>
              </a:rPr>
              <a:t>https://github.com/KVishnuVardhanR/smart-Video-Solutions-for-fashion-optimization/tree/master/resources</a:t>
            </a:r>
            <a:r>
              <a:rPr lang="en-IN" dirty="0"/>
              <a:t>   repository. </a:t>
            </a:r>
          </a:p>
          <a:p>
            <a:pPr>
              <a:buFont typeface="Wingdings" panose="05000000000000000000" pitchFamily="2" charset="2"/>
              <a:buChar char="Ø"/>
            </a:pPr>
            <a:r>
              <a:rPr lang="en-IN" dirty="0"/>
              <a:t>With Tableau we will be creating a wonderful story using dashboards and worksheets to convey the insights which we observed during the analysis.</a:t>
            </a:r>
          </a:p>
          <a:p>
            <a:pPr>
              <a:buFont typeface="Wingdings" panose="05000000000000000000" pitchFamily="2" charset="2"/>
              <a:buChar char="Ø"/>
            </a:pPr>
            <a:r>
              <a:rPr lang="en-IN" dirty="0"/>
              <a:t> So, as we have a custom dataset, lets start building a story in Tableau and </a:t>
            </a:r>
            <a:r>
              <a:rPr lang="en-IN" dirty="0" err="1"/>
              <a:t>analyze</a:t>
            </a:r>
            <a:r>
              <a:rPr lang="en-IN" dirty="0"/>
              <a:t> it. The coming slides are the           story created by Tableau using the “conversion_rates.csv” dataset for analytical insights.</a:t>
            </a:r>
          </a:p>
        </p:txBody>
      </p:sp>
    </p:spTree>
    <p:extLst>
      <p:ext uri="{BB962C8B-B14F-4D97-AF65-F5344CB8AC3E}">
        <p14:creationId xmlns:p14="http://schemas.microsoft.com/office/powerpoint/2010/main" val="41452802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{43D5DF77-0C83-4A2C-920D-0EA8ACB5E6C1}tf33552983</Template>
  <TotalTime>0</TotalTime>
  <Words>1101</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Corbel</vt:lpstr>
      <vt:lpstr>Corbel-Bold</vt:lpstr>
      <vt:lpstr>Franklin Gothic Book</vt:lpstr>
      <vt:lpstr>Franklin Gothic Demi</vt:lpstr>
      <vt:lpstr>Open Sans</vt:lpstr>
      <vt:lpstr>Wingdings</vt:lpstr>
      <vt:lpstr>Wingdings 2</vt:lpstr>
      <vt:lpstr>DividendVTI</vt:lpstr>
      <vt:lpstr>smart Video Solutions for fashion store optimization</vt:lpstr>
      <vt:lpstr>Table of contents :</vt:lpstr>
      <vt:lpstr>Abstract</vt:lpstr>
      <vt:lpstr>introduction</vt:lpstr>
      <vt:lpstr>PowerPoint Presentation</vt:lpstr>
      <vt:lpstr>System requirements</vt:lpstr>
      <vt:lpstr>System architecture</vt:lpstr>
      <vt:lpstr>PowerPoint Presentation</vt:lpstr>
      <vt:lpstr>Analytical insights with tableau</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2020-07-03T10:20:01Z</dcterms:created>
  <dcterms:modified xsi:type="dcterms:W3CDTF">2020-07-08T04:46:31Z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