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66" r:id="rId4"/>
    <p:sldId id="258" r:id="rId5"/>
    <p:sldId id="259" r:id="rId6"/>
    <p:sldId id="260" r:id="rId7"/>
    <p:sldId id="267" r:id="rId8"/>
    <p:sldId id="268" r:id="rId9"/>
    <p:sldId id="261" r:id="rId10"/>
    <p:sldId id="262" r:id="rId11"/>
    <p:sldId id="263" r:id="rId12"/>
    <p:sldId id="264" r:id="rId13"/>
    <p:sldId id="265"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p:cViewPr varScale="1">
        <p:scale>
          <a:sx n="78" d="100"/>
          <a:sy n="78" d="100"/>
        </p:scale>
        <p:origin x="787"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B0BB6D-8B5C-466C-AF14-5BF6F2742BFC}" type="datetimeFigureOut">
              <a:rPr lang="en-IN" smtClean="0"/>
              <a:t>21-06-2024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A2B44D-002E-46E4-A4E4-C61AE0F6AF44}" type="slidenum">
              <a:rPr lang="en-IN" smtClean="0"/>
              <a:t>‹#›</a:t>
            </a:fld>
            <a:endParaRPr lang="en-IN"/>
          </a:p>
        </p:txBody>
      </p:sp>
    </p:spTree>
    <p:extLst>
      <p:ext uri="{BB962C8B-B14F-4D97-AF65-F5344CB8AC3E}">
        <p14:creationId xmlns:p14="http://schemas.microsoft.com/office/powerpoint/2010/main" val="2751526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t>12</a:t>
            </a:fld>
            <a:endParaRPr lang="en-IN"/>
          </a:p>
        </p:txBody>
      </p:sp>
    </p:spTree>
    <p:extLst>
      <p:ext uri="{BB962C8B-B14F-4D97-AF65-F5344CB8AC3E}">
        <p14:creationId xmlns:p14="http://schemas.microsoft.com/office/powerpoint/2010/main" val="4219457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7200" y="3100506"/>
            <a:ext cx="9228773" cy="1368422"/>
            <a:chOff x="499198" y="2949983"/>
            <a:chExt cx="9228773" cy="1368422"/>
          </a:xfrm>
        </p:grpSpPr>
        <p:sp>
          <p:nvSpPr>
            <p:cNvPr id="3" name="object 3"/>
            <p:cNvSpPr/>
            <p:nvPr/>
          </p:nvSpPr>
          <p:spPr>
            <a:xfrm>
              <a:off x="499198" y="2949983"/>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9080271" y="375643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4800600" y="6096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2826936"/>
            <a:ext cx="11658600" cy="632224"/>
          </a:xfrm>
          <a:prstGeom prst="rect">
            <a:avLst/>
          </a:prstGeom>
        </p:spPr>
        <p:txBody>
          <a:bodyPr vert="horz" wrap="square" lIns="0" tIns="16510" rIns="0" bIns="0" rtlCol="0">
            <a:spAutoFit/>
          </a:bodyPr>
          <a:lstStyle/>
          <a:p>
            <a:pPr marL="3213735" algn="l">
              <a:lnSpc>
                <a:spcPct val="100000"/>
              </a:lnSpc>
              <a:spcBef>
                <a:spcPts val="130"/>
              </a:spcBef>
            </a:pPr>
            <a:r>
              <a:rPr lang="en-US" sz="4000" b="1" i="1" u="sng" spc="15" dirty="0">
                <a:latin typeface="Sitka Text" pitchFamily="2" charset="0"/>
                <a:cs typeface="Times New Roman" panose="02020603050405020304" pitchFamily="18" charset="0"/>
              </a:rPr>
              <a:t>K.V.D RAGHU VARMA</a:t>
            </a:r>
            <a:endParaRPr sz="4000" b="1" i="1" u="sng" spc="15" dirty="0">
              <a:latin typeface="Sitka Text" pitchFamily="2" charset="0"/>
              <a:cs typeface="Times New Roman" panose="02020603050405020304" pitchFamily="18" charset="0"/>
            </a:endParaRPr>
          </a:p>
        </p:txBody>
      </p:sp>
      <p:sp>
        <p:nvSpPr>
          <p:cNvPr id="8" name="object 8"/>
          <p:cNvSpPr txBox="1"/>
          <p:nvPr/>
        </p:nvSpPr>
        <p:spPr>
          <a:xfrm>
            <a:off x="5715000" y="3847696"/>
            <a:ext cx="2362200" cy="443711"/>
          </a:xfrm>
          <a:prstGeom prst="rect">
            <a:avLst/>
          </a:prstGeom>
        </p:spPr>
        <p:txBody>
          <a:bodyPr vert="horz" wrap="square" lIns="0" tIns="12700" rIns="0" bIns="0" rtlCol="0">
            <a:spAutoFit/>
          </a:bodyPr>
          <a:lstStyle/>
          <a:p>
            <a:pPr marL="12700" algn="just">
              <a:lnSpc>
                <a:spcPct val="100000"/>
              </a:lnSpc>
              <a:spcBef>
                <a:spcPts val="100"/>
              </a:spcBef>
            </a:pPr>
            <a:r>
              <a:rPr sz="2800" b="1" spc="10" dirty="0">
                <a:solidFill>
                  <a:srgbClr val="2D936B"/>
                </a:solidFill>
                <a:latin typeface="Trebuchet MS"/>
                <a:cs typeface="Trebuchet MS"/>
              </a:rPr>
              <a:t>Final</a:t>
            </a:r>
            <a:r>
              <a:rPr sz="2800" b="1" spc="-165" dirty="0">
                <a:solidFill>
                  <a:srgbClr val="2D936B"/>
                </a:solidFill>
                <a:latin typeface="Trebuchet MS"/>
                <a:cs typeface="Trebuchet MS"/>
              </a:rPr>
              <a:t> </a:t>
            </a:r>
            <a:r>
              <a:rPr sz="2800" b="1" spc="-5" dirty="0">
                <a:solidFill>
                  <a:srgbClr val="2D936B"/>
                </a:solidFill>
                <a:latin typeface="Trebuchet MS"/>
                <a:cs typeface="Trebuchet MS"/>
              </a:rPr>
              <a:t>Project</a:t>
            </a:r>
            <a:endParaRPr sz="28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45585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solidFill>
                  <a:schemeClr val="accent4"/>
                </a:solidFill>
              </a:rPr>
              <a:t>Y</a:t>
            </a:r>
            <a:r>
              <a:rPr sz="3600" spc="10" dirty="0">
                <a:solidFill>
                  <a:schemeClr val="accent4"/>
                </a:solidFill>
              </a:rPr>
              <a:t>O</a:t>
            </a:r>
            <a:r>
              <a:rPr sz="3600" spc="25" dirty="0">
                <a:solidFill>
                  <a:schemeClr val="accent4"/>
                </a:solidFill>
              </a:rPr>
              <a:t>U</a:t>
            </a:r>
            <a:r>
              <a:rPr sz="3600" dirty="0">
                <a:solidFill>
                  <a:schemeClr val="accent4"/>
                </a:solidFill>
              </a:rPr>
              <a:t>R</a:t>
            </a:r>
            <a:r>
              <a:rPr sz="3600" spc="5" dirty="0">
                <a:solidFill>
                  <a:schemeClr val="accent4"/>
                </a:solidFill>
              </a:rPr>
              <a:t> </a:t>
            </a:r>
            <a:r>
              <a:rPr sz="3600" spc="25" dirty="0">
                <a:solidFill>
                  <a:schemeClr val="accent4"/>
                </a:solidFill>
              </a:rPr>
              <a:t>S</a:t>
            </a:r>
            <a:r>
              <a:rPr sz="3600" spc="10" dirty="0">
                <a:solidFill>
                  <a:schemeClr val="accent4"/>
                </a:solidFill>
              </a:rPr>
              <a:t>O</a:t>
            </a:r>
            <a:r>
              <a:rPr sz="3600" spc="25" dirty="0">
                <a:solidFill>
                  <a:schemeClr val="accent4"/>
                </a:solidFill>
              </a:rPr>
              <a:t>LU</a:t>
            </a:r>
            <a:r>
              <a:rPr sz="3600" spc="-35" dirty="0">
                <a:solidFill>
                  <a:schemeClr val="accent4"/>
                </a:solidFill>
              </a:rPr>
              <a:t>T</a:t>
            </a:r>
            <a:r>
              <a:rPr sz="3600" spc="-30" dirty="0">
                <a:solidFill>
                  <a:schemeClr val="accent4"/>
                </a:solidFill>
              </a:rPr>
              <a:t>I</a:t>
            </a:r>
            <a:r>
              <a:rPr sz="3600" spc="10" dirty="0">
                <a:solidFill>
                  <a:schemeClr val="accent4"/>
                </a:solidFill>
              </a:rPr>
              <a:t>O</a:t>
            </a:r>
            <a:r>
              <a:rPr sz="3600" dirty="0">
                <a:solidFill>
                  <a:schemeClr val="accent4"/>
                </a:solidFill>
              </a:rPr>
              <a:t>N</a:t>
            </a:r>
            <a:r>
              <a:rPr sz="3600" spc="-345" dirty="0">
                <a:solidFill>
                  <a:schemeClr val="accent4"/>
                </a:solidFill>
              </a:rPr>
              <a:t> </a:t>
            </a:r>
            <a:r>
              <a:rPr sz="3600" spc="-35" dirty="0">
                <a:solidFill>
                  <a:schemeClr val="accent4"/>
                </a:solidFill>
              </a:rPr>
              <a:t>A</a:t>
            </a:r>
            <a:r>
              <a:rPr sz="3600" spc="-5" dirty="0">
                <a:solidFill>
                  <a:schemeClr val="accent4"/>
                </a:solidFill>
              </a:rPr>
              <a:t>N</a:t>
            </a:r>
            <a:r>
              <a:rPr sz="3600" dirty="0">
                <a:solidFill>
                  <a:schemeClr val="accent4"/>
                </a:solidFill>
              </a:rPr>
              <a:t>D</a:t>
            </a:r>
            <a:r>
              <a:rPr sz="3600" spc="35" dirty="0">
                <a:solidFill>
                  <a:schemeClr val="accent4"/>
                </a:solidFill>
              </a:rPr>
              <a:t> </a:t>
            </a:r>
            <a:r>
              <a:rPr sz="3600" spc="-30" dirty="0">
                <a:solidFill>
                  <a:schemeClr val="accent4"/>
                </a:solidFill>
              </a:rPr>
              <a:t>I</a:t>
            </a:r>
            <a:r>
              <a:rPr sz="3600" spc="-35" dirty="0">
                <a:solidFill>
                  <a:schemeClr val="accent4"/>
                </a:solidFill>
              </a:rPr>
              <a:t>T</a:t>
            </a:r>
            <a:r>
              <a:rPr sz="3600" dirty="0">
                <a:solidFill>
                  <a:schemeClr val="accent4"/>
                </a:solidFill>
              </a:rPr>
              <a:t>S</a:t>
            </a:r>
            <a:r>
              <a:rPr sz="3600" spc="60" dirty="0">
                <a:solidFill>
                  <a:schemeClr val="accent4"/>
                </a:solidFill>
              </a:rPr>
              <a:t> </a:t>
            </a:r>
            <a:r>
              <a:rPr sz="3600" spc="-295" dirty="0">
                <a:solidFill>
                  <a:schemeClr val="accent4"/>
                </a:solidFill>
              </a:rPr>
              <a:t>V</a:t>
            </a:r>
            <a:r>
              <a:rPr sz="3600" spc="-35" dirty="0">
                <a:solidFill>
                  <a:schemeClr val="accent4"/>
                </a:solidFill>
              </a:rPr>
              <a:t>A</a:t>
            </a:r>
            <a:r>
              <a:rPr sz="3600" spc="25" dirty="0">
                <a:solidFill>
                  <a:schemeClr val="accent4"/>
                </a:solidFill>
              </a:rPr>
              <a:t>LU</a:t>
            </a:r>
            <a:r>
              <a:rPr sz="3600" dirty="0">
                <a:solidFill>
                  <a:schemeClr val="accent4"/>
                </a:solidFill>
              </a:rPr>
              <a:t>E</a:t>
            </a:r>
            <a:r>
              <a:rPr sz="3600" spc="-65" dirty="0">
                <a:solidFill>
                  <a:schemeClr val="accent4"/>
                </a:solidFill>
              </a:rPr>
              <a:t> </a:t>
            </a:r>
            <a:r>
              <a:rPr sz="3600" spc="-15" dirty="0">
                <a:solidFill>
                  <a:schemeClr val="accent4"/>
                </a:solidFill>
              </a:rPr>
              <a:t>P</a:t>
            </a:r>
            <a:r>
              <a:rPr sz="3600" spc="-30" dirty="0">
                <a:solidFill>
                  <a:schemeClr val="accent4"/>
                </a:solidFill>
              </a:rPr>
              <a:t>R</a:t>
            </a:r>
            <a:r>
              <a:rPr sz="3600" spc="10" dirty="0">
                <a:solidFill>
                  <a:schemeClr val="accent4"/>
                </a:solidFill>
              </a:rPr>
              <a:t>O</a:t>
            </a:r>
            <a:r>
              <a:rPr sz="3600" spc="-15" dirty="0">
                <a:solidFill>
                  <a:schemeClr val="accent4"/>
                </a:solidFill>
              </a:rPr>
              <a:t>P</a:t>
            </a:r>
            <a:r>
              <a:rPr sz="3600" spc="10" dirty="0">
                <a:solidFill>
                  <a:schemeClr val="accent4"/>
                </a:solidFill>
              </a:rPr>
              <a:t>O</a:t>
            </a:r>
            <a:r>
              <a:rPr sz="3600" spc="25" dirty="0">
                <a:solidFill>
                  <a:schemeClr val="accent4"/>
                </a:solidFill>
              </a:rPr>
              <a:t>S</a:t>
            </a:r>
            <a:r>
              <a:rPr sz="3600" spc="-30" dirty="0">
                <a:solidFill>
                  <a:schemeClr val="accent4"/>
                </a:solidFill>
              </a:rPr>
              <a:t>I</a:t>
            </a:r>
            <a:r>
              <a:rPr sz="3600" spc="-35" dirty="0">
                <a:solidFill>
                  <a:schemeClr val="accent4"/>
                </a:solidFill>
              </a:rPr>
              <a:t>T</a:t>
            </a:r>
            <a:r>
              <a:rPr sz="3600" spc="-30" dirty="0">
                <a:solidFill>
                  <a:schemeClr val="accent4"/>
                </a:solidFill>
              </a:rPr>
              <a:t>I</a:t>
            </a:r>
            <a:r>
              <a:rPr sz="3600" spc="10" dirty="0">
                <a:solidFill>
                  <a:schemeClr val="accent4"/>
                </a:solidFill>
              </a:rPr>
              <a:t>O</a:t>
            </a:r>
            <a:r>
              <a:rPr sz="3600" dirty="0">
                <a:solidFill>
                  <a:schemeClr val="accent4"/>
                </a:solidFill>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0A84D729-0161-F502-C541-2719F422CACC}"/>
              </a:ext>
            </a:extLst>
          </p:cNvPr>
          <p:cNvSpPr txBox="1"/>
          <p:nvPr/>
        </p:nvSpPr>
        <p:spPr>
          <a:xfrm>
            <a:off x="1762763" y="1348663"/>
            <a:ext cx="7934325" cy="4801314"/>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5923" y="3505200"/>
            <a:ext cx="2466975" cy="3419475"/>
          </a:xfrm>
          <a:prstGeom prst="rect">
            <a:avLst/>
          </a:prstGeom>
        </p:spPr>
      </p:pic>
      <p:sp>
        <p:nvSpPr>
          <p:cNvPr id="7" name="object 7"/>
          <p:cNvSpPr txBox="1">
            <a:spLocks noGrp="1"/>
          </p:cNvSpPr>
          <p:nvPr>
            <p:ph type="title"/>
          </p:nvPr>
        </p:nvSpPr>
        <p:spPr>
          <a:xfrm>
            <a:off x="609600"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solidFill>
                  <a:schemeClr val="accent4"/>
                </a:solidFill>
              </a:rPr>
              <a:t>THE</a:t>
            </a:r>
            <a:r>
              <a:rPr sz="4250" spc="20" dirty="0">
                <a:solidFill>
                  <a:schemeClr val="accent4"/>
                </a:solidFill>
              </a:rPr>
              <a:t> </a:t>
            </a:r>
            <a:r>
              <a:rPr sz="4250" spc="10" dirty="0">
                <a:solidFill>
                  <a:schemeClr val="accent4"/>
                </a:solidFill>
              </a:rPr>
              <a:t>WOW</a:t>
            </a:r>
            <a:r>
              <a:rPr sz="4250" spc="85" dirty="0">
                <a:solidFill>
                  <a:schemeClr val="accent4"/>
                </a:solidFill>
              </a:rPr>
              <a:t> </a:t>
            </a:r>
            <a:r>
              <a:rPr sz="4250" spc="10" dirty="0">
                <a:solidFill>
                  <a:schemeClr val="accent4"/>
                </a:solidFill>
              </a:rPr>
              <a:t>IN</a:t>
            </a:r>
            <a:r>
              <a:rPr sz="4250" spc="-5" dirty="0">
                <a:solidFill>
                  <a:schemeClr val="accent4"/>
                </a:solidFill>
              </a:rPr>
              <a:t> </a:t>
            </a:r>
            <a:r>
              <a:rPr sz="4250" spc="15" dirty="0">
                <a:solidFill>
                  <a:schemeClr val="accent4"/>
                </a:solidFill>
              </a:rPr>
              <a:t>YOUR</a:t>
            </a:r>
            <a:r>
              <a:rPr sz="4250" spc="-10" dirty="0">
                <a:solidFill>
                  <a:schemeClr val="accent4"/>
                </a:solidFill>
              </a:rPr>
              <a:t> </a:t>
            </a:r>
            <a:r>
              <a:rPr sz="4250" spc="20" dirty="0">
                <a:solidFill>
                  <a:schemeClr val="accent4"/>
                </a:solidFill>
              </a:rPr>
              <a:t>SOLUTION</a:t>
            </a:r>
            <a:endParaRPr sz="4250" dirty="0">
              <a:solidFill>
                <a:schemeClr val="accent4"/>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2" name="TextBox 11">
            <a:extLst>
              <a:ext uri="{FF2B5EF4-FFF2-40B4-BE49-F238E27FC236}">
                <a16:creationId xmlns:a16="http://schemas.microsoft.com/office/drawing/2014/main" id="{46DF66DD-F1D2-75A1-E703-17C97F663D1A}"/>
              </a:ext>
            </a:extLst>
          </p:cNvPr>
          <p:cNvSpPr txBox="1"/>
          <p:nvPr/>
        </p:nvSpPr>
        <p:spPr>
          <a:xfrm>
            <a:off x="1886390" y="1884807"/>
            <a:ext cx="7829550"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Revolutionary AI-Powered Detection:</a:t>
            </a:r>
            <a:r>
              <a:rPr lang="en-US" dirty="0">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Predictive Behavioral Analysis and Auto-Remediation:</a:t>
            </a:r>
            <a:r>
              <a:rPr lang="en-US" dirty="0">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4"/>
                </a:solidFill>
                <a:latin typeface="Trebuchet MS"/>
                <a:cs typeface="Trebuchet MS"/>
              </a:rPr>
              <a:t>M</a:t>
            </a:r>
            <a:r>
              <a:rPr sz="4800" b="1" dirty="0">
                <a:solidFill>
                  <a:schemeClr val="accent4"/>
                </a:solidFill>
                <a:latin typeface="Trebuchet MS"/>
                <a:cs typeface="Trebuchet MS"/>
              </a:rPr>
              <a:t>O</a:t>
            </a:r>
            <a:r>
              <a:rPr sz="4800" b="1" spc="-15" dirty="0">
                <a:solidFill>
                  <a:schemeClr val="accent4"/>
                </a:solidFill>
                <a:latin typeface="Trebuchet MS"/>
                <a:cs typeface="Trebuchet MS"/>
              </a:rPr>
              <a:t>D</a:t>
            </a:r>
            <a:r>
              <a:rPr sz="4800" b="1" spc="-35" dirty="0">
                <a:solidFill>
                  <a:schemeClr val="accent4"/>
                </a:solidFill>
                <a:latin typeface="Trebuchet MS"/>
                <a:cs typeface="Trebuchet MS"/>
              </a:rPr>
              <a:t>E</a:t>
            </a:r>
            <a:r>
              <a:rPr sz="4800" b="1" spc="-30" dirty="0">
                <a:solidFill>
                  <a:schemeClr val="accent4"/>
                </a:solidFill>
                <a:latin typeface="Trebuchet MS"/>
                <a:cs typeface="Trebuchet MS"/>
              </a:rPr>
              <a:t>LL</a:t>
            </a:r>
            <a:r>
              <a:rPr sz="4800" b="1" spc="-5" dirty="0">
                <a:solidFill>
                  <a:schemeClr val="accent4"/>
                </a:solidFill>
                <a:latin typeface="Trebuchet MS"/>
                <a:cs typeface="Trebuchet MS"/>
              </a:rPr>
              <a:t>I</a:t>
            </a:r>
            <a:r>
              <a:rPr sz="4800" b="1" spc="30" dirty="0">
                <a:solidFill>
                  <a:schemeClr val="accent4"/>
                </a:solidFill>
                <a:latin typeface="Trebuchet MS"/>
                <a:cs typeface="Trebuchet MS"/>
              </a:rPr>
              <a:t>N</a:t>
            </a:r>
            <a:r>
              <a:rPr sz="4800" b="1" spc="5" dirty="0">
                <a:solidFill>
                  <a:schemeClr val="accent4"/>
                </a:solidFill>
                <a:latin typeface="Trebuchet MS"/>
                <a:cs typeface="Trebuchet MS"/>
              </a:rPr>
              <a:t>G</a:t>
            </a:r>
            <a:endParaRPr sz="4800" dirty="0">
              <a:solidFill>
                <a:schemeClr val="accent4"/>
              </a:solidFill>
              <a:latin typeface="Trebuchet MS"/>
              <a:cs typeface="Trebuchet MS"/>
            </a:endParaRPr>
          </a:p>
        </p:txBody>
      </p:sp>
      <p:sp>
        <p:nvSpPr>
          <p:cNvPr id="52" name="Rectangle 29">
            <a:extLst>
              <a:ext uri="{FF2B5EF4-FFF2-40B4-BE49-F238E27FC236}">
                <a16:creationId xmlns:a16="http://schemas.microsoft.com/office/drawing/2014/main" id="{E13D896D-D45C-9316-734B-EC837C9E60F2}"/>
              </a:ext>
            </a:extLst>
          </p:cNvPr>
          <p:cNvSpPr>
            <a:spLocks noChangeArrowheads="1"/>
          </p:cNvSpPr>
          <p:nvPr/>
        </p:nvSpPr>
        <p:spPr bwMode="auto">
          <a:xfrm>
            <a:off x="381000" y="1096423"/>
            <a:ext cx="12192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p>
          <a:p>
            <a:pPr algn="just"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p:txBody>
      </p:sp>
      <p:sp>
        <p:nvSpPr>
          <p:cNvPr id="56" name="Rectangle 33">
            <a:extLst>
              <a:ext uri="{FF2B5EF4-FFF2-40B4-BE49-F238E27FC236}">
                <a16:creationId xmlns:a16="http://schemas.microsoft.com/office/drawing/2014/main" id="{81523D0B-A840-2B2F-BA43-4636C65B7073}"/>
              </a:ext>
            </a:extLst>
          </p:cNvPr>
          <p:cNvSpPr>
            <a:spLocks noChangeArrowheads="1"/>
          </p:cNvSpPr>
          <p:nvPr/>
        </p:nvSpPr>
        <p:spPr bwMode="auto">
          <a:xfrm>
            <a:off x="362932" y="3048000"/>
            <a:ext cx="1089621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lang="en-US" b="1" dirty="0"/>
          </a:p>
          <a:p>
            <a:r>
              <a:rPr lang="en-US"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chemeClr val="accent4"/>
                </a:solidFill>
              </a:rPr>
              <a:t>R</a:t>
            </a:r>
            <a:r>
              <a:rPr sz="4000" spc="-40" dirty="0">
                <a:solidFill>
                  <a:schemeClr val="accent4"/>
                </a:solidFill>
              </a:rPr>
              <a:t>E</a:t>
            </a:r>
            <a:r>
              <a:rPr sz="4000" spc="15" dirty="0">
                <a:solidFill>
                  <a:schemeClr val="accent4"/>
                </a:solidFill>
              </a:rPr>
              <a:t>S</a:t>
            </a:r>
            <a:r>
              <a:rPr sz="4000" spc="-30" dirty="0">
                <a:solidFill>
                  <a:schemeClr val="accent4"/>
                </a:solidFill>
              </a:rPr>
              <a:t>U</a:t>
            </a:r>
            <a:r>
              <a:rPr sz="4000" spc="-405" dirty="0">
                <a:solidFill>
                  <a:schemeClr val="accent4"/>
                </a:solidFill>
              </a:rPr>
              <a:t>L</a:t>
            </a:r>
            <a:r>
              <a:rPr sz="4000" dirty="0">
                <a:solidFill>
                  <a:schemeClr val="accent4"/>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6D377856-9809-7165-847D-1DD272973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208" y="982892"/>
            <a:ext cx="2910134" cy="3123566"/>
          </a:xfrm>
          <a:prstGeom prst="rect">
            <a:avLst/>
          </a:prstGeom>
        </p:spPr>
      </p:pic>
      <p:pic>
        <p:nvPicPr>
          <p:cNvPr id="12" name="Picture 11">
            <a:extLst>
              <a:ext uri="{FF2B5EF4-FFF2-40B4-BE49-F238E27FC236}">
                <a16:creationId xmlns:a16="http://schemas.microsoft.com/office/drawing/2014/main" id="{E1D9D6EF-FC82-98F3-E603-AAF3A6433F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341" y="982892"/>
            <a:ext cx="3115755" cy="3123566"/>
          </a:xfrm>
          <a:prstGeom prst="rect">
            <a:avLst/>
          </a:prstGeom>
        </p:spPr>
      </p:pic>
      <p:pic>
        <p:nvPicPr>
          <p:cNvPr id="14" name="Picture 13">
            <a:extLst>
              <a:ext uri="{FF2B5EF4-FFF2-40B4-BE49-F238E27FC236}">
                <a16:creationId xmlns:a16="http://schemas.microsoft.com/office/drawing/2014/main" id="{9AA9B23A-16DA-0F75-3268-37E2B41E9C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4304" y="984456"/>
            <a:ext cx="2720221" cy="3122002"/>
          </a:xfrm>
          <a:prstGeom prst="rect">
            <a:avLst/>
          </a:prstGeom>
        </p:spPr>
      </p:pic>
      <p:sp>
        <p:nvSpPr>
          <p:cNvPr id="16" name="TextBox 15">
            <a:extLst>
              <a:ext uri="{FF2B5EF4-FFF2-40B4-BE49-F238E27FC236}">
                <a16:creationId xmlns:a16="http://schemas.microsoft.com/office/drawing/2014/main" id="{47874E04-2CAB-9F43-EF8D-9E2BE4E6EABC}"/>
              </a:ext>
            </a:extLst>
          </p:cNvPr>
          <p:cNvSpPr txBox="1"/>
          <p:nvPr/>
        </p:nvSpPr>
        <p:spPr>
          <a:xfrm>
            <a:off x="223690" y="4362980"/>
            <a:ext cx="9682310"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0EE68-B988-9263-E5F0-21443E42E172}"/>
              </a:ext>
            </a:extLst>
          </p:cNvPr>
          <p:cNvSpPr>
            <a:spLocks noGrp="1"/>
          </p:cNvSpPr>
          <p:nvPr>
            <p:ph type="title"/>
          </p:nvPr>
        </p:nvSpPr>
        <p:spPr>
          <a:xfrm>
            <a:off x="755332" y="385444"/>
            <a:ext cx="10681335" cy="738664"/>
          </a:xfrm>
        </p:spPr>
        <p:txBody>
          <a:bodyPr/>
          <a:lstStyle/>
          <a:p>
            <a:r>
              <a:rPr lang="en-US" dirty="0"/>
              <a:t>PROJECT LINK  :</a:t>
            </a:r>
            <a:endParaRPr lang="en-IN" dirty="0"/>
          </a:p>
        </p:txBody>
      </p:sp>
      <p:sp>
        <p:nvSpPr>
          <p:cNvPr id="3" name="TextBox 2">
            <a:extLst>
              <a:ext uri="{FF2B5EF4-FFF2-40B4-BE49-F238E27FC236}">
                <a16:creationId xmlns:a16="http://schemas.microsoft.com/office/drawing/2014/main" id="{A4185932-DF8A-7EFF-24C9-E0613B274BC6}"/>
              </a:ext>
            </a:extLst>
          </p:cNvPr>
          <p:cNvSpPr txBox="1"/>
          <p:nvPr/>
        </p:nvSpPr>
        <p:spPr>
          <a:xfrm>
            <a:off x="1524000" y="2895600"/>
            <a:ext cx="7391400" cy="1477328"/>
          </a:xfrm>
          <a:prstGeom prst="rect">
            <a:avLst/>
          </a:prstGeom>
          <a:noFill/>
        </p:spPr>
        <p:txBody>
          <a:bodyPr wrap="square" rtlCol="0">
            <a:spAutoFit/>
          </a:bodyPr>
          <a:lstStyle/>
          <a:p>
            <a:r>
              <a:rPr lang="en-IN" sz="3000" dirty="0"/>
              <a:t>https://github.com/KVishnuVarma/APSSDC/tree/main</a:t>
            </a:r>
          </a:p>
          <a:p>
            <a:endParaRPr lang="en-IN" sz="3000" dirty="0"/>
          </a:p>
        </p:txBody>
      </p:sp>
    </p:spTree>
    <p:extLst>
      <p:ext uri="{BB962C8B-B14F-4D97-AF65-F5344CB8AC3E}">
        <p14:creationId xmlns:p14="http://schemas.microsoft.com/office/powerpoint/2010/main" val="2140212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238" y="-109538"/>
            <a:ext cx="12192000" cy="696753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390478C-E085-B8BE-342F-7973EEEEED6E}"/>
              </a:ext>
            </a:extLst>
          </p:cNvPr>
          <p:cNvSpPr txBox="1"/>
          <p:nvPr/>
        </p:nvSpPr>
        <p:spPr>
          <a:xfrm>
            <a:off x="739775" y="409738"/>
            <a:ext cx="6176482" cy="830997"/>
          </a:xfrm>
          <a:prstGeom prst="rect">
            <a:avLst/>
          </a:prstGeom>
          <a:noFill/>
        </p:spPr>
        <p:txBody>
          <a:bodyPr wrap="square" rtlCol="0">
            <a:spAutoFit/>
          </a:bodyPr>
          <a:lstStyle/>
          <a:p>
            <a:r>
              <a:rPr lang="en-IN" sz="4800" b="1" i="1" dirty="0">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Keylogger &amp; Security</a:t>
            </a:r>
          </a:p>
        </p:txBody>
      </p:sp>
      <p:sp>
        <p:nvSpPr>
          <p:cNvPr id="25" name="TextBox 24">
            <a:extLst>
              <a:ext uri="{FF2B5EF4-FFF2-40B4-BE49-F238E27FC236}">
                <a16:creationId xmlns:a16="http://schemas.microsoft.com/office/drawing/2014/main" id="{68385F76-15DD-76FA-E8A9-B02A336F08B4}"/>
              </a:ext>
            </a:extLst>
          </p:cNvPr>
          <p:cNvSpPr txBox="1"/>
          <p:nvPr/>
        </p:nvSpPr>
        <p:spPr>
          <a:xfrm>
            <a:off x="336103" y="1787209"/>
            <a:ext cx="8780339" cy="3693319"/>
          </a:xfrm>
          <a:prstGeom prst="rect">
            <a:avLst/>
          </a:prstGeom>
          <a:noFill/>
        </p:spPr>
        <p:txBody>
          <a:bodyPr wrap="square" rtlCol="0">
            <a:spAutoFit/>
          </a:bodyPr>
          <a:lstStyle/>
          <a:p>
            <a:pPr algn="just"/>
            <a:r>
              <a:rPr lang="en-US" dirty="0"/>
              <a:t>A keystroke logger, commonly referred to as a keylogger, is a form of surveillance technology designed to monitor and record every keystroke made on a keyboard. These loggers can manifest as either software or hardware. Software keyloggers are typically installed clandestinely on a computer or mobile device, capable of capturing a vast array of data, including passwords, messages, and other personal information. On the other hand, hardware keyloggers are physical devices connected to a computer, usually placed between the keyboard and the computer, to intercept and record keystrokes. While keyloggers can serve legitimate purposes such as monitoring employee activity or recovering lost data, they are more commonly associated with malicious intentions, such as stealing sensitive information and committing identity theft. It's crucial for users to remain vigilant and employ security measures to protect against unauthorized access and data breaches facilitated by keyloggers.</a:t>
            </a: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EFE8A1-01B0-C2E9-C0CC-EBBC6D5CA2B3}"/>
              </a:ext>
            </a:extLst>
          </p:cNvPr>
          <p:cNvSpPr txBox="1"/>
          <p:nvPr/>
        </p:nvSpPr>
        <p:spPr>
          <a:xfrm>
            <a:off x="533400" y="381000"/>
            <a:ext cx="8763000"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Understanding keyloggers and bolstering security measures against them is paramount, given the substantial risk they pose to personal and organizational data security. Keyloggers, whether deployed through software or hardware, have the capability to surreptitiously capture sensitive information like passwords, financial details, and private communications, resulting in dire consequences such as identity theft, financial loss, and corporate espionage. Employing effective security measures, such as robust antivirus software, routine system monitoring, and practicing safe browsing habits, plays a critical role in detecting and thwarting keylogger infections.</a:t>
            </a:r>
            <a:endParaRPr lang="en-IN" dirty="0">
              <a:latin typeface="Times New Roman" panose="02020603050405020304" pitchFamily="18" charset="0"/>
              <a:cs typeface="Times New Roman" panose="02020603050405020304" pitchFamily="18" charset="0"/>
            </a:endParaRPr>
          </a:p>
        </p:txBody>
      </p:sp>
      <p:pic>
        <p:nvPicPr>
          <p:cNvPr id="1028" name="Picture 4" descr="Cyber experts express concern about data security in India, Telecom News,  ET Telecom">
            <a:extLst>
              <a:ext uri="{FF2B5EF4-FFF2-40B4-BE49-F238E27FC236}">
                <a16:creationId xmlns:a16="http://schemas.microsoft.com/office/drawing/2014/main" id="{EFEB22C2-E73D-E169-456F-F717A1C51A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2819400"/>
            <a:ext cx="5926138" cy="3385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9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accent4"/>
                </a:solidFill>
              </a:rPr>
              <a:t>A</a:t>
            </a:r>
            <a:r>
              <a:rPr spc="-5" dirty="0">
                <a:solidFill>
                  <a:schemeClr val="accent4"/>
                </a:solidFill>
              </a:rPr>
              <a:t>G</a:t>
            </a:r>
            <a:r>
              <a:rPr spc="-35" dirty="0">
                <a:solidFill>
                  <a:schemeClr val="accent4"/>
                </a:solidFill>
              </a:rPr>
              <a:t>E</a:t>
            </a:r>
            <a:r>
              <a:rPr spc="15" dirty="0">
                <a:solidFill>
                  <a:schemeClr val="accent4"/>
                </a:solidFill>
              </a:rPr>
              <a:t>N</a:t>
            </a:r>
            <a:r>
              <a:rPr dirty="0">
                <a:solidFill>
                  <a:schemeClr val="accent4"/>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4" name="TextBox 23">
            <a:extLst>
              <a:ext uri="{FF2B5EF4-FFF2-40B4-BE49-F238E27FC236}">
                <a16:creationId xmlns:a16="http://schemas.microsoft.com/office/drawing/2014/main" id="{411A3063-8803-6E30-A49F-E0B703CB9AF8}"/>
              </a:ext>
            </a:extLst>
          </p:cNvPr>
          <p:cNvSpPr txBox="1"/>
          <p:nvPr/>
        </p:nvSpPr>
        <p:spPr>
          <a:xfrm>
            <a:off x="2109756" y="1480874"/>
            <a:ext cx="5953125" cy="3785652"/>
          </a:xfrm>
          <a:prstGeom prst="rect">
            <a:avLst/>
          </a:prstGeom>
          <a:noFill/>
        </p:spPr>
        <p:txBody>
          <a:bodyPr wrap="square" rtlCol="0">
            <a:spAutoFit/>
          </a:bodyPr>
          <a:lstStyle/>
          <a:p>
            <a:pPr marL="342900" indent="-342900" algn="just">
              <a:buAutoNum type="arabicPeriod"/>
            </a:pPr>
            <a:r>
              <a:rPr lang="en-IN" sz="2400" dirty="0">
                <a:latin typeface="Times New Roman" panose="02020603050405020304" pitchFamily="18" charset="0"/>
                <a:cs typeface="Times New Roman" panose="02020603050405020304" pitchFamily="18" charset="0"/>
              </a:rPr>
              <a:t>Introduction to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Problem statement</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Project overview</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Who are the end users?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Solution and its value proposition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The wow in your solution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Detection of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Prevention and Protection Strategies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Modelling</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accent4"/>
                </a:solidFill>
              </a:rPr>
              <a:t>P</a:t>
            </a:r>
            <a:r>
              <a:rPr sz="4250" spc="15" dirty="0">
                <a:solidFill>
                  <a:schemeClr val="accent4"/>
                </a:solidFill>
              </a:rPr>
              <a:t>ROB</a:t>
            </a:r>
            <a:r>
              <a:rPr sz="4250" spc="55" dirty="0">
                <a:solidFill>
                  <a:schemeClr val="accent4"/>
                </a:solidFill>
              </a:rPr>
              <a:t>L</a:t>
            </a:r>
            <a:r>
              <a:rPr sz="4250" spc="-20" dirty="0">
                <a:solidFill>
                  <a:schemeClr val="accent4"/>
                </a:solidFill>
              </a:rPr>
              <a:t>E</a:t>
            </a:r>
            <a:r>
              <a:rPr sz="4250" spc="20" dirty="0">
                <a:solidFill>
                  <a:schemeClr val="accent4"/>
                </a:solidFill>
              </a:rPr>
              <a:t>M</a:t>
            </a:r>
            <a:r>
              <a:rPr sz="4250" dirty="0">
                <a:solidFill>
                  <a:schemeClr val="accent4"/>
                </a:solidFill>
              </a:rPr>
              <a:t>	</a:t>
            </a:r>
            <a:r>
              <a:rPr sz="4250" spc="10" dirty="0">
                <a:solidFill>
                  <a:schemeClr val="accent4"/>
                </a:solidFill>
              </a:rPr>
              <a:t>S</a:t>
            </a:r>
            <a:r>
              <a:rPr sz="4250" spc="-370" dirty="0">
                <a:solidFill>
                  <a:schemeClr val="accent4"/>
                </a:solidFill>
              </a:rPr>
              <a:t>T</a:t>
            </a:r>
            <a:r>
              <a:rPr sz="4250" spc="-375" dirty="0">
                <a:solidFill>
                  <a:schemeClr val="accent4"/>
                </a:solidFill>
              </a:rPr>
              <a:t>A</a:t>
            </a:r>
            <a:r>
              <a:rPr sz="4250" spc="15" dirty="0">
                <a:solidFill>
                  <a:schemeClr val="accent4"/>
                </a:solidFill>
              </a:rPr>
              <a:t>T</a:t>
            </a:r>
            <a:r>
              <a:rPr sz="4250" spc="-10" dirty="0">
                <a:solidFill>
                  <a:schemeClr val="accent4"/>
                </a:solidFill>
              </a:rPr>
              <a:t>E</a:t>
            </a:r>
            <a:r>
              <a:rPr sz="4250" spc="-20" dirty="0">
                <a:solidFill>
                  <a:schemeClr val="accent4"/>
                </a:solidFill>
              </a:rPr>
              <a:t>ME</a:t>
            </a:r>
            <a:r>
              <a:rPr sz="4250" spc="10" dirty="0">
                <a:solidFill>
                  <a:schemeClr val="accent4"/>
                </a:solidFill>
              </a:rPr>
              <a:t>NT</a:t>
            </a:r>
            <a:endParaRPr sz="4250" dirty="0">
              <a:solidFill>
                <a:schemeClr val="accent4"/>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3B99D1B2-C96D-24A4-5BE9-475577328BE6}"/>
              </a:ext>
            </a:extLst>
          </p:cNvPr>
          <p:cNvSpPr txBox="1"/>
          <p:nvPr/>
        </p:nvSpPr>
        <p:spPr>
          <a:xfrm>
            <a:off x="457200" y="1390650"/>
            <a:ext cx="6858000" cy="4247317"/>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rising ubiquity of keyloggers presents a substantial challenge to digital security, jeopardizing the confidentiality and integrity of sensitive information. Despite strides in cybersecurity, numerous individuals and organizations persist in their susceptibility to these clandestine tools, capable of logging keystrokes to pilfer passwords, financial details, and confidential data.</a:t>
            </a:r>
          </a:p>
          <a:p>
            <a:pPr algn="just"/>
            <a:endParaRPr lang="en-US" dirty="0"/>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initiative aims to tackle the urgent demand for efficient detection and prevention methods against keyloggers. It will delve into the contemporary realm of keylogger technology, assess the efficacy of current security measures, and devise pioneering solutions to bolster defense against these dangers. Through these efforts, the project endeavors to alleviate the hazards linked with keyloggers, fortify the security of personal and organizational data, and foster a resilient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228600"/>
            <a:ext cx="51111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solidFill>
                  <a:schemeClr val="accent4"/>
                </a:solidFill>
              </a:rPr>
              <a:t>PROJECT</a:t>
            </a:r>
            <a:r>
              <a:rPr lang="en-IN" sz="4000" spc="5" dirty="0">
                <a:solidFill>
                  <a:schemeClr val="accent4"/>
                </a:solidFill>
              </a:rPr>
              <a:t> </a:t>
            </a:r>
            <a:r>
              <a:rPr sz="3600" spc="-20" dirty="0">
                <a:solidFill>
                  <a:schemeClr val="accent4"/>
                </a:solidFill>
              </a:rPr>
              <a:t>OVERVIEW</a:t>
            </a:r>
            <a:endParaRPr sz="4000" dirty="0">
              <a:solidFill>
                <a:schemeClr val="accent4"/>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3FE40C2C-74AF-15F9-7972-5785AAF87368}"/>
              </a:ext>
            </a:extLst>
          </p:cNvPr>
          <p:cNvSpPr txBox="1"/>
          <p:nvPr/>
        </p:nvSpPr>
        <p:spPr>
          <a:xfrm>
            <a:off x="381000" y="1035153"/>
            <a:ext cx="8686800" cy="5355312"/>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Keyloggers: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Keyloggers are software or hardware tools designed to capture and record keystrokes made on a keyboard.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p>
          <a:p>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Security Measures: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system monitoring and audits help to identify any unauthorized access or suspicious activity.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9C02A4A0-6A3E-554C-6151-0CEB3F90E248}"/>
              </a:ext>
            </a:extLst>
          </p:cNvPr>
          <p:cNvGrpSpPr/>
          <p:nvPr/>
        </p:nvGrpSpPr>
        <p:grpSpPr>
          <a:xfrm>
            <a:off x="9353550" y="5362575"/>
            <a:ext cx="457200" cy="714375"/>
            <a:chOff x="9353550" y="5362575"/>
            <a:chExt cx="457200" cy="714375"/>
          </a:xfrm>
        </p:grpSpPr>
        <p:sp>
          <p:nvSpPr>
            <p:cNvPr id="3" name="object 3">
              <a:extLst>
                <a:ext uri="{FF2B5EF4-FFF2-40B4-BE49-F238E27FC236}">
                  <a16:creationId xmlns:a16="http://schemas.microsoft.com/office/drawing/2014/main" id="{17A7CC5A-C88E-B3A2-08D7-7C9656D7131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E9F117C9-B1CA-04BA-B8C4-8B2A7A4D18A9}"/>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8" name="TextBox 7">
            <a:extLst>
              <a:ext uri="{FF2B5EF4-FFF2-40B4-BE49-F238E27FC236}">
                <a16:creationId xmlns:a16="http://schemas.microsoft.com/office/drawing/2014/main" id="{2729F341-B528-333F-87C4-97A75E3660F0}"/>
              </a:ext>
            </a:extLst>
          </p:cNvPr>
          <p:cNvSpPr txBox="1"/>
          <p:nvPr/>
        </p:nvSpPr>
        <p:spPr>
          <a:xfrm>
            <a:off x="304800" y="684371"/>
            <a:ext cx="8534400" cy="4678204"/>
          </a:xfrm>
          <a:prstGeom prst="rect">
            <a:avLst/>
          </a:prstGeom>
          <a:noFill/>
        </p:spPr>
        <p:txBody>
          <a:bodyPr wrap="square" rtlCol="0">
            <a:spAutoFit/>
          </a:bodyPr>
          <a:lstStyle/>
          <a:p>
            <a:r>
              <a:rPr lang="en-US" sz="3200" b="1" dirty="0">
                <a:solidFill>
                  <a:schemeClr val="accent4"/>
                </a:solidFill>
                <a:latin typeface="Times New Roman" panose="02020603050405020304" pitchFamily="18" charset="0"/>
                <a:cs typeface="Times New Roman" panose="02020603050405020304" pitchFamily="18" charset="0"/>
              </a:rPr>
              <a:t>Advantages of Keyloggers:</a:t>
            </a:r>
          </a:p>
          <a:p>
            <a:pPr algn="just"/>
            <a:endParaRPr lang="en-US" sz="32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Monitoring and Surveillance:</a:t>
            </a:r>
            <a:r>
              <a:rPr lang="en-US"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Recovery:</a:t>
            </a:r>
            <a:r>
              <a:rPr lang="en-US"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Diagnostics:</a:t>
            </a:r>
            <a:r>
              <a:rPr lang="en-US"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pic>
        <p:nvPicPr>
          <p:cNvPr id="9" name="object 6">
            <a:extLst>
              <a:ext uri="{FF2B5EF4-FFF2-40B4-BE49-F238E27FC236}">
                <a16:creationId xmlns:a16="http://schemas.microsoft.com/office/drawing/2014/main" id="{A582E634-E036-A6C8-7401-803D380BAA32}"/>
              </a:ext>
            </a:extLst>
          </p:cNvPr>
          <p:cNvPicPr/>
          <p:nvPr/>
        </p:nvPicPr>
        <p:blipFill>
          <a:blip r:embed="rId2" cstate="print"/>
          <a:stretch>
            <a:fillRect/>
          </a:stretch>
        </p:blipFill>
        <p:spPr>
          <a:xfrm>
            <a:off x="8915400" y="3438525"/>
            <a:ext cx="2466975" cy="3419475"/>
          </a:xfrm>
          <a:prstGeom prst="rect">
            <a:avLst/>
          </a:prstGeom>
        </p:spPr>
      </p:pic>
    </p:spTree>
    <p:extLst>
      <p:ext uri="{BB962C8B-B14F-4D97-AF65-F5344CB8AC3E}">
        <p14:creationId xmlns:p14="http://schemas.microsoft.com/office/powerpoint/2010/main" val="121664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a:extLst>
              <a:ext uri="{FF2B5EF4-FFF2-40B4-BE49-F238E27FC236}">
                <a16:creationId xmlns:a16="http://schemas.microsoft.com/office/drawing/2014/main" id="{4EA3E7E7-377C-4C7E-C80A-7C483BB150CB}"/>
              </a:ext>
            </a:extLst>
          </p:cNvPr>
          <p:cNvPicPr/>
          <p:nvPr/>
        </p:nvPicPr>
        <p:blipFill>
          <a:blip r:embed="rId2" cstate="print"/>
          <a:stretch>
            <a:fillRect/>
          </a:stretch>
        </p:blipFill>
        <p:spPr>
          <a:xfrm>
            <a:off x="8839200" y="3022076"/>
            <a:ext cx="3533775" cy="3810000"/>
          </a:xfrm>
          <a:prstGeom prst="rect">
            <a:avLst/>
          </a:prstGeom>
        </p:spPr>
      </p:pic>
      <p:sp>
        <p:nvSpPr>
          <p:cNvPr id="45" name="TextBox 44">
            <a:extLst>
              <a:ext uri="{FF2B5EF4-FFF2-40B4-BE49-F238E27FC236}">
                <a16:creationId xmlns:a16="http://schemas.microsoft.com/office/drawing/2014/main" id="{EFF2B22A-DBA3-E6B3-C53C-4CCCC9ABD38F}"/>
              </a:ext>
            </a:extLst>
          </p:cNvPr>
          <p:cNvSpPr txBox="1"/>
          <p:nvPr/>
        </p:nvSpPr>
        <p:spPr>
          <a:xfrm>
            <a:off x="381000" y="304800"/>
            <a:ext cx="8915400" cy="5847755"/>
          </a:xfrm>
          <a:prstGeom prst="rect">
            <a:avLst/>
          </a:prstGeom>
          <a:noFill/>
        </p:spPr>
        <p:txBody>
          <a:bodyPr wrap="square" rtlCol="0">
            <a:spAutoFit/>
          </a:bodyPr>
          <a:lstStyle/>
          <a:p>
            <a:pPr algn="just"/>
            <a:r>
              <a:rPr lang="en-IN" sz="3200" b="1" dirty="0">
                <a:solidFill>
                  <a:schemeClr val="accent4"/>
                </a:solidFill>
                <a:latin typeface="Times New Roman" panose="02020603050405020304" pitchFamily="18" charset="0"/>
                <a:cs typeface="Times New Roman" panose="02020603050405020304" pitchFamily="18" charset="0"/>
              </a:rPr>
              <a:t>Disadvantages of Keyloggers:</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558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solidFill>
                  <a:schemeClr val="accent4"/>
                </a:solidFill>
              </a:rPr>
              <a:t>W</a:t>
            </a:r>
            <a:r>
              <a:rPr sz="3200" spc="-20" dirty="0">
                <a:solidFill>
                  <a:schemeClr val="accent4"/>
                </a:solidFill>
              </a:rPr>
              <a:t>H</a:t>
            </a:r>
            <a:r>
              <a:rPr sz="3200" spc="20" dirty="0">
                <a:solidFill>
                  <a:schemeClr val="accent4"/>
                </a:solidFill>
              </a:rPr>
              <a:t>O</a:t>
            </a:r>
            <a:r>
              <a:rPr sz="3200" spc="-235" dirty="0">
                <a:solidFill>
                  <a:schemeClr val="accent4"/>
                </a:solidFill>
              </a:rPr>
              <a:t> </a:t>
            </a:r>
            <a:r>
              <a:rPr sz="3200" spc="-10" dirty="0">
                <a:solidFill>
                  <a:schemeClr val="accent4"/>
                </a:solidFill>
              </a:rPr>
              <a:t>AR</a:t>
            </a:r>
            <a:r>
              <a:rPr sz="3200" spc="15" dirty="0">
                <a:solidFill>
                  <a:schemeClr val="accent4"/>
                </a:solidFill>
              </a:rPr>
              <a:t>E</a:t>
            </a:r>
            <a:r>
              <a:rPr sz="3200" spc="-35" dirty="0">
                <a:solidFill>
                  <a:schemeClr val="accent4"/>
                </a:solidFill>
              </a:rPr>
              <a:t> </a:t>
            </a:r>
            <a:r>
              <a:rPr sz="3200" spc="-10" dirty="0">
                <a:solidFill>
                  <a:schemeClr val="accent4"/>
                </a:solidFill>
              </a:rPr>
              <a:t>T</a:t>
            </a:r>
            <a:r>
              <a:rPr sz="3200" spc="-15" dirty="0">
                <a:solidFill>
                  <a:schemeClr val="accent4"/>
                </a:solidFill>
              </a:rPr>
              <a:t>H</a:t>
            </a:r>
            <a:r>
              <a:rPr sz="3200" spc="15" dirty="0">
                <a:solidFill>
                  <a:schemeClr val="accent4"/>
                </a:solidFill>
              </a:rPr>
              <a:t>E</a:t>
            </a:r>
            <a:r>
              <a:rPr sz="3200" spc="-35" dirty="0">
                <a:solidFill>
                  <a:schemeClr val="accent4"/>
                </a:solidFill>
              </a:rPr>
              <a:t> </a:t>
            </a:r>
            <a:r>
              <a:rPr sz="3200" spc="-20" dirty="0">
                <a:solidFill>
                  <a:schemeClr val="accent4"/>
                </a:solidFill>
              </a:rPr>
              <a:t>E</a:t>
            </a:r>
            <a:r>
              <a:rPr sz="3200" spc="30" dirty="0">
                <a:solidFill>
                  <a:schemeClr val="accent4"/>
                </a:solidFill>
              </a:rPr>
              <a:t>N</a:t>
            </a:r>
            <a:r>
              <a:rPr sz="3200" spc="15" dirty="0">
                <a:solidFill>
                  <a:schemeClr val="accent4"/>
                </a:solidFill>
              </a:rPr>
              <a:t>D</a:t>
            </a:r>
            <a:r>
              <a:rPr sz="3200" spc="-45" dirty="0">
                <a:solidFill>
                  <a:schemeClr val="accent4"/>
                </a:solidFill>
              </a:rPr>
              <a:t> </a:t>
            </a:r>
            <a:r>
              <a:rPr sz="3200" dirty="0">
                <a:solidFill>
                  <a:schemeClr val="accent4"/>
                </a:solidFill>
              </a:rPr>
              <a:t>U</a:t>
            </a:r>
            <a:r>
              <a:rPr sz="3200" spc="10" dirty="0">
                <a:solidFill>
                  <a:schemeClr val="accent4"/>
                </a:solidFill>
              </a:rPr>
              <a:t>S</a:t>
            </a:r>
            <a:r>
              <a:rPr sz="3200" spc="-25" dirty="0">
                <a:solidFill>
                  <a:schemeClr val="accent4"/>
                </a:solidFill>
              </a:rPr>
              <a:t>E</a:t>
            </a:r>
            <a:r>
              <a:rPr sz="3200" spc="-10" dirty="0">
                <a:solidFill>
                  <a:schemeClr val="accent4"/>
                </a:solidFill>
              </a:rPr>
              <a:t>R</a:t>
            </a:r>
            <a:r>
              <a:rPr sz="3200" spc="5" dirty="0">
                <a:solidFill>
                  <a:schemeClr val="accent4"/>
                </a:solidFill>
              </a:rPr>
              <a:t>S?</a:t>
            </a:r>
            <a:endParaRPr sz="3200" dirty="0">
              <a:solidFill>
                <a:schemeClr val="accent4"/>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6" name="TextBox 15">
            <a:extLst>
              <a:ext uri="{FF2B5EF4-FFF2-40B4-BE49-F238E27FC236}">
                <a16:creationId xmlns:a16="http://schemas.microsoft.com/office/drawing/2014/main" id="{6336AF60-C650-A27B-9D07-0AB747924A5C}"/>
              </a:ext>
            </a:extLst>
          </p:cNvPr>
          <p:cNvSpPr txBox="1"/>
          <p:nvPr/>
        </p:nvSpPr>
        <p:spPr>
          <a:xfrm>
            <a:off x="408038" y="1143000"/>
            <a:ext cx="9126487"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Ethical Hackers and Security Professionals: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IT Administrators: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Cybercriminals: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83C3"/>
        </a:solidFill>
      </a:spPr>
      <a:bodyPr wrap="square" lIns="0" tIns="0" rIns="0" bIns="0" rtlCol="0"/>
      <a:lstStyle>
        <a:defPPr algn="l">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TotalTime>
  <Words>1568</Words>
  <Application>Microsoft Office PowerPoint</Application>
  <PresentationFormat>Widescreen</PresentationFormat>
  <Paragraphs>107</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Sitka Text</vt:lpstr>
      <vt:lpstr>Times New Roman</vt:lpstr>
      <vt:lpstr>Trebuchet MS</vt:lpstr>
      <vt:lpstr>Wingdings</vt:lpstr>
      <vt:lpstr>Office Theme</vt:lpstr>
      <vt:lpstr>K.V.D RAGHU VARMA</vt:lpstr>
      <vt:lpstr>PowerPoint Presentation</vt:lpstr>
      <vt:lpstr>PowerPoint Presentation</vt:lpstr>
      <vt:lpstr>AGENDA</vt:lpstr>
      <vt:lpstr>PROBLEM STATEMENT</vt:lpstr>
      <vt:lpstr>PROJECT OVERVIEW</vt:lpstr>
      <vt:lpstr>PowerPoint Presentation</vt:lpstr>
      <vt:lpstr>PowerPoint Presentation</vt:lpstr>
      <vt:lpstr>WHO ARE THE END USERS?</vt:lpstr>
      <vt:lpstr>YOUR SOLUTION AND ITS VALUE PROPOSITION</vt:lpstr>
      <vt:lpstr>THE WOW IN YOUR SOLUTION</vt:lpstr>
      <vt:lpstr>PowerPoint Presentation</vt:lpstr>
      <vt:lpstr>RESULTS</vt:lpstr>
      <vt:lpstr>PROJECT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kiran kavala</cp:lastModifiedBy>
  <cp:revision>16</cp:revision>
  <dcterms:created xsi:type="dcterms:W3CDTF">2024-06-03T05:48:59Z</dcterms:created>
  <dcterms:modified xsi:type="dcterms:W3CDTF">2024-06-21T09:41:26Z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