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584">
          <p15:clr>
            <a:srgbClr val="A4A3A4"/>
          </p15:clr>
        </p15:guide>
        <p15:guide id="2" pos="264">
          <p15:clr>
            <a:srgbClr val="A4A3A4"/>
          </p15:clr>
        </p15:guide>
        <p15:guide id="3" orient="horz" pos="792">
          <p15:clr>
            <a:srgbClr val="A4A3A4"/>
          </p15:clr>
        </p15:guide>
        <p15:guide id="4" pos="6504">
          <p15:clr>
            <a:srgbClr val="A4A3A4"/>
          </p15:clr>
        </p15:guide>
        <p15:guide id="5" pos="7056">
          <p15:clr>
            <a:srgbClr val="A4A3A4"/>
          </p15:clr>
        </p15:guide>
        <p15:guide id="6" pos="3528">
          <p15:clr>
            <a:srgbClr val="A4A3A4"/>
          </p15:clr>
        </p15:guide>
        <p15:guide id="7" orient="horz" pos="1368">
          <p15:clr>
            <a:srgbClr val="A4A3A4"/>
          </p15:clr>
        </p15:guide>
        <p15:guide id="8" pos="3816">
          <p15:clr>
            <a:srgbClr val="A4A3A4"/>
          </p15:clr>
        </p15:guide>
        <p15:guide id="9" orient="horz" pos="960">
          <p15:clr>
            <a:srgbClr val="A4A3A4"/>
          </p15:clr>
        </p15:guide>
      </p15:sldGuideLst>
    </p:ext>
    <p:ext uri="GoogleSlidesCustomDataVersion2">
      <go:slidesCustomData xmlns:go="http://customooxmlschemas.google.com/" r:id="rId20" roundtripDataSignature="AMtx7mgbpodFeGkw9aWAb53hvZ/e+bb+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584" orient="horz"/>
        <p:guide pos="264"/>
        <p:guide pos="792" orient="horz"/>
        <p:guide pos="6504"/>
        <p:guide pos="7056"/>
        <p:guide pos="3528"/>
        <p:guide pos="1368" orient="horz"/>
        <p:guide pos="3816"/>
        <p:guide pos="9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verage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170b615986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170b615986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g3170b615986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70b615986_0_1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170b615986_0_1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3170b615986_0_1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170b615986_0_1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170b615986_0_1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3170b615986_0_15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170b615986_0_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170b615986_0_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g3170b615986_0_7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170b615986_0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170b615986_0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3170b615986_0_8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170b615986_0_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170b615986_0_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3170b615986_0_9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170b615986_0_1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170b615986_0_1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3170b615986_0_10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170b615986_0_1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170b615986_0_1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3170b615986_0_10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170b615986_0_1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170b615986_0_1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3170b615986_0_1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170b615986_0_1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170b615986_0_1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3170b615986_0_1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170b615986_0_1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170b615986_0_1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3170b615986_0_1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g3170b615986_0_23"/>
          <p:cNvGrpSpPr/>
          <p:nvPr/>
        </p:nvGrpSpPr>
        <p:grpSpPr>
          <a:xfrm>
            <a:off x="5800234" y="3807170"/>
            <a:ext cx="591423" cy="140843"/>
            <a:chOff x="4137525" y="2915950"/>
            <a:chExt cx="869100" cy="207000"/>
          </a:xfrm>
        </p:grpSpPr>
        <p:sp>
          <p:nvSpPr>
            <p:cNvPr id="15" name="Google Shape;15;g3170b615986_0_23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g3170b615986_0_23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g3170b615986_0_2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" name="Google Shape;18;g3170b615986_0_23"/>
          <p:cNvSpPr txBox="1"/>
          <p:nvPr>
            <p:ph type="ctrTitle"/>
          </p:nvPr>
        </p:nvSpPr>
        <p:spPr>
          <a:xfrm>
            <a:off x="895010" y="1321067"/>
            <a:ext cx="10401900" cy="2306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9" name="Google Shape;19;g3170b615986_0_23"/>
          <p:cNvSpPr txBox="1"/>
          <p:nvPr>
            <p:ph idx="1" type="subTitle"/>
          </p:nvPr>
        </p:nvSpPr>
        <p:spPr>
          <a:xfrm>
            <a:off x="895000" y="4233168"/>
            <a:ext cx="104019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" name="Google Shape;20;g3170b615986_0_23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170b615986_0_63"/>
          <p:cNvSpPr txBox="1"/>
          <p:nvPr>
            <p:ph hasCustomPrompt="1" type="title"/>
          </p:nvPr>
        </p:nvSpPr>
        <p:spPr>
          <a:xfrm>
            <a:off x="415600" y="1673700"/>
            <a:ext cx="11360700" cy="2520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5" name="Google Shape;55;g3170b615986_0_63"/>
          <p:cNvSpPr txBox="1"/>
          <p:nvPr>
            <p:ph idx="1" type="body"/>
          </p:nvPr>
        </p:nvSpPr>
        <p:spPr>
          <a:xfrm>
            <a:off x="415600" y="43045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6" name="Google Shape;56;g3170b615986_0_63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170b615986_0_67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3170b615986_0_31"/>
          <p:cNvSpPr txBox="1"/>
          <p:nvPr>
            <p:ph type="title"/>
          </p:nvPr>
        </p:nvSpPr>
        <p:spPr>
          <a:xfrm>
            <a:off x="895000" y="2855000"/>
            <a:ext cx="10469700" cy="1148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" name="Google Shape;23;g3170b615986_0_31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3170b615986_0_3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6" name="Google Shape;26;g3170b615986_0_3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7" name="Google Shape;27;g3170b615986_0_34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3170b615986_0_3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0" name="Google Shape;30;g3170b615986_0_38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g3170b615986_0_38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2" name="Google Shape;32;g3170b615986_0_38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3170b615986_0_4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5" name="Google Shape;35;g3170b615986_0_43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3170b615986_0_46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8" name="Google Shape;38;g3170b615986_0_46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9" name="Google Shape;39;g3170b615986_0_46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3170b615986_0_50"/>
          <p:cNvSpPr txBox="1"/>
          <p:nvPr>
            <p:ph type="title"/>
          </p:nvPr>
        </p:nvSpPr>
        <p:spPr>
          <a:xfrm>
            <a:off x="653667" y="701800"/>
            <a:ext cx="83028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g3170b615986_0_50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3170b615986_0_53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" name="Google Shape;45;g3170b615986_0_53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g3170b615986_0_53"/>
          <p:cNvSpPr txBox="1"/>
          <p:nvPr>
            <p:ph type="title"/>
          </p:nvPr>
        </p:nvSpPr>
        <p:spPr>
          <a:xfrm>
            <a:off x="354000" y="1441867"/>
            <a:ext cx="5393700" cy="22803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7" name="Google Shape;47;g3170b615986_0_53"/>
          <p:cNvSpPr txBox="1"/>
          <p:nvPr>
            <p:ph idx="1" type="subTitle"/>
          </p:nvPr>
        </p:nvSpPr>
        <p:spPr>
          <a:xfrm>
            <a:off x="354000" y="3793601"/>
            <a:ext cx="5393700" cy="1794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Google Shape;48;g3170b615986_0_53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g3170b615986_0_53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70b615986_0_60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2" name="Google Shape;52;g3170b615986_0_60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170b615986_0_1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1" name="Google Shape;11;g3170b615986_0_19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verage"/>
              <a:buChar char="●"/>
              <a:defRPr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■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●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■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●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■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12" name="Google Shape;12;g3170b615986_0_19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maayanlab.cloud/enrichr/" TargetMode="External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colab.research.google.com/drive/1YLipihIH9RxP6ATSQwcFvPeWD6qBV_Vj?usp=sharing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image" Target="../media/image10.png"/><Relationship Id="rId6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70b615986_0_15"/>
          <p:cNvSpPr txBox="1"/>
          <p:nvPr>
            <p:ph type="ctrTitle"/>
          </p:nvPr>
        </p:nvSpPr>
        <p:spPr>
          <a:xfrm>
            <a:off x="895010" y="1321067"/>
            <a:ext cx="10401900" cy="2306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GSEApy and the Enrichr API</a:t>
            </a:r>
            <a:endParaRPr/>
          </a:p>
        </p:txBody>
      </p:sp>
      <p:sp>
        <p:nvSpPr>
          <p:cNvPr id="65" name="Google Shape;65;g3170b615986_0_15"/>
          <p:cNvSpPr txBox="1"/>
          <p:nvPr>
            <p:ph idx="1" type="subTitle"/>
          </p:nvPr>
        </p:nvSpPr>
        <p:spPr>
          <a:xfrm>
            <a:off x="895000" y="4233168"/>
            <a:ext cx="104019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Khoa Vu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170b615986_0_14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(Cont.)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3170b615986_0_145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US"/>
              <a:t>	7b) Plotting a bar chart</a:t>
            </a:r>
            <a:endParaRPr/>
          </a:p>
        </p:txBody>
      </p:sp>
      <p:sp>
        <p:nvSpPr>
          <p:cNvPr id="154" name="Google Shape;154;g3170b615986_0_145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5" name="Google Shape;155;g3170b615986_0_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6723" y="682200"/>
            <a:ext cx="7475825" cy="201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3170b615986_0_1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111694"/>
            <a:ext cx="12192000" cy="3357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170b615986_0_157"/>
          <p:cNvSpPr txBox="1"/>
          <p:nvPr>
            <p:ph type="title"/>
          </p:nvPr>
        </p:nvSpPr>
        <p:spPr>
          <a:xfrm>
            <a:off x="895000" y="2855000"/>
            <a:ext cx="10469700" cy="1148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Questions?</a:t>
            </a:r>
            <a:endParaRPr/>
          </a:p>
        </p:txBody>
      </p:sp>
      <p:sp>
        <p:nvSpPr>
          <p:cNvPr id="163" name="Google Shape;163;g3170b615986_0_157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170b615986_0_7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Motivation</a:t>
            </a:r>
            <a:endParaRPr/>
          </a:p>
        </p:txBody>
      </p:sp>
      <p:sp>
        <p:nvSpPr>
          <p:cNvPr id="72" name="Google Shape;72;g3170b615986_0_7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You’re responsible for analyzing transcriptomic data </a:t>
            </a:r>
            <a:r>
              <a:rPr lang="en-US"/>
              <a:t>derived</a:t>
            </a:r>
            <a:r>
              <a:rPr lang="en-US"/>
              <a:t> from control and experimental samples.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You’ve just conducted </a:t>
            </a:r>
            <a:r>
              <a:rPr lang="en-US"/>
              <a:t>differential gene expression testing on the experimental versus the control samples.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Here are your results: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3170b615986_0_71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4" name="Google Shape;74;g3170b615986_0_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8775" y="3147375"/>
            <a:ext cx="6006175" cy="353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g3170b615986_0_71"/>
          <p:cNvSpPr txBox="1"/>
          <p:nvPr/>
        </p:nvSpPr>
        <p:spPr>
          <a:xfrm>
            <a:off x="419100" y="4196550"/>
            <a:ext cx="41463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How do you make sense of it?</a:t>
            </a:r>
            <a:endParaRPr b="1" sz="2400" u="sng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70b615986_0_8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Biological Databases</a:t>
            </a:r>
            <a:endParaRPr/>
          </a:p>
        </p:txBody>
      </p:sp>
      <p:sp>
        <p:nvSpPr>
          <p:cNvPr id="82" name="Google Shape;82;g3170b615986_0_8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There exists a plethora of biological databases, each with their own gene sets defining biological processes.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E.g. Interleukin signaling in Reactome:</a:t>
            </a:r>
            <a:endParaRPr/>
          </a:p>
        </p:txBody>
      </p:sp>
      <p:sp>
        <p:nvSpPr>
          <p:cNvPr id="83" name="Google Shape;83;g3170b615986_0_81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4" name="Google Shape;84;g3170b615986_0_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1450" y="2725925"/>
            <a:ext cx="7232901" cy="4132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170b615986_0_9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Make DEGs Biologically Meaningful?</a:t>
            </a:r>
            <a:endParaRPr/>
          </a:p>
        </p:txBody>
      </p:sp>
      <p:sp>
        <p:nvSpPr>
          <p:cNvPr id="91" name="Google Shape;91;g3170b615986_0_90"/>
          <p:cNvSpPr txBox="1"/>
          <p:nvPr>
            <p:ph idx="1" type="body"/>
          </p:nvPr>
        </p:nvSpPr>
        <p:spPr>
          <a:xfrm>
            <a:off x="415600" y="1536625"/>
            <a:ext cx="11360700" cy="11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Is the overlap between our DEGs and the gene sets defining biological </a:t>
            </a:r>
            <a:r>
              <a:rPr lang="en-US"/>
              <a:t>processes</a:t>
            </a:r>
            <a:r>
              <a:rPr lang="en-US"/>
              <a:t> significant? Are our DEGs significantly overrepresented in these gene sets?</a:t>
            </a:r>
            <a:endParaRPr/>
          </a:p>
        </p:txBody>
      </p:sp>
      <p:sp>
        <p:nvSpPr>
          <p:cNvPr id="92" name="Google Shape;92;g3170b615986_0_90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g3170b615986_0_90"/>
          <p:cNvSpPr/>
          <p:nvPr/>
        </p:nvSpPr>
        <p:spPr>
          <a:xfrm>
            <a:off x="2923475" y="2790900"/>
            <a:ext cx="3308100" cy="31197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4" name="Google Shape;94;g3170b615986_0_90"/>
          <p:cNvSpPr/>
          <p:nvPr/>
        </p:nvSpPr>
        <p:spPr>
          <a:xfrm>
            <a:off x="5109350" y="2790900"/>
            <a:ext cx="3308100" cy="3119700"/>
          </a:xfrm>
          <a:prstGeom prst="ellipse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5" name="Google Shape;95;g3170b615986_0_90"/>
          <p:cNvSpPr txBox="1"/>
          <p:nvPr/>
        </p:nvSpPr>
        <p:spPr>
          <a:xfrm>
            <a:off x="3807763" y="4002475"/>
            <a:ext cx="11265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DEGs</a:t>
            </a:r>
            <a:endParaRPr sz="24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6" name="Google Shape;96;g3170b615986_0_90"/>
          <p:cNvSpPr txBox="1"/>
          <p:nvPr/>
        </p:nvSpPr>
        <p:spPr>
          <a:xfrm>
            <a:off x="6548988" y="4002475"/>
            <a:ext cx="1465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Gene Sets</a:t>
            </a:r>
            <a:endParaRPr sz="24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7" name="Google Shape;97;g3170b615986_0_90"/>
          <p:cNvSpPr txBox="1"/>
          <p:nvPr/>
        </p:nvSpPr>
        <p:spPr>
          <a:xfrm>
            <a:off x="5256609" y="4002475"/>
            <a:ext cx="8013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 = ?</a:t>
            </a:r>
            <a:endParaRPr sz="24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70b615986_0_10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Overrepresentation Analysis</a:t>
            </a:r>
            <a:endParaRPr/>
          </a:p>
        </p:txBody>
      </p:sp>
      <p:sp>
        <p:nvSpPr>
          <p:cNvPr id="104" name="Google Shape;104;g3170b615986_0_102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Compute statistics of overlap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We need: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Background gene list (differentially expressed and non-differentially expressed genes)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DEGs list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Sets of genes defining biological processes (known as gene set libraries)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Methods of calculating significance: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Fisher’s Exact Test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Hypergeometric Test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3170b615986_0_102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170b615986_0_10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Enrichr</a:t>
            </a:r>
            <a:endParaRPr/>
          </a:p>
        </p:txBody>
      </p:sp>
      <p:sp>
        <p:nvSpPr>
          <p:cNvPr id="112" name="Google Shape;112;g3170b615986_0_109"/>
          <p:cNvSpPr txBox="1"/>
          <p:nvPr>
            <p:ph idx="1" type="body"/>
          </p:nvPr>
        </p:nvSpPr>
        <p:spPr>
          <a:xfrm>
            <a:off x="415600" y="1536625"/>
            <a:ext cx="55053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Developed in the Ma’ayan Lab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Wrapper/API created through the GSEApy Python Package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Performs overrepresentation analysis for 232 gene set libraries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Most notably: Gene Ontology (GO), Kegg, Reactome, HSigDB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Multiple Organisms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E.g. Human, Mouse, Yeast, etc.</a:t>
            </a:r>
            <a:endParaRPr/>
          </a:p>
        </p:txBody>
      </p:sp>
      <p:sp>
        <p:nvSpPr>
          <p:cNvPr id="113" name="Google Shape;113;g3170b615986_0_109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4" name="Google Shape;114;g3170b615986_0_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2750" y="173050"/>
            <a:ext cx="5850275" cy="606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170b615986_0_11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</a:t>
            </a:r>
            <a:endParaRPr/>
          </a:p>
        </p:txBody>
      </p:sp>
      <p:sp>
        <p:nvSpPr>
          <p:cNvPr id="121" name="Google Shape;121;g3170b615986_0_117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lang="en-US"/>
              <a:t>Import GSEApy library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lang="en-US"/>
              <a:t>Import background genes and DEGs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lang="en-US"/>
              <a:t>Split DEGs by upregulated and downregulated (by </a:t>
            </a:r>
            <a:r>
              <a:rPr lang="en-US"/>
              <a:t>log fold change</a:t>
            </a:r>
            <a:r>
              <a:rPr lang="en-US"/>
              <a:t>)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lang="en-US"/>
              <a:t>Select a library (WIFI only, Offline/</a:t>
            </a:r>
            <a:r>
              <a:rPr lang="en-US"/>
              <a:t>Custom</a:t>
            </a:r>
            <a:r>
              <a:rPr lang="en-US"/>
              <a:t> workload in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Collab tutorial</a:t>
            </a:r>
            <a:r>
              <a:rPr lang="en-US"/>
              <a:t>)</a:t>
            </a:r>
            <a:endParaRPr/>
          </a:p>
        </p:txBody>
      </p:sp>
      <p:sp>
        <p:nvSpPr>
          <p:cNvPr id="122" name="Google Shape;122;g3170b615986_0_117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3" name="Google Shape;123;g3170b615986_0_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7713" y="3331963"/>
            <a:ext cx="3762375" cy="296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g3170b615986_0_1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4375" y="6337021"/>
            <a:ext cx="8067675" cy="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170b615986_0_12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(Cont.)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3170b615986_0_126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5) Call the Enrichr API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/>
              <a:t>6) Access the results using the .results attribute, filter by significant terms, and save to any file type (e.g. excel, csv, txt, etc.). You can manipulate it like a pandas </a:t>
            </a:r>
            <a:r>
              <a:rPr lang="en-US"/>
              <a:t>dataframe</a:t>
            </a:r>
            <a:r>
              <a:rPr lang="en-US"/>
              <a:t>.</a:t>
            </a:r>
            <a:endParaRPr/>
          </a:p>
        </p:txBody>
      </p:sp>
      <p:sp>
        <p:nvSpPr>
          <p:cNvPr id="132" name="Google Shape;132;g3170b615986_0_126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3" name="Google Shape;133;g3170b615986_0_1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0550" y="2237083"/>
            <a:ext cx="9750806" cy="461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3170b615986_0_1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4675" y="3847000"/>
            <a:ext cx="6918923" cy="261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3170b615986_0_1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625" y="3847000"/>
            <a:ext cx="5122059" cy="288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g3170b615986_0_1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622" y="4215301"/>
            <a:ext cx="5122049" cy="472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170b615986_0_13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(Cont.)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3170b615986_0_137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7) Graph the results using built in methods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/>
              <a:t>	7a) Plotting a dot plot</a:t>
            </a:r>
            <a:endParaRPr/>
          </a:p>
        </p:txBody>
      </p:sp>
      <p:sp>
        <p:nvSpPr>
          <p:cNvPr id="144" name="Google Shape;144;g3170b615986_0_137"/>
          <p:cNvSpPr txBox="1"/>
          <p:nvPr>
            <p:ph idx="12" type="sldNum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5" name="Google Shape;145;g3170b615986_0_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8238" y="2820550"/>
            <a:ext cx="8839327" cy="3778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3170b615986_0_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9397" y="472063"/>
            <a:ext cx="5573031" cy="210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2021-06-14T17:01:05Z</dcterms:created>
  <dc:creator>UCLA Health</dc:creator>
</cp:coreProperties>
</file>